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varScale="1">
        <p:scale>
          <a:sx n="119" d="100"/>
          <a:sy n="119" d="100"/>
        </p:scale>
        <p:origin x="14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F16C3-A967-A941-977B-1D012934236D}" type="datetimeFigureOut">
              <a:rPr lang="fr-FR" smtClean="0"/>
              <a:t>10/07/2018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3154-7F1D-F847-AD8A-9623EA5B7B75}" type="slidenum">
              <a:rPr lang="fr-FR" smtClean="0"/>
              <a:t>‹N°›</a:t>
            </a:fld>
            <a:endParaRPr lang="fr-FR"/>
          </a:p>
        </p:txBody>
      </p:sp>
    </p:spTree>
    <p:extLst>
      <p:ext uri="{BB962C8B-B14F-4D97-AF65-F5344CB8AC3E}">
        <p14:creationId xmlns:p14="http://schemas.microsoft.com/office/powerpoint/2010/main" val="180478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18465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317652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94827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31487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1234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229434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132394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232703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425142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158192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634EFCA-C533-344E-931A-9297C5610AC9}" type="datetimeFigureOut">
              <a:rPr lang="fr-FR" smtClean="0"/>
              <a:pPr/>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90E3B2-AB77-8B4B-B5A4-1C9E681A84B4}" type="slidenum">
              <a:rPr lang="fr-FR" smtClean="0"/>
              <a:pPr/>
              <a:t>‹N°›</a:t>
            </a:fld>
            <a:endParaRPr lang="fr-FR"/>
          </a:p>
        </p:txBody>
      </p:sp>
    </p:spTree>
    <p:extLst>
      <p:ext uri="{BB962C8B-B14F-4D97-AF65-F5344CB8AC3E}">
        <p14:creationId xmlns:p14="http://schemas.microsoft.com/office/powerpoint/2010/main" val="151835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4EFCA-C533-344E-931A-9297C5610AC9}" type="datetimeFigureOut">
              <a:rPr lang="fr-FR" smtClean="0"/>
              <a:pPr/>
              <a:t>10/07/2018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0E3B2-AB77-8B4B-B5A4-1C9E681A84B4}" type="slidenum">
              <a:rPr lang="fr-FR" smtClean="0"/>
              <a:pPr/>
              <a:t>‹N°›</a:t>
            </a:fld>
            <a:endParaRPr lang="fr-FR"/>
          </a:p>
        </p:txBody>
      </p:sp>
    </p:spTree>
    <p:extLst>
      <p:ext uri="{BB962C8B-B14F-4D97-AF65-F5344CB8AC3E}">
        <p14:creationId xmlns:p14="http://schemas.microsoft.com/office/powerpoint/2010/main" val="276668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txBox="1">
            <a:spLocks/>
          </p:cNvSpPr>
          <p:nvPr/>
        </p:nvSpPr>
        <p:spPr bwMode="auto">
          <a:xfrm>
            <a:off x="704528" y="2205038"/>
            <a:ext cx="8568952" cy="792038"/>
          </a:xfrm>
          <a:prstGeom prst="rect">
            <a:avLst/>
          </a:prstGeom>
          <a:noFill/>
          <a:ln w="9525">
            <a:noFill/>
            <a:miter lim="800000"/>
            <a:headEnd/>
            <a:tailEnd/>
          </a:ln>
        </p:spPr>
        <p:txBody>
          <a:bodyPr/>
          <a:lstStyle/>
          <a:p>
            <a:r>
              <a:rPr lang="fr-FR" sz="2800" b="1" dirty="0">
                <a:solidFill>
                  <a:srgbClr val="002060"/>
                </a:solidFill>
                <a:latin typeface="Calibri" pitchFamily="34" charset="0"/>
              </a:rPr>
              <a:t>Projet </a:t>
            </a:r>
            <a:r>
              <a:rPr lang="fr-FR" sz="2800" b="1" dirty="0" err="1">
                <a:solidFill>
                  <a:srgbClr val="002060"/>
                </a:solidFill>
                <a:latin typeface="Calibri" pitchFamily="34" charset="0"/>
              </a:rPr>
              <a:t>BourbaKeM</a:t>
            </a:r>
            <a:endParaRPr lang="fr-FR" sz="2800" b="1" dirty="0">
              <a:solidFill>
                <a:srgbClr val="002060"/>
              </a:solidFill>
              <a:latin typeface="Calibri" pitchFamily="34" charset="0"/>
            </a:endParaRPr>
          </a:p>
          <a:p>
            <a:endParaRPr lang="fr-FR" sz="2800" b="1" dirty="0">
              <a:solidFill>
                <a:srgbClr val="002060"/>
              </a:solidFill>
              <a:latin typeface="Calibri" pitchFamily="34" charset="0"/>
            </a:endParaRPr>
          </a:p>
          <a:p>
            <a:r>
              <a:rPr lang="fr-FR" sz="2800" b="1" dirty="0">
                <a:solidFill>
                  <a:srgbClr val="002060"/>
                </a:solidFill>
                <a:latin typeface="Calibri" pitchFamily="34" charset="0"/>
              </a:rPr>
              <a:t>Elément n° 15 :</a:t>
            </a:r>
          </a:p>
          <a:p>
            <a:r>
              <a:rPr lang="fr-FR" sz="2800" b="1" dirty="0">
                <a:solidFill>
                  <a:srgbClr val="002060"/>
                </a:solidFill>
                <a:latin typeface="Calibri" pitchFamily="34" charset="0"/>
              </a:rPr>
              <a:t>Philosophie de la connaissance</a:t>
            </a:r>
          </a:p>
        </p:txBody>
      </p:sp>
      <p:sp>
        <p:nvSpPr>
          <p:cNvPr id="5" name="Rectangle 6"/>
          <p:cNvSpPr>
            <a:spLocks noChangeArrowheads="1"/>
          </p:cNvSpPr>
          <p:nvPr/>
        </p:nvSpPr>
        <p:spPr bwMode="auto">
          <a:xfrm>
            <a:off x="5090580" y="4292600"/>
            <a:ext cx="3773487" cy="455613"/>
          </a:xfrm>
          <a:prstGeom prst="rect">
            <a:avLst/>
          </a:prstGeom>
          <a:noFill/>
          <a:ln w="9525" algn="ctr">
            <a:noFill/>
            <a:miter lim="800000"/>
            <a:headEnd/>
            <a:tailEnd/>
          </a:ln>
        </p:spPr>
        <p:txBody>
          <a:bodyPr/>
          <a:lstStyle/>
          <a:p>
            <a:pPr algn="ctr"/>
            <a:r>
              <a:rPr lang="en-CA" sz="2400" b="1" dirty="0">
                <a:solidFill>
                  <a:srgbClr val="002060"/>
                </a:solidFill>
                <a:latin typeface="Calibri" pitchFamily="34" charset="0"/>
              </a:rPr>
              <a:t>Emmanuel BONNET</a:t>
            </a:r>
          </a:p>
        </p:txBody>
      </p:sp>
      <p:pic>
        <p:nvPicPr>
          <p:cNvPr id="7" name="Image 6" descr="logo_AgeCSO-2015.png">
            <a:extLst>
              <a:ext uri="{FF2B5EF4-FFF2-40B4-BE49-F238E27FC236}">
                <a16:creationId xmlns:a16="http://schemas.microsoft.com/office/drawing/2014/main" id="{6183FC2F-D614-D24E-9A2B-51A8AF785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188640"/>
            <a:ext cx="2920582" cy="1412776"/>
          </a:xfrm>
          <a:prstGeom prst="rect">
            <a:avLst/>
          </a:prstGeom>
        </p:spPr>
      </p:pic>
    </p:spTree>
    <p:extLst>
      <p:ext uri="{BB962C8B-B14F-4D97-AF65-F5344CB8AC3E}">
        <p14:creationId xmlns:p14="http://schemas.microsoft.com/office/powerpoint/2010/main" val="123768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200" y="215196"/>
            <a:ext cx="8229600" cy="461665"/>
          </a:xfrm>
          <a:noFill/>
          <a:ln w="12700" algn="ctr">
            <a:noFill/>
            <a:miter lim="800000"/>
            <a:headEnd/>
            <a:tailEnd/>
          </a:ln>
        </p:spPr>
        <p:txBody>
          <a:bodyPr wrap="square">
            <a:spAutoFit/>
          </a:bodyPr>
          <a:lstStyle/>
          <a:p>
            <a:pPr eaLnBrk="0" fontAlgn="base" hangingPunct="0">
              <a:spcAft>
                <a:spcPct val="0"/>
              </a:spcAft>
            </a:pPr>
            <a:r>
              <a:rPr lang="fr-FR" sz="2400" b="1" dirty="0">
                <a:solidFill>
                  <a:srgbClr val="000066"/>
                </a:solidFill>
                <a:latin typeface="+mn-lt"/>
                <a:ea typeface="+mn-ea"/>
                <a:cs typeface="+mn-cs"/>
              </a:rPr>
              <a:t>Trois éléments de repérage </a:t>
            </a:r>
          </a:p>
        </p:txBody>
      </p:sp>
      <p:sp>
        <p:nvSpPr>
          <p:cNvPr id="4" name="ZoneTexte 3"/>
          <p:cNvSpPr txBox="1"/>
          <p:nvPr/>
        </p:nvSpPr>
        <p:spPr>
          <a:xfrm>
            <a:off x="457200" y="1046193"/>
            <a:ext cx="8511678" cy="1323439"/>
          </a:xfrm>
          <a:prstGeom prst="rect">
            <a:avLst/>
          </a:prstGeom>
          <a:noFill/>
        </p:spPr>
        <p:txBody>
          <a:bodyPr wrap="square" rtlCol="0">
            <a:spAutoFit/>
          </a:bodyPr>
          <a:lstStyle/>
          <a:p>
            <a:r>
              <a:rPr lang="fr-FR" sz="1600" b="1" i="1" dirty="0">
                <a:solidFill>
                  <a:schemeClr val="tx2"/>
                </a:solidFill>
                <a:latin typeface="Arial" charset="0"/>
              </a:rPr>
              <a:t>Un champ d’investigation philosophique très vaste. Questions qui portent sur la nature de la connaissance, les relations entre le sujet et le monde connaissable, les modalité de justification de nos croyances, les moyens d’échapper à l’erreur…</a:t>
            </a:r>
          </a:p>
          <a:p>
            <a:endParaRPr lang="fr-FR" sz="1600" dirty="0"/>
          </a:p>
          <a:p>
            <a:r>
              <a:rPr lang="fr-FR" sz="1600" b="1" dirty="0">
                <a:solidFill>
                  <a:schemeClr val="tx2"/>
                </a:solidFill>
                <a:latin typeface="Arial" charset="0"/>
              </a:rPr>
              <a:t>Cette contribution ne prétend pas à l’exhaustivité. Trois éléments pour s’orienter : </a:t>
            </a:r>
          </a:p>
        </p:txBody>
      </p:sp>
      <p:sp>
        <p:nvSpPr>
          <p:cNvPr id="5" name="Rectangle 4"/>
          <p:cNvSpPr/>
          <p:nvPr/>
        </p:nvSpPr>
        <p:spPr>
          <a:xfrm>
            <a:off x="457200" y="2369632"/>
            <a:ext cx="7808897" cy="1631216"/>
          </a:xfrm>
          <a:prstGeom prst="rect">
            <a:avLst/>
          </a:prstGeom>
        </p:spPr>
        <p:txBody>
          <a:bodyPr wrap="square">
            <a:spAutoFit/>
          </a:bodyPr>
          <a:lstStyle/>
          <a:p>
            <a:pPr lvl="0" indent="-400050">
              <a:buAutoNum type="romanLcParenBoth"/>
            </a:pPr>
            <a:r>
              <a:rPr lang="fr-FR" sz="1600" b="1" i="1" dirty="0">
                <a:solidFill>
                  <a:schemeClr val="tx2"/>
                </a:solidFill>
                <a:latin typeface="Arial" charset="0"/>
              </a:rPr>
              <a:t>La définition de la connaissance et la question de la justification des croyances (Platon et philosophie analytique contemporaine) </a:t>
            </a:r>
          </a:p>
          <a:p>
            <a:pPr lvl="0" indent="-400050">
              <a:buAutoNum type="romanLcParenBoth"/>
            </a:pPr>
            <a:r>
              <a:rPr lang="fr-FR" sz="1600" b="1" i="1" dirty="0">
                <a:solidFill>
                  <a:schemeClr val="tx2"/>
                </a:solidFill>
                <a:latin typeface="Arial" charset="0"/>
              </a:rPr>
              <a:t>Les sources de la connaissance relative au sujet connaissant (rationalisme et empirisme) </a:t>
            </a:r>
          </a:p>
          <a:p>
            <a:pPr lvl="0" indent="-400050">
              <a:buAutoNum type="romanLcParenBoth"/>
            </a:pPr>
            <a:r>
              <a:rPr lang="fr-FR" sz="1600" b="1" i="1" dirty="0">
                <a:solidFill>
                  <a:schemeClr val="tx2"/>
                </a:solidFill>
                <a:latin typeface="Arial" charset="0"/>
              </a:rPr>
              <a:t>Les conséquences pratiques de la connaissance, c’est à dire la question du lien entre la connaissance et l’action (pragmatisme) </a:t>
            </a:r>
          </a:p>
        </p:txBody>
      </p:sp>
      <p:sp>
        <p:nvSpPr>
          <p:cNvPr id="7" name="ZoneTexte 6"/>
          <p:cNvSpPr txBox="1"/>
          <p:nvPr/>
        </p:nvSpPr>
        <p:spPr>
          <a:xfrm>
            <a:off x="457200" y="4189600"/>
            <a:ext cx="8079600" cy="1600438"/>
          </a:xfrm>
          <a:prstGeom prst="rect">
            <a:avLst/>
          </a:prstGeom>
          <a:noFill/>
        </p:spPr>
        <p:txBody>
          <a:bodyPr wrap="square" rtlCol="0">
            <a:spAutoFit/>
          </a:bodyPr>
          <a:lstStyle/>
          <a:p>
            <a:r>
              <a:rPr lang="fr-FR" sz="1600" b="1" dirty="0">
                <a:solidFill>
                  <a:schemeClr val="tx2"/>
                </a:solidFill>
                <a:latin typeface="Arial" charset="0"/>
              </a:rPr>
              <a:t>Ces trois éléments renvoient à trois finalités différentes : </a:t>
            </a:r>
          </a:p>
          <a:p>
            <a:endParaRPr lang="fr-FR" sz="1600" dirty="0"/>
          </a:p>
          <a:p>
            <a:pPr marL="400050" indent="-400050">
              <a:buAutoNum type="romanLcParenBoth"/>
            </a:pPr>
            <a:r>
              <a:rPr lang="fr-FR" sz="1600" b="1" i="1" dirty="0">
                <a:solidFill>
                  <a:schemeClr val="tx2"/>
                </a:solidFill>
                <a:latin typeface="Arial" charset="0"/>
              </a:rPr>
              <a:t>Certitude épistémique : fondée sur ce que l’on est justifié à croire </a:t>
            </a:r>
          </a:p>
          <a:p>
            <a:pPr marL="400050" indent="-400050">
              <a:buAutoNum type="romanLcParenBoth"/>
            </a:pPr>
            <a:r>
              <a:rPr lang="fr-FR" sz="1600" b="1" i="1" dirty="0">
                <a:solidFill>
                  <a:schemeClr val="tx2"/>
                </a:solidFill>
                <a:latin typeface="Arial" charset="0"/>
              </a:rPr>
              <a:t>Certitude subjective : fondée sur l’activité du sujet connaissant </a:t>
            </a:r>
          </a:p>
          <a:p>
            <a:pPr marL="400050" indent="-400050">
              <a:buAutoNum type="romanLcParenBoth"/>
            </a:pPr>
            <a:r>
              <a:rPr lang="fr-FR" sz="1600" b="1" i="1" dirty="0">
                <a:solidFill>
                  <a:schemeClr val="tx2"/>
                </a:solidFill>
                <a:latin typeface="Arial" charset="0"/>
              </a:rPr>
              <a:t>Garantie pratique : produite par l’activité de transformation d’une situation </a:t>
            </a:r>
          </a:p>
          <a:p>
            <a:endParaRPr lang="fr-FR" sz="1600" dirty="0"/>
          </a:p>
        </p:txBody>
      </p:sp>
    </p:spTree>
    <p:extLst>
      <p:ext uri="{BB962C8B-B14F-4D97-AF65-F5344CB8AC3E}">
        <p14:creationId xmlns:p14="http://schemas.microsoft.com/office/powerpoint/2010/main" val="345749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Qu’est-ce que la connaissance?</a:t>
            </a:r>
          </a:p>
        </p:txBody>
      </p:sp>
      <p:sp>
        <p:nvSpPr>
          <p:cNvPr id="4" name="ZoneTexte 3"/>
          <p:cNvSpPr txBox="1"/>
          <p:nvPr/>
        </p:nvSpPr>
        <p:spPr>
          <a:xfrm>
            <a:off x="219964" y="1675212"/>
            <a:ext cx="4108817" cy="338554"/>
          </a:xfrm>
          <a:prstGeom prst="rect">
            <a:avLst/>
          </a:prstGeom>
          <a:noFill/>
        </p:spPr>
        <p:txBody>
          <a:bodyPr wrap="none" rtlCol="0">
            <a:spAutoFit/>
          </a:bodyPr>
          <a:lstStyle/>
          <a:p>
            <a:r>
              <a:rPr lang="fr-FR" sz="1600" b="1" dirty="0">
                <a:solidFill>
                  <a:schemeClr val="tx2"/>
                </a:solidFill>
                <a:latin typeface="Arial" charset="0"/>
              </a:rPr>
              <a:t>La philosophie contemplative de Platon </a:t>
            </a:r>
          </a:p>
        </p:txBody>
      </p:sp>
      <p:pic>
        <p:nvPicPr>
          <p:cNvPr id="5" name="Image 4"/>
          <p:cNvPicPr>
            <a:picLocks noChangeAspect="1"/>
          </p:cNvPicPr>
          <p:nvPr/>
        </p:nvPicPr>
        <p:blipFill>
          <a:blip r:embed="rId2"/>
          <a:stretch>
            <a:fillRect/>
          </a:stretch>
        </p:blipFill>
        <p:spPr>
          <a:xfrm>
            <a:off x="4636075" y="4039154"/>
            <a:ext cx="4312814" cy="2396692"/>
          </a:xfrm>
          <a:prstGeom prst="rect">
            <a:avLst/>
          </a:prstGeom>
        </p:spPr>
      </p:pic>
      <p:sp>
        <p:nvSpPr>
          <p:cNvPr id="6" name="Rectangle 5"/>
          <p:cNvSpPr/>
          <p:nvPr/>
        </p:nvSpPr>
        <p:spPr>
          <a:xfrm>
            <a:off x="219964" y="2044544"/>
            <a:ext cx="7398751" cy="584775"/>
          </a:xfrm>
          <a:prstGeom prst="rect">
            <a:avLst/>
          </a:prstGeom>
        </p:spPr>
        <p:txBody>
          <a:bodyPr wrap="square">
            <a:spAutoFit/>
          </a:bodyPr>
          <a:lstStyle/>
          <a:p>
            <a:r>
              <a:rPr lang="fr-FR" sz="1600" b="1" i="1" dirty="0">
                <a:solidFill>
                  <a:schemeClr val="tx2"/>
                </a:solidFill>
                <a:latin typeface="Arial" charset="0"/>
              </a:rPr>
              <a:t>Platon cherche la vérité à partir d’un dialogue entre un dialecticien et un répondant. Seul le dialogue peut être le mode d’expression de la pensée. </a:t>
            </a:r>
          </a:p>
        </p:txBody>
      </p:sp>
      <p:sp>
        <p:nvSpPr>
          <p:cNvPr id="7" name="Rectangle 6"/>
          <p:cNvSpPr/>
          <p:nvPr/>
        </p:nvSpPr>
        <p:spPr>
          <a:xfrm>
            <a:off x="219964" y="2690875"/>
            <a:ext cx="7294005" cy="584775"/>
          </a:xfrm>
          <a:prstGeom prst="rect">
            <a:avLst/>
          </a:prstGeom>
        </p:spPr>
        <p:txBody>
          <a:bodyPr wrap="square">
            <a:spAutoFit/>
          </a:bodyPr>
          <a:lstStyle/>
          <a:p>
            <a:r>
              <a:rPr lang="fr-FR" sz="1600" b="1" i="1" dirty="0">
                <a:solidFill>
                  <a:schemeClr val="tx2"/>
                </a:solidFill>
                <a:latin typeface="Arial" charset="0"/>
              </a:rPr>
              <a:t>La vérité, objet ultime de la connaissance, a quelque chose d’étrange et d’invisible pour ceux qui la cherchent. </a:t>
            </a:r>
          </a:p>
        </p:txBody>
      </p:sp>
      <p:sp>
        <p:nvSpPr>
          <p:cNvPr id="8" name="ZoneTexte 7"/>
          <p:cNvSpPr txBox="1"/>
          <p:nvPr/>
        </p:nvSpPr>
        <p:spPr>
          <a:xfrm>
            <a:off x="219964" y="4039154"/>
            <a:ext cx="4636075" cy="2123658"/>
          </a:xfrm>
          <a:prstGeom prst="rect">
            <a:avLst/>
          </a:prstGeom>
          <a:noFill/>
        </p:spPr>
        <p:txBody>
          <a:bodyPr wrap="square" rtlCol="0">
            <a:spAutoFit/>
          </a:bodyPr>
          <a:lstStyle/>
          <a:p>
            <a:r>
              <a:rPr lang="fr-FR" sz="1600" b="1" dirty="0">
                <a:solidFill>
                  <a:schemeClr val="tx2"/>
                </a:solidFill>
                <a:latin typeface="Arial" charset="0"/>
              </a:rPr>
              <a:t>Allégorie de la caverne :</a:t>
            </a:r>
          </a:p>
          <a:p>
            <a:endParaRPr lang="fr-FR" b="1" dirty="0"/>
          </a:p>
          <a:p>
            <a:r>
              <a:rPr lang="fr-FR" sz="1600" b="1" i="1" dirty="0">
                <a:solidFill>
                  <a:schemeClr val="tx2"/>
                </a:solidFill>
                <a:latin typeface="Arial" charset="0"/>
              </a:rPr>
              <a:t>Enfermés dans un dispositif quasi cinématographique, des hommes prisonniers regardent des ombres projetées.</a:t>
            </a:r>
          </a:p>
          <a:p>
            <a:endParaRPr lang="fr-FR" sz="1600" b="1" i="1" dirty="0">
              <a:solidFill>
                <a:schemeClr val="tx2"/>
              </a:solidFill>
              <a:latin typeface="Arial" charset="0"/>
            </a:endParaRPr>
          </a:p>
          <a:p>
            <a:r>
              <a:rPr lang="fr-FR" sz="1600" b="1" i="1" dirty="0">
                <a:solidFill>
                  <a:schemeClr val="tx2"/>
                </a:solidFill>
                <a:latin typeface="Arial" charset="0"/>
              </a:rPr>
              <a:t>Un homme se libère et remet en cause sa servitude images et aux fictions</a:t>
            </a:r>
          </a:p>
        </p:txBody>
      </p:sp>
    </p:spTree>
    <p:extLst>
      <p:ext uri="{BB962C8B-B14F-4D97-AF65-F5344CB8AC3E}">
        <p14:creationId xmlns:p14="http://schemas.microsoft.com/office/powerpoint/2010/main" val="417200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Qu’est-ce que la connaissance?</a:t>
            </a:r>
          </a:p>
        </p:txBody>
      </p:sp>
      <p:sp>
        <p:nvSpPr>
          <p:cNvPr id="4" name="ZoneTexte 3"/>
          <p:cNvSpPr txBox="1"/>
          <p:nvPr/>
        </p:nvSpPr>
        <p:spPr>
          <a:xfrm>
            <a:off x="261831" y="1328482"/>
            <a:ext cx="2537874" cy="338554"/>
          </a:xfrm>
          <a:prstGeom prst="rect">
            <a:avLst/>
          </a:prstGeom>
          <a:noFill/>
        </p:spPr>
        <p:txBody>
          <a:bodyPr wrap="none" rtlCol="0">
            <a:spAutoFit/>
          </a:bodyPr>
          <a:lstStyle/>
          <a:p>
            <a:r>
              <a:rPr lang="fr-FR" sz="1600" b="1" dirty="0">
                <a:solidFill>
                  <a:schemeClr val="tx2"/>
                </a:solidFill>
                <a:latin typeface="Arial" charset="0"/>
              </a:rPr>
              <a:t>Le problème de Gettier  </a:t>
            </a:r>
          </a:p>
        </p:txBody>
      </p:sp>
      <p:sp>
        <p:nvSpPr>
          <p:cNvPr id="10" name="Rectangle 9"/>
          <p:cNvSpPr/>
          <p:nvPr/>
        </p:nvSpPr>
        <p:spPr>
          <a:xfrm>
            <a:off x="261831" y="1743760"/>
            <a:ext cx="8557716" cy="1569660"/>
          </a:xfrm>
          <a:prstGeom prst="rect">
            <a:avLst/>
          </a:prstGeom>
        </p:spPr>
        <p:txBody>
          <a:bodyPr wrap="square">
            <a:spAutoFit/>
          </a:bodyPr>
          <a:lstStyle/>
          <a:p>
            <a:r>
              <a:rPr lang="fr-FR" sz="1600" b="1" i="1" dirty="0">
                <a:solidFill>
                  <a:schemeClr val="tx2"/>
                </a:solidFill>
                <a:latin typeface="Arial" charset="0"/>
              </a:rPr>
              <a:t>Dans le Théétète (189a-192c) de Platon, la connaissance est définie comme une opinion vraie « pourvue de raison » (logos), plus connue sous la formule « d’opinion vraie justifiée » </a:t>
            </a:r>
          </a:p>
          <a:p>
            <a:r>
              <a:rPr lang="fr-FR" sz="1600" b="1" i="1" dirty="0">
                <a:solidFill>
                  <a:schemeClr val="tx2"/>
                </a:solidFill>
                <a:latin typeface="Arial" charset="0"/>
              </a:rPr>
              <a:t>Edmund Gettier reformule cette définition : </a:t>
            </a:r>
          </a:p>
          <a:p>
            <a:r>
              <a:rPr lang="fr-FR" sz="1600" b="1" i="1" dirty="0">
                <a:solidFill>
                  <a:schemeClr val="tx2"/>
                </a:solidFill>
                <a:latin typeface="Arial" charset="0"/>
              </a:rPr>
              <a:t>S sait que P si et seulement si (i) S croit que P, (ii) P est vrai, et (iii) S est justifié à croire que P </a:t>
            </a:r>
          </a:p>
        </p:txBody>
      </p:sp>
      <p:sp>
        <p:nvSpPr>
          <p:cNvPr id="11" name="ZoneTexte 10"/>
          <p:cNvSpPr txBox="1"/>
          <p:nvPr/>
        </p:nvSpPr>
        <p:spPr>
          <a:xfrm>
            <a:off x="164145" y="3493638"/>
            <a:ext cx="8449749" cy="338554"/>
          </a:xfrm>
          <a:prstGeom prst="rect">
            <a:avLst/>
          </a:prstGeom>
          <a:noFill/>
        </p:spPr>
        <p:txBody>
          <a:bodyPr wrap="none" rtlCol="0">
            <a:spAutoFit/>
          </a:bodyPr>
          <a:lstStyle/>
          <a:p>
            <a:r>
              <a:rPr lang="fr-FR" sz="1600" b="1" dirty="0">
                <a:solidFill>
                  <a:schemeClr val="tx2"/>
                </a:solidFill>
                <a:latin typeface="Arial" charset="0"/>
              </a:rPr>
              <a:t>En seulement trois pages, Edmund Gettier (1963) remet en question cette définition :</a:t>
            </a:r>
          </a:p>
        </p:txBody>
      </p:sp>
      <p:sp>
        <p:nvSpPr>
          <p:cNvPr id="12" name="ZoneTexte 11"/>
          <p:cNvSpPr txBox="1"/>
          <p:nvPr/>
        </p:nvSpPr>
        <p:spPr>
          <a:xfrm>
            <a:off x="164145" y="3941391"/>
            <a:ext cx="6352830" cy="2585323"/>
          </a:xfrm>
          <a:prstGeom prst="rect">
            <a:avLst/>
          </a:prstGeom>
          <a:noFill/>
        </p:spPr>
        <p:txBody>
          <a:bodyPr wrap="square" rtlCol="0">
            <a:spAutoFit/>
          </a:bodyPr>
          <a:lstStyle/>
          <a:p>
            <a:r>
              <a:rPr lang="fr-FR" sz="1600" b="1" i="1" dirty="0">
                <a:solidFill>
                  <a:schemeClr val="tx2"/>
                </a:solidFill>
                <a:latin typeface="Arial" charset="0"/>
              </a:rPr>
              <a:t>Les « cas Gettier » exemplifient des situations dans lesquelles des croyances peuvent êtres justifiées et vraies sans être des connaissances</a:t>
            </a:r>
          </a:p>
          <a:p>
            <a:endParaRPr lang="fr-FR" sz="1600" b="1" i="1" dirty="0">
              <a:solidFill>
                <a:schemeClr val="tx2"/>
              </a:solidFill>
              <a:latin typeface="Arial" charset="0"/>
            </a:endParaRPr>
          </a:p>
          <a:p>
            <a:r>
              <a:rPr lang="fr-FR" sz="1600" b="1" i="1" dirty="0">
                <a:solidFill>
                  <a:schemeClr val="tx2"/>
                </a:solidFill>
                <a:latin typeface="Arial" charset="0"/>
              </a:rPr>
              <a:t>Par exemple : il peut être vrai que j’ai bien mon portefeuille dans ma poche et justifié à le croire (j’ai mis mon portefeuille dans ma poche) sans pour autant savoir que mon portefeuille est dans ma poche : un pickpocket peut m’avoir dérobé et remis dans la poche n’y trouvant pas d’argent</a:t>
            </a:r>
            <a:endParaRPr lang="fr-FR" dirty="0"/>
          </a:p>
          <a:p>
            <a:endParaRPr lang="fr-FR" dirty="0"/>
          </a:p>
        </p:txBody>
      </p:sp>
      <p:pic>
        <p:nvPicPr>
          <p:cNvPr id="3" name="Image 2"/>
          <p:cNvPicPr>
            <a:picLocks noChangeAspect="1"/>
          </p:cNvPicPr>
          <p:nvPr/>
        </p:nvPicPr>
        <p:blipFill>
          <a:blip r:embed="rId2"/>
          <a:stretch>
            <a:fillRect/>
          </a:stretch>
        </p:blipFill>
        <p:spPr>
          <a:xfrm>
            <a:off x="6933381" y="3941391"/>
            <a:ext cx="1920021" cy="2726106"/>
          </a:xfrm>
          <a:prstGeom prst="rect">
            <a:avLst/>
          </a:prstGeom>
        </p:spPr>
      </p:pic>
    </p:spTree>
    <p:extLst>
      <p:ext uri="{BB962C8B-B14F-4D97-AF65-F5344CB8AC3E}">
        <p14:creationId xmlns:p14="http://schemas.microsoft.com/office/powerpoint/2010/main" val="361357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Les sources de la connaissance : la « voie des idées » </a:t>
            </a:r>
          </a:p>
        </p:txBody>
      </p:sp>
      <p:sp>
        <p:nvSpPr>
          <p:cNvPr id="4" name="ZoneTexte 3"/>
          <p:cNvSpPr txBox="1"/>
          <p:nvPr/>
        </p:nvSpPr>
        <p:spPr>
          <a:xfrm>
            <a:off x="221521" y="1592074"/>
            <a:ext cx="8922480" cy="338554"/>
          </a:xfrm>
          <a:prstGeom prst="rect">
            <a:avLst/>
          </a:prstGeom>
          <a:noFill/>
        </p:spPr>
        <p:txBody>
          <a:bodyPr wrap="square" rtlCol="0">
            <a:spAutoFit/>
          </a:bodyPr>
          <a:lstStyle/>
          <a:p>
            <a:r>
              <a:rPr lang="fr-FR" sz="1600" b="1" dirty="0">
                <a:solidFill>
                  <a:schemeClr val="tx2"/>
                </a:solidFill>
                <a:latin typeface="Arial" charset="0"/>
              </a:rPr>
              <a:t>Une « révolution copernicienne » dans la philosophie de la connaissance  </a:t>
            </a:r>
          </a:p>
        </p:txBody>
      </p:sp>
      <p:pic>
        <p:nvPicPr>
          <p:cNvPr id="5" name="Image 4"/>
          <p:cNvPicPr>
            <a:picLocks noChangeAspect="1"/>
          </p:cNvPicPr>
          <p:nvPr/>
        </p:nvPicPr>
        <p:blipFill>
          <a:blip r:embed="rId2"/>
          <a:stretch>
            <a:fillRect/>
          </a:stretch>
        </p:blipFill>
        <p:spPr>
          <a:xfrm>
            <a:off x="4901158" y="3885816"/>
            <a:ext cx="4021322" cy="2765123"/>
          </a:xfrm>
          <a:prstGeom prst="rect">
            <a:avLst/>
          </a:prstGeom>
        </p:spPr>
      </p:pic>
      <p:sp>
        <p:nvSpPr>
          <p:cNvPr id="3" name="ZoneTexte 2"/>
          <p:cNvSpPr txBox="1"/>
          <p:nvPr/>
        </p:nvSpPr>
        <p:spPr>
          <a:xfrm>
            <a:off x="221521" y="2160125"/>
            <a:ext cx="8465280" cy="1354217"/>
          </a:xfrm>
          <a:prstGeom prst="rect">
            <a:avLst/>
          </a:prstGeom>
          <a:noFill/>
        </p:spPr>
        <p:txBody>
          <a:bodyPr wrap="square" rtlCol="0">
            <a:spAutoFit/>
          </a:bodyPr>
          <a:lstStyle/>
          <a:p>
            <a:endParaRPr lang="fr-FR" dirty="0"/>
          </a:p>
          <a:p>
            <a:r>
              <a:rPr lang="fr-FR" sz="1600" b="1" i="1" dirty="0">
                <a:solidFill>
                  <a:schemeClr val="tx2"/>
                </a:solidFill>
                <a:latin typeface="Arial" charset="0"/>
              </a:rPr>
              <a:t>La philosophie classique de la connaissance un  « déplacement épistémique » passant du langage de l’ontologie au langage des idées, du langage des objets physiques au langage de l’esprit humain. Le fondement de la connaissance n’est plus une réalité immuable  suprasensible mais le sujet humain </a:t>
            </a:r>
          </a:p>
        </p:txBody>
      </p:sp>
      <p:sp>
        <p:nvSpPr>
          <p:cNvPr id="7" name="ZoneTexte 6"/>
          <p:cNvSpPr txBox="1"/>
          <p:nvPr/>
        </p:nvSpPr>
        <p:spPr>
          <a:xfrm>
            <a:off x="200326" y="3885816"/>
            <a:ext cx="4543854" cy="1354217"/>
          </a:xfrm>
          <a:prstGeom prst="rect">
            <a:avLst/>
          </a:prstGeom>
          <a:noFill/>
        </p:spPr>
        <p:txBody>
          <a:bodyPr wrap="square" rtlCol="0">
            <a:spAutoFit/>
          </a:bodyPr>
          <a:lstStyle/>
          <a:p>
            <a:r>
              <a:rPr lang="fr-FR" sz="1600" b="1" i="1" dirty="0">
                <a:solidFill>
                  <a:schemeClr val="tx2"/>
                </a:solidFill>
                <a:latin typeface="Arial" charset="0"/>
              </a:rPr>
              <a:t>Par analogie avec la rotation de la terre autour du soleil : « Les objets se règlent sur notre connaissance » (Kant, Seconde préface de la Critique de la raison pure). </a:t>
            </a:r>
          </a:p>
          <a:p>
            <a:endParaRPr lang="fr-FR" dirty="0"/>
          </a:p>
        </p:txBody>
      </p:sp>
      <p:sp>
        <p:nvSpPr>
          <p:cNvPr id="8" name="ZoneTexte 7"/>
          <p:cNvSpPr txBox="1"/>
          <p:nvPr/>
        </p:nvSpPr>
        <p:spPr>
          <a:xfrm>
            <a:off x="200326" y="5466973"/>
            <a:ext cx="4386876" cy="830997"/>
          </a:xfrm>
          <a:prstGeom prst="rect">
            <a:avLst/>
          </a:prstGeom>
          <a:noFill/>
        </p:spPr>
        <p:txBody>
          <a:bodyPr wrap="square" rtlCol="0">
            <a:spAutoFit/>
          </a:bodyPr>
          <a:lstStyle/>
          <a:p>
            <a:r>
              <a:rPr lang="fr-FR" sz="1600" b="1" i="1" dirty="0">
                <a:solidFill>
                  <a:schemeClr val="tx2"/>
                </a:solidFill>
                <a:latin typeface="Arial" charset="0"/>
              </a:rPr>
              <a:t>La « voie des idées » devient le fil conducteur des philosophies rationalistes et empiristes</a:t>
            </a:r>
          </a:p>
        </p:txBody>
      </p:sp>
    </p:spTree>
    <p:extLst>
      <p:ext uri="{BB962C8B-B14F-4D97-AF65-F5344CB8AC3E}">
        <p14:creationId xmlns:p14="http://schemas.microsoft.com/office/powerpoint/2010/main" val="285956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Les sources de la connaissance : la « voie des idées » </a:t>
            </a:r>
          </a:p>
        </p:txBody>
      </p:sp>
      <p:sp>
        <p:nvSpPr>
          <p:cNvPr id="4" name="ZoneTexte 3"/>
          <p:cNvSpPr txBox="1"/>
          <p:nvPr/>
        </p:nvSpPr>
        <p:spPr>
          <a:xfrm>
            <a:off x="153576" y="1670638"/>
            <a:ext cx="3140603" cy="338554"/>
          </a:xfrm>
          <a:prstGeom prst="rect">
            <a:avLst/>
          </a:prstGeom>
          <a:noFill/>
        </p:spPr>
        <p:txBody>
          <a:bodyPr wrap="none" rtlCol="0">
            <a:spAutoFit/>
          </a:bodyPr>
          <a:lstStyle/>
          <a:p>
            <a:r>
              <a:rPr lang="fr-FR" sz="1600" b="1" dirty="0">
                <a:solidFill>
                  <a:schemeClr val="tx2"/>
                </a:solidFill>
                <a:latin typeface="Arial" charset="0"/>
              </a:rPr>
              <a:t>Le rationalisme de Descartes  </a:t>
            </a:r>
          </a:p>
        </p:txBody>
      </p:sp>
      <p:pic>
        <p:nvPicPr>
          <p:cNvPr id="5" name="Image 4"/>
          <p:cNvPicPr>
            <a:picLocks noChangeAspect="1"/>
          </p:cNvPicPr>
          <p:nvPr/>
        </p:nvPicPr>
        <p:blipFill>
          <a:blip r:embed="rId2"/>
          <a:stretch>
            <a:fillRect/>
          </a:stretch>
        </p:blipFill>
        <p:spPr>
          <a:xfrm>
            <a:off x="6510473" y="3666329"/>
            <a:ext cx="2490564" cy="3046151"/>
          </a:xfrm>
          <a:prstGeom prst="rect">
            <a:avLst/>
          </a:prstGeom>
        </p:spPr>
      </p:pic>
      <p:sp>
        <p:nvSpPr>
          <p:cNvPr id="3" name="Rectangle 2"/>
          <p:cNvSpPr/>
          <p:nvPr/>
        </p:nvSpPr>
        <p:spPr>
          <a:xfrm>
            <a:off x="153576" y="2026209"/>
            <a:ext cx="8369150" cy="1323439"/>
          </a:xfrm>
          <a:prstGeom prst="rect">
            <a:avLst/>
          </a:prstGeom>
        </p:spPr>
        <p:txBody>
          <a:bodyPr wrap="square">
            <a:spAutoFit/>
          </a:bodyPr>
          <a:lstStyle/>
          <a:p>
            <a:r>
              <a:rPr lang="fr-FR" sz="1600" b="1" i="1" dirty="0">
                <a:solidFill>
                  <a:schemeClr val="tx2"/>
                </a:solidFill>
                <a:latin typeface="Arial" charset="0"/>
              </a:rPr>
              <a:t>« Nous ne pouvons avoir aucune connaissance des choses que par les idées que nous en concevons ; et par conséquent, nous n’en devons juger que suivant ces idées, et même nous devons penser que tout ce qui répugne à ces idées est absolument impossible, et implique contradiction. » (Lettre XLI, à un révérend Père de l’oratoire, Docteur de Sorbonne) </a:t>
            </a:r>
          </a:p>
        </p:txBody>
      </p:sp>
      <p:sp>
        <p:nvSpPr>
          <p:cNvPr id="6" name="ZoneTexte 5"/>
          <p:cNvSpPr txBox="1"/>
          <p:nvPr/>
        </p:nvSpPr>
        <p:spPr>
          <a:xfrm>
            <a:off x="153576" y="3666329"/>
            <a:ext cx="6192823" cy="2369880"/>
          </a:xfrm>
          <a:prstGeom prst="rect">
            <a:avLst/>
          </a:prstGeom>
          <a:noFill/>
        </p:spPr>
        <p:txBody>
          <a:bodyPr wrap="square" rtlCol="0">
            <a:spAutoFit/>
          </a:bodyPr>
          <a:lstStyle/>
          <a:p>
            <a:r>
              <a:rPr lang="fr-FR" sz="1600" b="1" dirty="0">
                <a:solidFill>
                  <a:schemeClr val="tx2"/>
                </a:solidFill>
                <a:latin typeface="Arial" charset="0"/>
              </a:rPr>
              <a:t>Idée : « images des choses » dans l’esprit</a:t>
            </a:r>
          </a:p>
          <a:p>
            <a:endParaRPr lang="fr-FR" dirty="0"/>
          </a:p>
          <a:p>
            <a:r>
              <a:rPr lang="fr-FR" sz="1600" b="1" i="1" dirty="0">
                <a:solidFill>
                  <a:schemeClr val="tx2"/>
                </a:solidFill>
                <a:latin typeface="Arial" charset="0"/>
              </a:rPr>
              <a:t>On peut pas mesurer les idées contrairement aux objets physiques</a:t>
            </a:r>
          </a:p>
          <a:p>
            <a:r>
              <a:rPr lang="fr-FR" sz="1600" b="1" i="1" dirty="0">
                <a:solidFill>
                  <a:schemeClr val="tx2"/>
                </a:solidFill>
                <a:latin typeface="Arial" charset="0"/>
              </a:rPr>
              <a:t>La philosophie de la connaissance doit donc tenir compte des spécificités des opérations de l’esprit  </a:t>
            </a:r>
          </a:p>
          <a:p>
            <a:r>
              <a:rPr lang="fr-FR" sz="1600" b="1" i="1" dirty="0">
                <a:solidFill>
                  <a:schemeClr val="tx2"/>
                </a:solidFill>
                <a:latin typeface="Arial" charset="0"/>
              </a:rPr>
              <a:t>L’expérience sensible n’est qu’une occasion d’activer les idées que le sujet possède déjà : les idées précèdent l’expérience </a:t>
            </a:r>
          </a:p>
        </p:txBody>
      </p:sp>
    </p:spTree>
    <p:extLst>
      <p:ext uri="{BB962C8B-B14F-4D97-AF65-F5344CB8AC3E}">
        <p14:creationId xmlns:p14="http://schemas.microsoft.com/office/powerpoint/2010/main" val="313546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Les sources de la connaissance : la « voie des idées » </a:t>
            </a:r>
          </a:p>
        </p:txBody>
      </p:sp>
      <p:sp>
        <p:nvSpPr>
          <p:cNvPr id="4" name="ZoneTexte 3"/>
          <p:cNvSpPr txBox="1"/>
          <p:nvPr/>
        </p:nvSpPr>
        <p:spPr>
          <a:xfrm>
            <a:off x="317651" y="1763939"/>
            <a:ext cx="3250377" cy="338554"/>
          </a:xfrm>
          <a:prstGeom prst="rect">
            <a:avLst/>
          </a:prstGeom>
          <a:noFill/>
        </p:spPr>
        <p:txBody>
          <a:bodyPr wrap="none" rtlCol="0">
            <a:spAutoFit/>
          </a:bodyPr>
          <a:lstStyle/>
          <a:p>
            <a:r>
              <a:rPr lang="fr-FR" sz="1600" b="1" dirty="0">
                <a:solidFill>
                  <a:schemeClr val="tx2"/>
                </a:solidFill>
                <a:latin typeface="Arial" charset="0"/>
              </a:rPr>
              <a:t>L’empirisme de Locke et Hume </a:t>
            </a:r>
          </a:p>
        </p:txBody>
      </p:sp>
      <p:pic>
        <p:nvPicPr>
          <p:cNvPr id="5" name="Image 4"/>
          <p:cNvPicPr>
            <a:picLocks noChangeAspect="1"/>
          </p:cNvPicPr>
          <p:nvPr/>
        </p:nvPicPr>
        <p:blipFill>
          <a:blip r:embed="rId2"/>
          <a:stretch>
            <a:fillRect/>
          </a:stretch>
        </p:blipFill>
        <p:spPr>
          <a:xfrm>
            <a:off x="5251494" y="3709317"/>
            <a:ext cx="3696107" cy="2952200"/>
          </a:xfrm>
          <a:prstGeom prst="rect">
            <a:avLst/>
          </a:prstGeom>
        </p:spPr>
      </p:pic>
      <p:sp>
        <p:nvSpPr>
          <p:cNvPr id="3" name="ZoneTexte 2"/>
          <p:cNvSpPr txBox="1"/>
          <p:nvPr/>
        </p:nvSpPr>
        <p:spPr>
          <a:xfrm>
            <a:off x="317651" y="2348715"/>
            <a:ext cx="8686800" cy="1077218"/>
          </a:xfrm>
          <a:prstGeom prst="rect">
            <a:avLst/>
          </a:prstGeom>
          <a:noFill/>
        </p:spPr>
        <p:txBody>
          <a:bodyPr wrap="square" rtlCol="0">
            <a:spAutoFit/>
          </a:bodyPr>
          <a:lstStyle/>
          <a:p>
            <a:r>
              <a:rPr lang="fr-FR" sz="1600" b="1" i="1" dirty="0">
                <a:solidFill>
                  <a:schemeClr val="tx2"/>
                </a:solidFill>
                <a:latin typeface="Arial" charset="0"/>
              </a:rPr>
              <a:t>Selon les philosophies empiristes classiques, on ne peut pas connaître l’essence des choses, mais les manières dont elles apparaissent, les phénomènes</a:t>
            </a:r>
          </a:p>
          <a:p>
            <a:r>
              <a:rPr lang="fr-FR" sz="1600" b="1" i="1" dirty="0">
                <a:solidFill>
                  <a:schemeClr val="tx2"/>
                </a:solidFill>
                <a:latin typeface="Arial" charset="0"/>
              </a:rPr>
              <a:t>Contrairement au rationalisme (Descartes) il s’agit de vider l’esprit des idées et de le remplir d’impressions. Les idées ne sont pas innées mais acquises (Locke)</a:t>
            </a:r>
          </a:p>
        </p:txBody>
      </p:sp>
      <p:sp>
        <p:nvSpPr>
          <p:cNvPr id="6" name="ZoneTexte 5"/>
          <p:cNvSpPr txBox="1"/>
          <p:nvPr/>
        </p:nvSpPr>
        <p:spPr>
          <a:xfrm>
            <a:off x="178122" y="3719997"/>
            <a:ext cx="4995882" cy="1569660"/>
          </a:xfrm>
          <a:prstGeom prst="rect">
            <a:avLst/>
          </a:prstGeom>
          <a:noFill/>
        </p:spPr>
        <p:txBody>
          <a:bodyPr wrap="square" rtlCol="0">
            <a:spAutoFit/>
          </a:bodyPr>
          <a:lstStyle/>
          <a:p>
            <a:r>
              <a:rPr lang="fr-FR" sz="1600" b="1" i="1" dirty="0">
                <a:solidFill>
                  <a:schemeClr val="tx2"/>
                </a:solidFill>
                <a:latin typeface="Arial" charset="0"/>
              </a:rPr>
              <a:t>L’esprit humain est toujours au cœur des préoccupations, mais la finalité de la connaissance n’est plus orientée sur l’activité réflexive d’un sujet séparé du monde et de son activité ordinaire. La connaissance dépend de l’intérêt de l’homme à connaître (Hume)</a:t>
            </a:r>
          </a:p>
        </p:txBody>
      </p:sp>
    </p:spTree>
    <p:extLst>
      <p:ext uri="{BB962C8B-B14F-4D97-AF65-F5344CB8AC3E}">
        <p14:creationId xmlns:p14="http://schemas.microsoft.com/office/powerpoint/2010/main" val="399462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La philosophie pragmatiste de la connaissance </a:t>
            </a:r>
          </a:p>
        </p:txBody>
      </p:sp>
      <p:sp>
        <p:nvSpPr>
          <p:cNvPr id="3" name="Espace réservé du contenu 2"/>
          <p:cNvSpPr>
            <a:spLocks noGrp="1"/>
          </p:cNvSpPr>
          <p:nvPr>
            <p:ph idx="1"/>
          </p:nvPr>
        </p:nvSpPr>
        <p:spPr/>
        <p:txBody>
          <a:bodyPr>
            <a:normAutofit/>
          </a:bodyPr>
          <a:lstStyle/>
          <a:p>
            <a:pPr marL="0" indent="0">
              <a:buNone/>
            </a:pPr>
            <a:r>
              <a:rPr lang="fr-FR" sz="1600" b="1" dirty="0">
                <a:solidFill>
                  <a:schemeClr val="tx2"/>
                </a:solidFill>
                <a:latin typeface="Arial" charset="0"/>
              </a:rPr>
              <a:t>John Dewey</a:t>
            </a:r>
          </a:p>
        </p:txBody>
      </p:sp>
      <p:pic>
        <p:nvPicPr>
          <p:cNvPr id="5" name="Image 4"/>
          <p:cNvPicPr>
            <a:picLocks noChangeAspect="1"/>
          </p:cNvPicPr>
          <p:nvPr/>
        </p:nvPicPr>
        <p:blipFill>
          <a:blip r:embed="rId2"/>
          <a:stretch>
            <a:fillRect/>
          </a:stretch>
        </p:blipFill>
        <p:spPr>
          <a:xfrm>
            <a:off x="6395784" y="1600200"/>
            <a:ext cx="2748216" cy="3776004"/>
          </a:xfrm>
          <a:prstGeom prst="rect">
            <a:avLst/>
          </a:prstGeom>
        </p:spPr>
      </p:pic>
      <p:sp>
        <p:nvSpPr>
          <p:cNvPr id="4" name="Rectangle 3"/>
          <p:cNvSpPr/>
          <p:nvPr/>
        </p:nvSpPr>
        <p:spPr>
          <a:xfrm>
            <a:off x="317651" y="2180346"/>
            <a:ext cx="5348071" cy="2339102"/>
          </a:xfrm>
          <a:prstGeom prst="rect">
            <a:avLst/>
          </a:prstGeom>
        </p:spPr>
        <p:txBody>
          <a:bodyPr wrap="square">
            <a:spAutoFit/>
          </a:bodyPr>
          <a:lstStyle/>
          <a:p>
            <a:r>
              <a:rPr lang="fr-FR" sz="1600" b="1" i="1" dirty="0">
                <a:solidFill>
                  <a:schemeClr val="tx2"/>
                </a:solidFill>
                <a:latin typeface="Arial" charset="0"/>
              </a:rPr>
              <a:t>La connaissance n’est pas une activité subjective, réflexive ou un état mental (</a:t>
            </a:r>
            <a:r>
              <a:rPr lang="fr-FR" sz="1600" b="1" i="1" dirty="0" err="1">
                <a:solidFill>
                  <a:schemeClr val="tx2"/>
                </a:solidFill>
                <a:latin typeface="Arial" charset="0"/>
              </a:rPr>
              <a:t>spectator</a:t>
            </a:r>
            <a:r>
              <a:rPr lang="fr-FR" sz="1600" b="1" i="1" dirty="0">
                <a:solidFill>
                  <a:schemeClr val="tx2"/>
                </a:solidFill>
                <a:latin typeface="Arial" charset="0"/>
              </a:rPr>
              <a:t> </a:t>
            </a:r>
            <a:r>
              <a:rPr lang="fr-FR" sz="1600" b="1" i="1" dirty="0" err="1">
                <a:solidFill>
                  <a:schemeClr val="tx2"/>
                </a:solidFill>
                <a:latin typeface="Arial" charset="0"/>
              </a:rPr>
              <a:t>theory</a:t>
            </a:r>
            <a:r>
              <a:rPr lang="fr-FR" sz="1600" b="1" i="1" dirty="0">
                <a:solidFill>
                  <a:schemeClr val="tx2"/>
                </a:solidFill>
                <a:latin typeface="Arial" charset="0"/>
              </a:rPr>
              <a:t> of knowledge) c’est un processus d’enquête orienté sur la transformation d’une situation plutôt que sur la contemplation d’un objet : « Nous connaissons quand nous connaissons effectivement, c’est-à-dire quand notre enquête conduit à des conclusions qui règlent le problème dont elle procède. » (La quête de certitude,  p. 214)  </a:t>
            </a:r>
          </a:p>
        </p:txBody>
      </p:sp>
      <p:sp>
        <p:nvSpPr>
          <p:cNvPr id="6" name="ZoneTexte 5"/>
          <p:cNvSpPr txBox="1"/>
          <p:nvPr/>
        </p:nvSpPr>
        <p:spPr>
          <a:xfrm>
            <a:off x="150191" y="5299294"/>
            <a:ext cx="8850770" cy="1077218"/>
          </a:xfrm>
          <a:prstGeom prst="rect">
            <a:avLst/>
          </a:prstGeom>
          <a:noFill/>
        </p:spPr>
        <p:txBody>
          <a:bodyPr wrap="square" rtlCol="0">
            <a:spAutoFit/>
          </a:bodyPr>
          <a:lstStyle/>
          <a:p>
            <a:r>
              <a:rPr lang="fr-FR" sz="1600" b="1" i="1" dirty="0">
                <a:solidFill>
                  <a:schemeClr val="tx2"/>
                </a:solidFill>
                <a:latin typeface="Arial" charset="0"/>
              </a:rPr>
              <a:t>Contemplation =&gt; participation</a:t>
            </a:r>
          </a:p>
          <a:p>
            <a:endParaRPr lang="fr-FR" sz="1600" b="1" i="1" dirty="0">
              <a:solidFill>
                <a:schemeClr val="tx2"/>
              </a:solidFill>
              <a:latin typeface="Arial" charset="0"/>
            </a:endParaRPr>
          </a:p>
          <a:p>
            <a:r>
              <a:rPr lang="fr-FR" sz="1600" b="1" i="1" dirty="0">
                <a:solidFill>
                  <a:schemeClr val="tx2"/>
                </a:solidFill>
                <a:latin typeface="Arial" charset="0"/>
              </a:rPr>
              <a:t>Connaissance comme sujet et/ou objet =&gt; processus d’enquête orienté sur la transformation effective de situations indéterminées et problématiques </a:t>
            </a:r>
          </a:p>
        </p:txBody>
      </p:sp>
    </p:spTree>
    <p:extLst>
      <p:ext uri="{BB962C8B-B14F-4D97-AF65-F5344CB8AC3E}">
        <p14:creationId xmlns:p14="http://schemas.microsoft.com/office/powerpoint/2010/main" val="317983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0066"/>
                </a:solidFill>
                <a:latin typeface="+mn-lt"/>
                <a:ea typeface="+mn-ea"/>
                <a:cs typeface="+mn-cs"/>
              </a:rPr>
              <a:t>Remarques conclusives </a:t>
            </a:r>
          </a:p>
        </p:txBody>
      </p:sp>
      <p:sp>
        <p:nvSpPr>
          <p:cNvPr id="4" name="Rectangle 3"/>
          <p:cNvSpPr/>
          <p:nvPr/>
        </p:nvSpPr>
        <p:spPr>
          <a:xfrm>
            <a:off x="261831" y="2364987"/>
            <a:ext cx="8686800" cy="2092881"/>
          </a:xfrm>
          <a:prstGeom prst="rect">
            <a:avLst/>
          </a:prstGeom>
        </p:spPr>
        <p:txBody>
          <a:bodyPr wrap="square">
            <a:spAutoFit/>
          </a:bodyPr>
          <a:lstStyle/>
          <a:p>
            <a:r>
              <a:rPr lang="fr-FR" sz="1600" b="1" i="1" dirty="0">
                <a:solidFill>
                  <a:schemeClr val="tx2"/>
                </a:solidFill>
                <a:latin typeface="Arial" charset="0"/>
              </a:rPr>
              <a:t>La philosophie de la connaissance n’est pas un corpus de doctrines figées et d’arguments mais un mouvement dont le but ne consiste plus dans la quête infinie de certitudes ultimes, de fondements, mais à imaginer des situations a venir qui calment les troubles associés à la vie humaine.  Le pragmatisme montre en particulier que les fondements et le périmètre de la philosophie de la connaissance traditionnelle sont trop restreints pour nous orienter sur de nouvelles formes d’enquêtes. Il s’agit plus radicalement de réévaluer le concept de connaissance et nos manières de produire des connaissances</a:t>
            </a:r>
          </a:p>
        </p:txBody>
      </p:sp>
    </p:spTree>
    <p:extLst>
      <p:ext uri="{BB962C8B-B14F-4D97-AF65-F5344CB8AC3E}">
        <p14:creationId xmlns:p14="http://schemas.microsoft.com/office/powerpoint/2010/main" val="42610173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568</Words>
  <Application>Microsoft Macintosh PowerPoint</Application>
  <PresentationFormat>Affichage à l'écran (4:3)</PresentationFormat>
  <Paragraphs>62</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Présentation PowerPoint</vt:lpstr>
      <vt:lpstr>Trois éléments de repérage </vt:lpstr>
      <vt:lpstr>Qu’est-ce que la connaissance?</vt:lpstr>
      <vt:lpstr>Qu’est-ce que la connaissance?</vt:lpstr>
      <vt:lpstr>Les sources de la connaissance : la « voie des idées » </vt:lpstr>
      <vt:lpstr>Les sources de la connaissance : la « voie des idées » </vt:lpstr>
      <vt:lpstr>Les sources de la connaissance : la « voie des idées » </vt:lpstr>
      <vt:lpstr>La philosophie pragmatiste de la connaissance </vt:lpstr>
      <vt:lpstr>Remarques conclusives </vt:lpstr>
    </vt:vector>
  </TitlesOfParts>
  <Company>Université d'Auvergne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de la connaissance </dc:title>
  <dc:creator>Emmanuel Bonnet</dc:creator>
  <cp:lastModifiedBy>Guillaume Blum</cp:lastModifiedBy>
  <cp:revision>19</cp:revision>
  <dcterms:created xsi:type="dcterms:W3CDTF">2018-06-27T08:47:34Z</dcterms:created>
  <dcterms:modified xsi:type="dcterms:W3CDTF">2018-07-10T17:31:11Z</dcterms:modified>
</cp:coreProperties>
</file>