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4"/>
  </p:notesMasterIdLst>
  <p:handoutMasterIdLst>
    <p:handoutMasterId r:id="rId15"/>
  </p:handoutMasterIdLst>
  <p:sldIdLst>
    <p:sldId id="325" r:id="rId2"/>
    <p:sldId id="550" r:id="rId3"/>
    <p:sldId id="551" r:id="rId4"/>
    <p:sldId id="552" r:id="rId5"/>
    <p:sldId id="543" r:id="rId6"/>
    <p:sldId id="540" r:id="rId7"/>
    <p:sldId id="554" r:id="rId8"/>
    <p:sldId id="545" r:id="rId9"/>
    <p:sldId id="547" r:id="rId10"/>
    <p:sldId id="548" r:id="rId11"/>
    <p:sldId id="553" r:id="rId12"/>
    <p:sldId id="555" r:id="rId13"/>
  </p:sldIdLst>
  <p:sldSz cx="9906000" cy="6858000" type="A4"/>
  <p:notesSz cx="6889750" cy="10020300"/>
  <p:defaultTex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838">
          <p15:clr>
            <a:srgbClr val="A4A3A4"/>
          </p15:clr>
        </p15:guide>
        <p15:guide id="2"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56">
          <p15:clr>
            <a:srgbClr val="A4A3A4"/>
          </p15:clr>
        </p15:guide>
        <p15:guide id="4"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E3E0"/>
    <a:srgbClr val="000066"/>
    <a:srgbClr val="333399"/>
    <a:srgbClr val="C0504D"/>
    <a:srgbClr val="FFFFCC"/>
    <a:srgbClr val="FFCC99"/>
    <a:srgbClr val="808080"/>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95" autoAdjust="0"/>
    <p:restoredTop sz="96271" autoAdjust="0"/>
  </p:normalViewPr>
  <p:slideViewPr>
    <p:cSldViewPr showGuides="1">
      <p:cViewPr>
        <p:scale>
          <a:sx n="99" d="100"/>
          <a:sy n="99" d="100"/>
        </p:scale>
        <p:origin x="80" y="656"/>
      </p:cViewPr>
      <p:guideLst>
        <p:guide orient="horz" pos="3838"/>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0" d="100"/>
          <a:sy n="60" d="100"/>
        </p:scale>
        <p:origin x="-2490" y="-72"/>
      </p:cViewPr>
      <p:guideLst>
        <p:guide orient="horz" pos="2880"/>
        <p:guide pos="2160"/>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558" cy="501015"/>
          </a:xfrm>
          <a:prstGeom prst="rect">
            <a:avLst/>
          </a:prstGeom>
        </p:spPr>
        <p:txBody>
          <a:bodyPr vert="horz" lIns="96634" tIns="48317" rIns="96634" bIns="48317" rtlCol="0"/>
          <a:lstStyle>
            <a:lvl1pPr algn="l">
              <a:defRPr sz="1300"/>
            </a:lvl1pPr>
          </a:lstStyle>
          <a:p>
            <a:endParaRPr lang="fr-FR"/>
          </a:p>
        </p:txBody>
      </p:sp>
      <p:sp>
        <p:nvSpPr>
          <p:cNvPr id="3" name="Espace réservé de la date 2"/>
          <p:cNvSpPr>
            <a:spLocks noGrp="1"/>
          </p:cNvSpPr>
          <p:nvPr>
            <p:ph type="dt" sz="quarter" idx="1"/>
          </p:nvPr>
        </p:nvSpPr>
        <p:spPr>
          <a:xfrm>
            <a:off x="3902597" y="0"/>
            <a:ext cx="2985558" cy="501015"/>
          </a:xfrm>
          <a:prstGeom prst="rect">
            <a:avLst/>
          </a:prstGeom>
        </p:spPr>
        <p:txBody>
          <a:bodyPr vert="horz" lIns="96634" tIns="48317" rIns="96634" bIns="48317" rtlCol="0"/>
          <a:lstStyle>
            <a:lvl1pPr algn="r">
              <a:defRPr sz="1300"/>
            </a:lvl1pPr>
          </a:lstStyle>
          <a:p>
            <a:fld id="{F048018F-3E34-4107-BCF3-C6B5767CFFC7}" type="datetimeFigureOut">
              <a:rPr lang="fr-FR" smtClean="0"/>
              <a:pPr/>
              <a:t>15/12/2017</a:t>
            </a:fld>
            <a:endParaRPr lang="fr-FR"/>
          </a:p>
        </p:txBody>
      </p:sp>
      <p:sp>
        <p:nvSpPr>
          <p:cNvPr id="4" name="Espace réservé du pied de page 3"/>
          <p:cNvSpPr>
            <a:spLocks noGrp="1"/>
          </p:cNvSpPr>
          <p:nvPr>
            <p:ph type="ftr" sz="quarter" idx="2"/>
          </p:nvPr>
        </p:nvSpPr>
        <p:spPr>
          <a:xfrm>
            <a:off x="0" y="9517545"/>
            <a:ext cx="2985558" cy="501015"/>
          </a:xfrm>
          <a:prstGeom prst="rect">
            <a:avLst/>
          </a:prstGeom>
        </p:spPr>
        <p:txBody>
          <a:bodyPr vert="horz" lIns="96634" tIns="48317" rIns="96634" bIns="48317"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902597" y="9517545"/>
            <a:ext cx="2985558" cy="501015"/>
          </a:xfrm>
          <a:prstGeom prst="rect">
            <a:avLst/>
          </a:prstGeom>
        </p:spPr>
        <p:txBody>
          <a:bodyPr vert="horz" lIns="96634" tIns="48317" rIns="96634" bIns="48317" rtlCol="0" anchor="b"/>
          <a:lstStyle>
            <a:lvl1pPr algn="r">
              <a:defRPr sz="1300"/>
            </a:lvl1pPr>
          </a:lstStyle>
          <a:p>
            <a:fld id="{EECEA2D2-60A1-4B3B-8C85-82E2E52562DF}" type="slidenum">
              <a:rPr lang="fr-FR" smtClean="0"/>
              <a:pPr/>
              <a:t>‹#›</a:t>
            </a:fld>
            <a:endParaRPr lang="fr-FR" dirty="0"/>
          </a:p>
        </p:txBody>
      </p:sp>
    </p:spTree>
    <p:extLst>
      <p:ext uri="{BB962C8B-B14F-4D97-AF65-F5344CB8AC3E}">
        <p14:creationId xmlns:p14="http://schemas.microsoft.com/office/powerpoint/2010/main" val="188430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85558" cy="501015"/>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lvl1pPr eaLnBrk="0" hangingPunct="0">
              <a:defRPr sz="1300"/>
            </a:lvl1pPr>
          </a:lstStyle>
          <a:p>
            <a:pPr>
              <a:defRPr/>
            </a:pPr>
            <a:endParaRPr lang="fr-FR"/>
          </a:p>
        </p:txBody>
      </p:sp>
      <p:sp>
        <p:nvSpPr>
          <p:cNvPr id="19459" name="Rectangle 3"/>
          <p:cNvSpPr>
            <a:spLocks noGrp="1" noChangeArrowheads="1"/>
          </p:cNvSpPr>
          <p:nvPr>
            <p:ph type="dt" idx="1"/>
          </p:nvPr>
        </p:nvSpPr>
        <p:spPr bwMode="auto">
          <a:xfrm>
            <a:off x="3902597" y="0"/>
            <a:ext cx="2985558" cy="501015"/>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lvl1pPr algn="r" eaLnBrk="0" hangingPunct="0">
              <a:defRPr sz="1300"/>
            </a:lvl1pPr>
          </a:lstStyle>
          <a:p>
            <a:pPr>
              <a:defRPr/>
            </a:pPr>
            <a:fld id="{CE69298B-5290-407C-AA65-33FCD2D34A91}" type="datetimeFigureOut">
              <a:rPr lang="fr-FR"/>
              <a:pPr>
                <a:defRPr/>
              </a:pPr>
              <a:t>15/12/2017</a:t>
            </a:fld>
            <a:endParaRPr lang="fr-FR"/>
          </a:p>
        </p:txBody>
      </p:sp>
      <p:sp>
        <p:nvSpPr>
          <p:cNvPr id="29700" name="Rectangle 4"/>
          <p:cNvSpPr>
            <a:spLocks noGrp="1" noRot="1" noChangeAspect="1" noChangeArrowheads="1" noTextEdit="1"/>
          </p:cNvSpPr>
          <p:nvPr>
            <p:ph type="sldImg" idx="2"/>
          </p:nvPr>
        </p:nvSpPr>
        <p:spPr bwMode="auto">
          <a:xfrm>
            <a:off x="730250" y="750888"/>
            <a:ext cx="5429250" cy="37592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8975" y="4759643"/>
            <a:ext cx="5511800" cy="4509135"/>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9462" name="Rectangle 6"/>
          <p:cNvSpPr>
            <a:spLocks noGrp="1" noChangeArrowheads="1"/>
          </p:cNvSpPr>
          <p:nvPr>
            <p:ph type="ftr" sz="quarter" idx="4"/>
          </p:nvPr>
        </p:nvSpPr>
        <p:spPr bwMode="auto">
          <a:xfrm>
            <a:off x="0" y="9517545"/>
            <a:ext cx="2985558" cy="501015"/>
          </a:xfrm>
          <a:prstGeom prst="rect">
            <a:avLst/>
          </a:prstGeom>
          <a:noFill/>
          <a:ln w="9525">
            <a:noFill/>
            <a:miter lim="800000"/>
            <a:headEnd/>
            <a:tailEnd/>
          </a:ln>
          <a:effectLst/>
        </p:spPr>
        <p:txBody>
          <a:bodyPr vert="horz" wrap="square" lIns="96634" tIns="48317" rIns="96634" bIns="48317" numCol="1" anchor="b" anchorCtr="0" compatLnSpc="1">
            <a:prstTxWarp prst="textNoShape">
              <a:avLst/>
            </a:prstTxWarp>
          </a:bodyPr>
          <a:lstStyle>
            <a:lvl1pPr eaLnBrk="0" hangingPunct="0">
              <a:defRPr sz="1300"/>
            </a:lvl1pPr>
          </a:lstStyle>
          <a:p>
            <a:pPr>
              <a:defRPr/>
            </a:pPr>
            <a:endParaRPr lang="fr-FR"/>
          </a:p>
        </p:txBody>
      </p:sp>
      <p:sp>
        <p:nvSpPr>
          <p:cNvPr id="19463" name="Rectangle 7"/>
          <p:cNvSpPr>
            <a:spLocks noGrp="1" noChangeArrowheads="1"/>
          </p:cNvSpPr>
          <p:nvPr>
            <p:ph type="sldNum" sz="quarter" idx="5"/>
          </p:nvPr>
        </p:nvSpPr>
        <p:spPr bwMode="auto">
          <a:xfrm>
            <a:off x="3902597" y="9517545"/>
            <a:ext cx="2985558" cy="501015"/>
          </a:xfrm>
          <a:prstGeom prst="rect">
            <a:avLst/>
          </a:prstGeom>
          <a:noFill/>
          <a:ln w="9525">
            <a:noFill/>
            <a:miter lim="800000"/>
            <a:headEnd/>
            <a:tailEnd/>
          </a:ln>
          <a:effectLst/>
        </p:spPr>
        <p:txBody>
          <a:bodyPr vert="horz" wrap="square" lIns="96634" tIns="48317" rIns="96634" bIns="48317" numCol="1" anchor="b" anchorCtr="0" compatLnSpc="1">
            <a:prstTxWarp prst="textNoShape">
              <a:avLst/>
            </a:prstTxWarp>
          </a:bodyPr>
          <a:lstStyle>
            <a:lvl1pPr algn="r" eaLnBrk="0" hangingPunct="0">
              <a:defRPr sz="1300"/>
            </a:lvl1pPr>
          </a:lstStyle>
          <a:p>
            <a:pPr>
              <a:defRPr/>
            </a:pPr>
            <a:fld id="{4A7DDF7E-C45A-4D8F-94E7-81E3231674CC}" type="slidenum">
              <a:rPr lang="fr-FR"/>
              <a:pPr>
                <a:defRPr/>
              </a:pPr>
              <a:t>‹#›</a:t>
            </a:fld>
            <a:endParaRPr lang="fr-FR"/>
          </a:p>
        </p:txBody>
      </p:sp>
    </p:spTree>
    <p:extLst>
      <p:ext uri="{BB962C8B-B14F-4D97-AF65-F5344CB8AC3E}">
        <p14:creationId xmlns:p14="http://schemas.microsoft.com/office/powerpoint/2010/main" val="3924705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smtClean="0"/>
          </a:p>
        </p:txBody>
      </p:sp>
      <p:sp>
        <p:nvSpPr>
          <p:cNvPr id="15363" name="Espace réservé du numéro de diapositive 3"/>
          <p:cNvSpPr txBox="1">
            <a:spLocks noGrp="1"/>
          </p:cNvSpPr>
          <p:nvPr/>
        </p:nvSpPr>
        <p:spPr bwMode="auto">
          <a:xfrm>
            <a:off x="3902597" y="9517545"/>
            <a:ext cx="2985558" cy="501015"/>
          </a:xfrm>
          <a:prstGeom prst="rect">
            <a:avLst/>
          </a:prstGeom>
          <a:noFill/>
          <a:ln>
            <a:miter lim="800000"/>
            <a:headEnd/>
            <a:tailEnd/>
          </a:ln>
        </p:spPr>
        <p:txBody>
          <a:bodyPr lIns="96634" tIns="48317" rIns="96634" bIns="48317" anchor="b"/>
          <a:lstStyle/>
          <a:p>
            <a:pPr algn="r">
              <a:defRPr/>
            </a:pPr>
            <a:fld id="{536D6A0E-6DC9-46DB-93C4-0B96569B4BA2}" type="slidenum">
              <a:rPr lang="fr-FR" sz="1300">
                <a:latin typeface="+mn-lt"/>
              </a:rPr>
              <a:pPr algn="r">
                <a:defRPr/>
              </a:pPr>
              <a:t>1</a:t>
            </a:fld>
            <a:endParaRPr lang="fr-FR" sz="1300" dirty="0">
              <a:latin typeface="+mn-lt"/>
            </a:endParaRPr>
          </a:p>
        </p:txBody>
      </p:sp>
    </p:spTree>
    <p:extLst>
      <p:ext uri="{BB962C8B-B14F-4D97-AF65-F5344CB8AC3E}">
        <p14:creationId xmlns:p14="http://schemas.microsoft.com/office/powerpoint/2010/main" val="4190176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730250" y="750888"/>
            <a:ext cx="5429250" cy="3759200"/>
          </a:xfrm>
          <a:ln/>
        </p:spPr>
      </p:sp>
      <p:sp>
        <p:nvSpPr>
          <p:cNvPr id="27651" name="Rectangle 3"/>
          <p:cNvSpPr>
            <a:spLocks noGrp="1" noChangeArrowheads="1"/>
          </p:cNvSpPr>
          <p:nvPr>
            <p:ph type="body" idx="1"/>
          </p:nvPr>
        </p:nvSpPr>
        <p:spPr>
          <a:xfrm>
            <a:off x="2" y="4506173"/>
            <a:ext cx="6889750" cy="5442132"/>
          </a:xfrm>
          <a:noFill/>
          <a:ln/>
        </p:spPr>
        <p:txBody>
          <a:bodyPr/>
          <a:lstStyle/>
          <a:p>
            <a:pPr algn="just">
              <a:spcBef>
                <a:spcPct val="0"/>
              </a:spcBef>
            </a:pPr>
            <a:endParaRPr lang="fr-FR" sz="17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730250" y="750888"/>
            <a:ext cx="5429250" cy="3759200"/>
          </a:xfrm>
          <a:ln/>
        </p:spPr>
      </p:sp>
      <p:sp>
        <p:nvSpPr>
          <p:cNvPr id="27651" name="Rectangle 3"/>
          <p:cNvSpPr>
            <a:spLocks noGrp="1" noChangeArrowheads="1"/>
          </p:cNvSpPr>
          <p:nvPr>
            <p:ph type="body" idx="1"/>
          </p:nvPr>
        </p:nvSpPr>
        <p:spPr>
          <a:xfrm>
            <a:off x="2" y="4506173"/>
            <a:ext cx="6889750" cy="5442132"/>
          </a:xfrm>
          <a:noFill/>
          <a:ln/>
        </p:spPr>
        <p:txBody>
          <a:bodyPr/>
          <a:lstStyle/>
          <a:p>
            <a:pPr algn="just">
              <a:spcBef>
                <a:spcPct val="0"/>
              </a:spcBef>
            </a:pPr>
            <a:endParaRPr lang="fr-FR" sz="17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730250" y="750888"/>
            <a:ext cx="5429250" cy="3759200"/>
          </a:xfrm>
          <a:ln/>
        </p:spPr>
      </p:sp>
      <p:sp>
        <p:nvSpPr>
          <p:cNvPr id="27651" name="Rectangle 3"/>
          <p:cNvSpPr>
            <a:spLocks noGrp="1" noChangeArrowheads="1"/>
          </p:cNvSpPr>
          <p:nvPr>
            <p:ph type="body" idx="1"/>
          </p:nvPr>
        </p:nvSpPr>
        <p:spPr>
          <a:xfrm>
            <a:off x="2" y="4506171"/>
            <a:ext cx="6889750" cy="5514129"/>
          </a:xfrm>
          <a:noFill/>
          <a:ln/>
        </p:spPr>
        <p:txBody>
          <a:bodyPr/>
          <a:lstStyle/>
          <a:p>
            <a:pPr>
              <a:spcBef>
                <a:spcPct val="0"/>
              </a:spcBef>
            </a:pPr>
            <a:endParaRPr lang="fr-FR" sz="1700" i="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730250" y="750888"/>
            <a:ext cx="5429250" cy="3759200"/>
          </a:xfrm>
          <a:ln/>
        </p:spPr>
      </p:sp>
      <p:sp>
        <p:nvSpPr>
          <p:cNvPr id="20483" name="Espace réservé des commentaires 1"/>
          <p:cNvSpPr>
            <a:spLocks noGrp="1"/>
          </p:cNvSpPr>
          <p:nvPr/>
        </p:nvSpPr>
        <p:spPr bwMode="auto">
          <a:xfrm>
            <a:off x="918637" y="4759764"/>
            <a:ext cx="5052483" cy="4508575"/>
          </a:xfrm>
          <a:prstGeom prst="rect">
            <a:avLst/>
          </a:prstGeom>
        </p:spPr>
        <p:txBody>
          <a:bodyPr lIns="96618" tIns="48309" rIns="96618" bIns="48309"/>
          <a:lstStyle/>
          <a:p>
            <a:pPr eaLnBrk="0" hangingPunct="0">
              <a:spcBef>
                <a:spcPct val="30000"/>
              </a:spcBef>
            </a:pPr>
            <a:endParaRPr kumimoji="1" lang="fr-FR" sz="1300" dirty="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730250" y="750888"/>
            <a:ext cx="5429250" cy="3759200"/>
          </a:xfrm>
          <a:ln/>
        </p:spPr>
      </p:sp>
      <p:sp>
        <p:nvSpPr>
          <p:cNvPr id="4" name="Espace réservé des commentaires 3"/>
          <p:cNvSpPr>
            <a:spLocks noGrp="1"/>
          </p:cNvSpPr>
          <p:nvPr>
            <p:ph type="body" sz="quarter" idx="10"/>
          </p:nvPr>
        </p:nvSpPr>
        <p:spPr/>
        <p:txBody>
          <a:bodyPr>
            <a:normAutofit/>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30250" y="750888"/>
            <a:ext cx="5429250" cy="3759200"/>
          </a:xfrm>
          <a:ln/>
        </p:spPr>
      </p:sp>
      <p:sp>
        <p:nvSpPr>
          <p:cNvPr id="35843" name="Rectangle 3"/>
          <p:cNvSpPr>
            <a:spLocks noGrp="1" noChangeArrowheads="1"/>
          </p:cNvSpPr>
          <p:nvPr>
            <p:ph type="body" idx="1"/>
          </p:nvPr>
        </p:nvSpPr>
        <p:spPr>
          <a:xfrm>
            <a:off x="-1" y="4578169"/>
            <a:ext cx="6889750" cy="5442132"/>
          </a:xfrm>
          <a:noFill/>
          <a:ln/>
        </p:spPr>
        <p:txBody>
          <a:bodyPr/>
          <a:lstStyle/>
          <a:p>
            <a:pPr algn="just">
              <a:spcBef>
                <a:spcPct val="0"/>
              </a:spcBef>
            </a:pPr>
            <a:endParaRPr lang="fr-FR" sz="1700" dirty="0"/>
          </a:p>
          <a:p>
            <a:pPr algn="just">
              <a:spcBef>
                <a:spcPct val="0"/>
              </a:spcBef>
            </a:pPr>
            <a:endParaRPr lang="fr-FR" sz="17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a:p>
        </p:txBody>
      </p:sp>
      <p:sp>
        <p:nvSpPr>
          <p:cNvPr id="15363" name="Espace réservé du numéro de diapositive 3"/>
          <p:cNvSpPr txBox="1">
            <a:spLocks noGrp="1"/>
          </p:cNvSpPr>
          <p:nvPr/>
        </p:nvSpPr>
        <p:spPr bwMode="auto">
          <a:xfrm>
            <a:off x="3850443" y="9430091"/>
            <a:ext cx="2945659" cy="496411"/>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12</a:t>
            </a:fld>
            <a:endParaRPr lang="fr-FR" sz="1200" dirty="0">
              <a:latin typeface="+mn-lt"/>
            </a:endParaRPr>
          </a:p>
        </p:txBody>
      </p:sp>
    </p:spTree>
    <p:extLst>
      <p:ext uri="{BB962C8B-B14F-4D97-AF65-F5344CB8AC3E}">
        <p14:creationId xmlns:p14="http://schemas.microsoft.com/office/powerpoint/2010/main" val="49842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5"/>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225589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5" name="Espace réservé du pied de page 4"/>
          <p:cNvSpPr>
            <a:spLocks noGrp="1"/>
          </p:cNvSpPr>
          <p:nvPr>
            <p:ph type="ftr" sz="quarter" idx="11"/>
          </p:nvPr>
        </p:nvSpPr>
        <p:spPr>
          <a:xfrm>
            <a:off x="3872880" y="6381328"/>
            <a:ext cx="3136900" cy="365125"/>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218362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638" y="4406900"/>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3663428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69429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282380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3499346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185317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138"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88564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38"/>
            <a:ext cx="222885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95300" y="274638"/>
            <a:ext cx="653415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547989-F138-4DD5-B12D-B17180BBED18}" type="datetimeFigureOut">
              <a:rPr lang="fr-FR" smtClean="0"/>
              <a:pPr/>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EF5D36C-0F9D-4D90-AD88-356E97C1962B}" type="slidenum">
              <a:rPr lang="fr-FR" smtClean="0"/>
              <a:pPr/>
              <a:t>‹#›</a:t>
            </a:fld>
            <a:endParaRPr lang="fr-FR"/>
          </a:p>
        </p:txBody>
      </p:sp>
    </p:spTree>
    <p:extLst>
      <p:ext uri="{BB962C8B-B14F-4D97-AF65-F5344CB8AC3E}">
        <p14:creationId xmlns:p14="http://schemas.microsoft.com/office/powerpoint/2010/main" val="24168850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3"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dirty="0"/>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5D36C-0F9D-4D90-AD88-356E97C1962B}" type="slidenum">
              <a:rPr lang="fr-FR" smtClean="0"/>
              <a:pPr/>
              <a:t>‹#›</a:t>
            </a:fld>
            <a:endParaRPr lang="fr-FR"/>
          </a:p>
        </p:txBody>
      </p:sp>
      <p:grpSp>
        <p:nvGrpSpPr>
          <p:cNvPr id="7" name="Groupe 6"/>
          <p:cNvGrpSpPr/>
          <p:nvPr userDrawn="1"/>
        </p:nvGrpSpPr>
        <p:grpSpPr>
          <a:xfrm>
            <a:off x="416496" y="6453336"/>
            <a:ext cx="622548" cy="191046"/>
            <a:chOff x="416496" y="6596806"/>
            <a:chExt cx="622548" cy="191046"/>
          </a:xfrm>
        </p:grpSpPr>
        <p:pic>
          <p:nvPicPr>
            <p:cNvPr id="8" name="Picture 2"/>
            <p:cNvPicPr>
              <a:picLocks noChangeAspect="1" noChangeArrowheads="1"/>
            </p:cNvPicPr>
            <p:nvPr userDrawn="1"/>
          </p:nvPicPr>
          <p:blipFill>
            <a:blip r:embed="rId11" cstate="screen"/>
            <a:srcRect/>
            <a:stretch>
              <a:fillRect/>
            </a:stretch>
          </p:blipFill>
          <p:spPr bwMode="auto">
            <a:xfrm>
              <a:off x="416496" y="6596806"/>
              <a:ext cx="179388" cy="179388"/>
            </a:xfrm>
            <a:prstGeom prst="rect">
              <a:avLst/>
            </a:prstGeom>
            <a:noFill/>
            <a:ln w="9525">
              <a:noFill/>
              <a:miter lim="800000"/>
              <a:headEnd/>
              <a:tailEnd/>
            </a:ln>
            <a:effectLst/>
          </p:spPr>
        </p:pic>
        <p:pic>
          <p:nvPicPr>
            <p:cNvPr id="9" name="Picture 3"/>
            <p:cNvPicPr>
              <a:picLocks noChangeAspect="1" noChangeArrowheads="1"/>
            </p:cNvPicPr>
            <p:nvPr userDrawn="1"/>
          </p:nvPicPr>
          <p:blipFill>
            <a:blip r:embed="rId12" cstate="screen"/>
            <a:srcRect/>
            <a:stretch>
              <a:fillRect/>
            </a:stretch>
          </p:blipFill>
          <p:spPr bwMode="auto">
            <a:xfrm>
              <a:off x="632520" y="6596806"/>
              <a:ext cx="179388" cy="179388"/>
            </a:xfrm>
            <a:prstGeom prst="rect">
              <a:avLst/>
            </a:prstGeom>
            <a:noFill/>
            <a:ln w="9525">
              <a:noFill/>
              <a:miter lim="800000"/>
              <a:headEnd/>
              <a:tailEnd/>
            </a:ln>
            <a:effectLst/>
          </p:spPr>
        </p:pic>
        <p:pic>
          <p:nvPicPr>
            <p:cNvPr id="10" name="Picture 4"/>
            <p:cNvPicPr>
              <a:picLocks noChangeAspect="1" noChangeArrowheads="1"/>
            </p:cNvPicPr>
            <p:nvPr userDrawn="1"/>
          </p:nvPicPr>
          <p:blipFill>
            <a:blip r:embed="rId13" cstate="screen"/>
            <a:srcRect/>
            <a:stretch>
              <a:fillRect/>
            </a:stretch>
          </p:blipFill>
          <p:spPr bwMode="auto">
            <a:xfrm>
              <a:off x="848544" y="6597352"/>
              <a:ext cx="190500" cy="190500"/>
            </a:xfrm>
            <a:prstGeom prst="rect">
              <a:avLst/>
            </a:prstGeom>
            <a:noFill/>
            <a:ln w="9525">
              <a:noFill/>
              <a:miter lim="800000"/>
              <a:headEnd/>
              <a:tailEnd/>
            </a:ln>
            <a:effectLst/>
          </p:spPr>
        </p:pic>
      </p:grpSp>
      <p:sp>
        <p:nvSpPr>
          <p:cNvPr id="11" name="Text Box 26"/>
          <p:cNvSpPr txBox="1">
            <a:spLocks noChangeArrowheads="1"/>
          </p:cNvSpPr>
          <p:nvPr userDrawn="1"/>
        </p:nvSpPr>
        <p:spPr bwMode="auto">
          <a:xfrm>
            <a:off x="920552" y="6423139"/>
            <a:ext cx="7056784" cy="246221"/>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fr-FR" sz="1000" kern="1200" dirty="0" smtClean="0">
                <a:solidFill>
                  <a:schemeClr val="tx1"/>
                </a:solidFill>
                <a:latin typeface="Arial" charset="0"/>
                <a:ea typeface="+mn-ea"/>
                <a:cs typeface="+mn-cs"/>
              </a:rPr>
              <a:t> </a:t>
            </a:r>
            <a:r>
              <a:rPr lang="fr-FR" sz="1000" u="none" strike="noStrike" kern="1200" dirty="0" smtClean="0">
                <a:solidFill>
                  <a:schemeClr val="tx1"/>
                </a:solidFill>
                <a:latin typeface="Arial" charset="0"/>
                <a:ea typeface="+mn-ea"/>
                <a:cs typeface="+mn-cs"/>
              </a:rPr>
              <a:t>  </a:t>
            </a:r>
            <a:r>
              <a:rPr lang="fr-FR" sz="1000" kern="1200" dirty="0" smtClean="0">
                <a:solidFill>
                  <a:schemeClr val="tx1"/>
                </a:solidFill>
                <a:latin typeface="Arial" charset="0"/>
                <a:ea typeface="+mn-ea"/>
                <a:cs typeface="+mn-cs"/>
              </a:rPr>
              <a:t>Licence « </a:t>
            </a:r>
            <a:r>
              <a:rPr lang="fr-FR" sz="1000" kern="1200" dirty="0" err="1" smtClean="0">
                <a:solidFill>
                  <a:schemeClr val="tx1"/>
                </a:solidFill>
                <a:latin typeface="Arial" charset="0"/>
                <a:ea typeface="+mn-ea"/>
                <a:cs typeface="+mn-cs"/>
              </a:rPr>
              <a:t>Creative</a:t>
            </a:r>
            <a:r>
              <a:rPr lang="fr-FR" sz="1000" kern="1200" dirty="0" smtClean="0">
                <a:solidFill>
                  <a:schemeClr val="tx1"/>
                </a:solidFill>
                <a:latin typeface="Arial" charset="0"/>
                <a:ea typeface="+mn-ea"/>
                <a:cs typeface="+mn-cs"/>
              </a:rPr>
              <a:t> Commons » </a:t>
            </a:r>
            <a:r>
              <a:rPr lang="fr-FR" sz="1000" kern="1200" dirty="0" smtClean="0">
                <a:solidFill>
                  <a:schemeClr val="tx1"/>
                </a:solidFill>
                <a:latin typeface="Arial" charset="0"/>
                <a:ea typeface="+mn-ea"/>
                <a:cs typeface="Tahoma" pitchFamily="34" charset="0"/>
              </a:rPr>
              <a:t>(CC-BY-NC-SA)  Pierre Saulais</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Projet</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BourbaKeM</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élément</a:t>
            </a:r>
            <a:r>
              <a:rPr lang="en-CA" sz="1000" dirty="0" smtClean="0">
                <a:latin typeface="Arial" pitchFamily="34" charset="0"/>
                <a:cs typeface="Arial" pitchFamily="34" charset="0"/>
              </a:rPr>
              <a:t> n°14, 2017</a:t>
            </a:r>
            <a:endParaRPr lang="fr-FR" sz="1000" kern="1200" dirty="0" smtClean="0">
              <a:solidFill>
                <a:schemeClr val="tx1"/>
              </a:solidFill>
              <a:latin typeface="Arial" charset="0"/>
              <a:ea typeface="+mn-ea"/>
              <a:cs typeface="Tahoma" pitchFamily="34" charset="0"/>
            </a:endParaRPr>
          </a:p>
        </p:txBody>
      </p:sp>
    </p:spTree>
    <p:extLst>
      <p:ext uri="{BB962C8B-B14F-4D97-AF65-F5344CB8AC3E}">
        <p14:creationId xmlns:p14="http://schemas.microsoft.com/office/powerpoint/2010/main" val="217758659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701"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smtClean="0">
                <a:solidFill>
                  <a:srgbClr val="002060"/>
                </a:solidFill>
                <a:latin typeface="Calibri" pitchFamily="34" charset="0"/>
              </a:rPr>
              <a:t>Projet </a:t>
            </a:r>
            <a:r>
              <a:rPr lang="fr-FR" sz="2800" b="1" dirty="0" err="1" smtClean="0">
                <a:solidFill>
                  <a:srgbClr val="002060"/>
                </a:solidFill>
                <a:latin typeface="Calibri" pitchFamily="34" charset="0"/>
              </a:rPr>
              <a:t>BourbaKeM</a:t>
            </a:r>
            <a:endParaRPr lang="fr-FR" sz="2800" b="1" dirty="0" smtClean="0">
              <a:solidFill>
                <a:srgbClr val="002060"/>
              </a:solidFill>
              <a:latin typeface="Calibri" pitchFamily="34" charset="0"/>
            </a:endParaRPr>
          </a:p>
          <a:p>
            <a:endParaRPr lang="fr-FR" sz="2800" b="1" dirty="0" smtClean="0">
              <a:solidFill>
                <a:srgbClr val="002060"/>
              </a:solidFill>
              <a:latin typeface="Calibri" pitchFamily="34" charset="0"/>
            </a:endParaRPr>
          </a:p>
          <a:p>
            <a:r>
              <a:rPr lang="fr-FR" sz="2800" b="1" dirty="0" smtClean="0">
                <a:solidFill>
                  <a:srgbClr val="002060"/>
                </a:solidFill>
                <a:latin typeface="Calibri" pitchFamily="34" charset="0"/>
              </a:rPr>
              <a:t>Elément n° 14 :</a:t>
            </a:r>
          </a:p>
          <a:p>
            <a:r>
              <a:rPr lang="fr-FR" sz="2800" b="1" i="1" dirty="0" err="1" smtClean="0">
                <a:solidFill>
                  <a:srgbClr val="002060"/>
                </a:solidFill>
                <a:latin typeface="Calibri" pitchFamily="34" charset="0"/>
              </a:rPr>
              <a:t>Knowledge</a:t>
            </a:r>
            <a:r>
              <a:rPr lang="fr-FR" sz="2800" b="1" i="1" dirty="0" smtClean="0">
                <a:solidFill>
                  <a:srgbClr val="002060"/>
                </a:solidFill>
                <a:latin typeface="Calibri" pitchFamily="34" charset="0"/>
              </a:rPr>
              <a:t>-</a:t>
            </a:r>
            <a:r>
              <a:rPr lang="fr-FR" sz="2800" b="1" i="1" dirty="0" err="1" smtClean="0">
                <a:solidFill>
                  <a:srgbClr val="002060"/>
                </a:solidFill>
                <a:latin typeface="Calibri" pitchFamily="34" charset="0"/>
              </a:rPr>
              <a:t>Based</a:t>
            </a:r>
            <a:r>
              <a:rPr lang="fr-FR" sz="2800" b="1" i="1" dirty="0" smtClean="0">
                <a:solidFill>
                  <a:srgbClr val="002060"/>
                </a:solidFill>
                <a:latin typeface="Calibri" pitchFamily="34" charset="0"/>
              </a:rPr>
              <a:t> Innovation</a:t>
            </a:r>
            <a:r>
              <a:rPr lang="fr-FR" sz="2800" b="1" dirty="0" smtClean="0">
                <a:solidFill>
                  <a:srgbClr val="002060"/>
                </a:solidFill>
                <a:latin typeface="Calibri" pitchFamily="34" charset="0"/>
              </a:rPr>
              <a:t> : </a:t>
            </a:r>
          </a:p>
          <a:p>
            <a:r>
              <a:rPr lang="fr-FR" sz="2800" b="1" dirty="0" smtClean="0">
                <a:solidFill>
                  <a:srgbClr val="002060"/>
                </a:solidFill>
                <a:latin typeface="Calibri" pitchFamily="34" charset="0"/>
              </a:rPr>
              <a:t>l’innovation fondée sur les connaissances </a:t>
            </a:r>
          </a:p>
        </p:txBody>
      </p:sp>
      <p:sp>
        <p:nvSpPr>
          <p:cNvPr id="7171" name="Rectangle 6"/>
          <p:cNvSpPr>
            <a:spLocks noChangeArrowheads="1"/>
          </p:cNvSpPr>
          <p:nvPr/>
        </p:nvSpPr>
        <p:spPr bwMode="auto">
          <a:xfrm>
            <a:off x="5385048" y="4629571"/>
            <a:ext cx="3773487" cy="455613"/>
          </a:xfrm>
          <a:prstGeom prst="rect">
            <a:avLst/>
          </a:prstGeom>
          <a:noFill/>
          <a:ln w="9525" algn="ctr">
            <a:noFill/>
            <a:miter lim="800000"/>
            <a:headEnd/>
            <a:tailEnd/>
          </a:ln>
        </p:spPr>
        <p:txBody>
          <a:bodyPr/>
          <a:lstStyle/>
          <a:p>
            <a:pPr algn="ctr"/>
            <a:r>
              <a:rPr lang="en-CA" sz="2400" b="1" dirty="0" smtClean="0">
                <a:solidFill>
                  <a:srgbClr val="002060"/>
                </a:solidFill>
                <a:latin typeface="Calibri" pitchFamily="34" charset="0"/>
              </a:rPr>
              <a:t>Pierre SAULAIS</a:t>
            </a:r>
            <a:endParaRPr lang="en-CA" sz="2400" b="1" dirty="0">
              <a:solidFill>
                <a:srgbClr val="002060"/>
              </a:solidFill>
              <a:latin typeface="Calibri" pitchFamily="34" charset="0"/>
            </a:endParaRPr>
          </a:p>
        </p:txBody>
      </p:sp>
      <p:pic>
        <p:nvPicPr>
          <p:cNvPr id="7" name="Image 6"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920552" y="44624"/>
            <a:ext cx="8280920" cy="708528"/>
          </a:xfrm>
          <a:prstGeom prst="rect">
            <a:avLst/>
          </a:prstGeom>
          <a:noFill/>
          <a:ln w="9525">
            <a:noFill/>
            <a:miter lim="800000"/>
            <a:headEnd/>
            <a:tailEnd/>
          </a:ln>
        </p:spPr>
        <p:txBody>
          <a:bodyPr wrap="square" lIns="92075" tIns="46038" rIns="92075" bIns="46038">
            <a:spAutoFit/>
          </a:bodyPr>
          <a:lstStyle/>
          <a:p>
            <a:pPr algn="ctr" eaLnBrk="0" hangingPunct="0"/>
            <a:r>
              <a:rPr lang="fr-FR" sz="2000" b="1" dirty="0" smtClean="0">
                <a:solidFill>
                  <a:schemeClr val="tx2"/>
                </a:solidFill>
                <a:latin typeface="+mn-lt"/>
              </a:rPr>
              <a:t>Phase 3 : Co-construction collective de la prospective</a:t>
            </a:r>
          </a:p>
          <a:p>
            <a:pPr algn="ctr" eaLnBrk="0" hangingPunct="0"/>
            <a:r>
              <a:rPr lang="fr-FR" sz="2000" b="1" dirty="0" smtClean="0">
                <a:solidFill>
                  <a:schemeClr val="tx2"/>
                </a:solidFill>
                <a:latin typeface="+mn-lt"/>
              </a:rPr>
              <a:t>(Stabilisation et émergence)</a:t>
            </a:r>
            <a:endParaRPr lang="fr-FR" sz="2000" b="1" dirty="0">
              <a:solidFill>
                <a:schemeClr val="tx2"/>
              </a:solidFill>
              <a:latin typeface="+mn-lt"/>
            </a:endParaRPr>
          </a:p>
        </p:txBody>
      </p:sp>
      <p:sp>
        <p:nvSpPr>
          <p:cNvPr id="3" name="Rectangle 10"/>
          <p:cNvSpPr>
            <a:spLocks noChangeArrowheads="1"/>
          </p:cNvSpPr>
          <p:nvPr/>
        </p:nvSpPr>
        <p:spPr bwMode="auto">
          <a:xfrm>
            <a:off x="3081338" y="1032818"/>
            <a:ext cx="1404937"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A</a:t>
            </a:r>
          </a:p>
        </p:txBody>
      </p:sp>
      <p:sp>
        <p:nvSpPr>
          <p:cNvPr id="4" name="Rectangle 16"/>
          <p:cNvSpPr>
            <a:spLocks noChangeArrowheads="1"/>
          </p:cNvSpPr>
          <p:nvPr/>
        </p:nvSpPr>
        <p:spPr bwMode="auto">
          <a:xfrm>
            <a:off x="5673725" y="1032818"/>
            <a:ext cx="1404938"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I</a:t>
            </a:r>
          </a:p>
        </p:txBody>
      </p:sp>
      <p:sp>
        <p:nvSpPr>
          <p:cNvPr id="5" name="Line 13"/>
          <p:cNvSpPr>
            <a:spLocks noChangeShapeType="1"/>
          </p:cNvSpPr>
          <p:nvPr/>
        </p:nvSpPr>
        <p:spPr bwMode="auto">
          <a:xfrm rot="5400000">
            <a:off x="5060950" y="1302693"/>
            <a:ext cx="0" cy="1079500"/>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6" name="Rectangle 49"/>
          <p:cNvSpPr>
            <a:spLocks noChangeArrowheads="1"/>
          </p:cNvSpPr>
          <p:nvPr/>
        </p:nvSpPr>
        <p:spPr bwMode="auto">
          <a:xfrm>
            <a:off x="4519183" y="1927865"/>
            <a:ext cx="1116385"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Appropriation</a:t>
            </a:r>
            <a:endParaRPr lang="fr-FR" sz="1200" b="1" dirty="0">
              <a:solidFill>
                <a:srgbClr val="333399"/>
              </a:solidFill>
              <a:latin typeface="Calibri" pitchFamily="34" charset="0"/>
            </a:endParaRPr>
          </a:p>
        </p:txBody>
      </p:sp>
      <p:sp>
        <p:nvSpPr>
          <p:cNvPr id="8" name="Line 12"/>
          <p:cNvSpPr>
            <a:spLocks noChangeShapeType="1"/>
          </p:cNvSpPr>
          <p:nvPr/>
        </p:nvSpPr>
        <p:spPr bwMode="auto">
          <a:xfrm rot="16200000">
            <a:off x="5097463" y="814188"/>
            <a:ext cx="0" cy="1152525"/>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11" name="Rectangle 49"/>
          <p:cNvSpPr>
            <a:spLocks noChangeArrowheads="1"/>
          </p:cNvSpPr>
          <p:nvPr/>
        </p:nvSpPr>
        <p:spPr bwMode="auto">
          <a:xfrm>
            <a:off x="4556695" y="1032991"/>
            <a:ext cx="1116385"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Expression</a:t>
            </a:r>
            <a:endParaRPr lang="fr-FR" sz="1200" b="1" dirty="0">
              <a:solidFill>
                <a:srgbClr val="333399"/>
              </a:solidFill>
              <a:latin typeface="Calibri" pitchFamily="34" charset="0"/>
            </a:endParaRPr>
          </a:p>
        </p:txBody>
      </p:sp>
      <p:sp>
        <p:nvSpPr>
          <p:cNvPr id="12" name="Rectangle 8"/>
          <p:cNvSpPr>
            <a:spLocks noChangeArrowheads="1"/>
          </p:cNvSpPr>
          <p:nvPr/>
        </p:nvSpPr>
        <p:spPr bwMode="auto">
          <a:xfrm>
            <a:off x="632520" y="3059026"/>
            <a:ext cx="8568952" cy="369974"/>
          </a:xfrm>
          <a:prstGeom prst="rect">
            <a:avLst/>
          </a:prstGeom>
          <a:noFill/>
          <a:ln w="9525">
            <a:noFill/>
            <a:miter lim="800000"/>
            <a:headEnd/>
            <a:tailEnd/>
          </a:ln>
        </p:spPr>
        <p:txBody>
          <a:bodyPr wrap="square" lIns="92075" tIns="46038" rIns="92075" bIns="46038">
            <a:spAutoFit/>
          </a:bodyPr>
          <a:lstStyle/>
          <a:p>
            <a:pPr eaLnBrk="0" hangingPunct="0"/>
            <a:r>
              <a:rPr lang="fr-FR" sz="1800" b="1" dirty="0" smtClean="0">
                <a:solidFill>
                  <a:srgbClr val="333399"/>
                </a:solidFill>
                <a:latin typeface="Calibri" pitchFamily="34" charset="0"/>
              </a:rPr>
              <a:t>1) </a:t>
            </a:r>
            <a:r>
              <a:rPr lang="fr-FR" sz="1800" b="1" i="1" dirty="0" smtClean="0">
                <a:solidFill>
                  <a:srgbClr val="333399"/>
                </a:solidFill>
                <a:latin typeface="Calibri" pitchFamily="34" charset="0"/>
              </a:rPr>
              <a:t>Expression</a:t>
            </a:r>
            <a:r>
              <a:rPr lang="fr-FR" sz="1800" b="1" dirty="0" smtClean="0">
                <a:solidFill>
                  <a:srgbClr val="333399"/>
                </a:solidFill>
                <a:latin typeface="Calibri" pitchFamily="34" charset="0"/>
              </a:rPr>
              <a:t> : Constitution d’un dossier prospectif à partir des propositions des experts</a:t>
            </a:r>
            <a:endParaRPr lang="fr-FR" sz="1800" b="1" dirty="0">
              <a:solidFill>
                <a:srgbClr val="333399"/>
              </a:solidFill>
              <a:latin typeface="Calibri" pitchFamily="34" charset="0"/>
            </a:endParaRPr>
          </a:p>
        </p:txBody>
      </p:sp>
      <p:sp>
        <p:nvSpPr>
          <p:cNvPr id="13" name="Rectangle 8"/>
          <p:cNvSpPr>
            <a:spLocks noChangeArrowheads="1"/>
          </p:cNvSpPr>
          <p:nvPr/>
        </p:nvSpPr>
        <p:spPr bwMode="auto">
          <a:xfrm>
            <a:off x="668524" y="3519228"/>
            <a:ext cx="8532948" cy="923972"/>
          </a:xfrm>
          <a:prstGeom prst="rect">
            <a:avLst/>
          </a:prstGeom>
          <a:noFill/>
          <a:ln w="9525">
            <a:noFill/>
            <a:miter lim="800000"/>
            <a:headEnd/>
            <a:tailEnd/>
          </a:ln>
        </p:spPr>
        <p:txBody>
          <a:bodyPr wrap="square" lIns="92075" tIns="46038" rIns="92075" bIns="46038">
            <a:spAutoFit/>
          </a:bodyPr>
          <a:lstStyle/>
          <a:p>
            <a:pPr eaLnBrk="0" hangingPunct="0"/>
            <a:r>
              <a:rPr lang="fr-FR" sz="1800" b="1" dirty="0" smtClean="0">
                <a:solidFill>
                  <a:srgbClr val="333399"/>
                </a:solidFill>
                <a:latin typeface="Calibri" pitchFamily="34" charset="0"/>
              </a:rPr>
              <a:t>2) </a:t>
            </a:r>
            <a:r>
              <a:rPr lang="fr-FR" sz="1800" b="1" i="1" dirty="0" smtClean="0">
                <a:solidFill>
                  <a:srgbClr val="333399"/>
                </a:solidFill>
                <a:latin typeface="Calibri" pitchFamily="34" charset="0"/>
              </a:rPr>
              <a:t>Appropriation</a:t>
            </a:r>
            <a:r>
              <a:rPr lang="fr-FR" sz="1800" b="1" dirty="0" smtClean="0">
                <a:solidFill>
                  <a:srgbClr val="333399"/>
                </a:solidFill>
                <a:latin typeface="Calibri" pitchFamily="34" charset="0"/>
              </a:rPr>
              <a:t> : Présentation et défense du dossier à un collectif composé d’experts terrain, de pairs techniques, de représentants de la stratégie technique et/ou marketing. Co-construction d’une vision prospective partagée alignée à la stratégie de l’organisation</a:t>
            </a:r>
          </a:p>
        </p:txBody>
      </p:sp>
      <p:sp>
        <p:nvSpPr>
          <p:cNvPr id="14" name="Rectangle 8"/>
          <p:cNvSpPr>
            <a:spLocks noChangeArrowheads="1"/>
          </p:cNvSpPr>
          <p:nvPr/>
        </p:nvSpPr>
        <p:spPr bwMode="auto">
          <a:xfrm>
            <a:off x="704528" y="4725144"/>
            <a:ext cx="8280920" cy="646973"/>
          </a:xfrm>
          <a:prstGeom prst="rect">
            <a:avLst/>
          </a:prstGeom>
          <a:noFill/>
          <a:ln w="9525">
            <a:noFill/>
            <a:miter lim="800000"/>
            <a:headEnd/>
            <a:tailEnd/>
          </a:ln>
        </p:spPr>
        <p:txBody>
          <a:bodyPr wrap="square" lIns="92075" tIns="46038" rIns="92075" bIns="46038">
            <a:spAutoFit/>
          </a:bodyPr>
          <a:lstStyle/>
          <a:p>
            <a:pPr eaLnBrk="0" hangingPunct="0"/>
            <a:r>
              <a:rPr lang="fr-FR" sz="1800" b="1" dirty="0" smtClean="0">
                <a:solidFill>
                  <a:srgbClr val="333399"/>
                </a:solidFill>
                <a:latin typeface="Calibri" pitchFamily="34" charset="0"/>
              </a:rPr>
              <a:t>3) </a:t>
            </a:r>
            <a:r>
              <a:rPr lang="fr-FR" sz="1800" b="1" i="1" dirty="0" smtClean="0">
                <a:solidFill>
                  <a:srgbClr val="333399"/>
                </a:solidFill>
                <a:latin typeface="Calibri" pitchFamily="34" charset="0"/>
              </a:rPr>
              <a:t>Expression</a:t>
            </a:r>
            <a:r>
              <a:rPr lang="fr-FR" sz="1800" b="1" dirty="0" smtClean="0">
                <a:solidFill>
                  <a:srgbClr val="333399"/>
                </a:solidFill>
                <a:latin typeface="Calibri" pitchFamily="34" charset="0"/>
              </a:rPr>
              <a:t> : formalisation d’un plan d’activités R&amp;D à court et moyen terme, avec des propositions pour alimenter les activités transverses (veille …)</a:t>
            </a:r>
            <a:endParaRPr lang="fr-FR" sz="1800" b="1" dirty="0">
              <a:solidFill>
                <a:srgbClr val="333399"/>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heckerboard(across)">
                                      <p:cBhvr>
                                        <p:cTn id="18" dur="500"/>
                                        <p:tgtEl>
                                          <p:spTgt spid="5"/>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heckerboard(across)">
                                      <p:cBhvr>
                                        <p:cTn id="21" dur="500"/>
                                        <p:tgtEl>
                                          <p:spTgt spid="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heckerboard(across)">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checkerboard(across)">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1" grpId="0" animBg="1"/>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ChangeArrowheads="1"/>
          </p:cNvSpPr>
          <p:nvPr/>
        </p:nvSpPr>
        <p:spPr bwMode="auto">
          <a:xfrm>
            <a:off x="541704" y="44624"/>
            <a:ext cx="9410700" cy="609600"/>
          </a:xfrm>
          <a:prstGeom prst="rect">
            <a:avLst/>
          </a:prstGeom>
          <a:noFill/>
          <a:ln w="9525">
            <a:noFill/>
            <a:miter lim="800000"/>
            <a:headEnd/>
            <a:tailEnd/>
          </a:ln>
        </p:spPr>
        <p:txBody>
          <a:bodyPr anchor="b"/>
          <a:lstStyle/>
          <a:p>
            <a:pPr algn="ctr"/>
            <a:r>
              <a:rPr lang="fr-FR" sz="2000" b="1" dirty="0" smtClean="0">
                <a:solidFill>
                  <a:schemeClr val="tx2"/>
                </a:solidFill>
                <a:latin typeface="+mn-lt"/>
              </a:rPr>
              <a:t>Leçons apprises  </a:t>
            </a:r>
            <a:r>
              <a:rPr lang="fr-FR" sz="2000" b="1" dirty="0">
                <a:solidFill>
                  <a:schemeClr val="tx2"/>
                </a:solidFill>
                <a:latin typeface="+mn-lt"/>
              </a:rPr>
              <a:t>(</a:t>
            </a:r>
            <a:r>
              <a:rPr lang="fr-FR" sz="2000" b="1" dirty="0" smtClean="0">
                <a:solidFill>
                  <a:schemeClr val="tx2"/>
                </a:solidFill>
                <a:latin typeface="+mn-lt"/>
              </a:rPr>
              <a:t>scientifiques &amp; industrielles)</a:t>
            </a:r>
            <a:endParaRPr lang="fr-FR" sz="2000" b="1" dirty="0">
              <a:solidFill>
                <a:schemeClr val="tx2"/>
              </a:solidFill>
              <a:latin typeface="+mn-lt"/>
            </a:endParaRPr>
          </a:p>
        </p:txBody>
      </p:sp>
      <p:sp>
        <p:nvSpPr>
          <p:cNvPr id="15368" name="Rectangle 91"/>
          <p:cNvSpPr>
            <a:spLocks noChangeArrowheads="1"/>
          </p:cNvSpPr>
          <p:nvPr/>
        </p:nvSpPr>
        <p:spPr bwMode="auto">
          <a:xfrm>
            <a:off x="4664968" y="620688"/>
            <a:ext cx="1296144" cy="66328"/>
          </a:xfrm>
          <a:prstGeom prst="rect">
            <a:avLst/>
          </a:prstGeom>
          <a:solidFill>
            <a:srgbClr val="FFC000"/>
          </a:solidFill>
          <a:ln w="9525">
            <a:solidFill>
              <a:srgbClr val="FFC000"/>
            </a:solidFill>
            <a:miter lim="800000"/>
            <a:headEnd/>
            <a:tailEnd/>
          </a:ln>
        </p:spPr>
        <p:txBody>
          <a:bodyPr wrap="none" anchor="ctr"/>
          <a:lstStyle/>
          <a:p>
            <a:endParaRPr lang="fr-FR" dirty="0">
              <a:solidFill>
                <a:srgbClr val="FFC000"/>
              </a:solidFill>
            </a:endParaRPr>
          </a:p>
        </p:txBody>
      </p:sp>
      <p:sp>
        <p:nvSpPr>
          <p:cNvPr id="15" name="Rectangle 1032"/>
          <p:cNvSpPr>
            <a:spLocks noChangeArrowheads="1"/>
          </p:cNvSpPr>
          <p:nvPr/>
        </p:nvSpPr>
        <p:spPr bwMode="auto">
          <a:xfrm>
            <a:off x="6393160" y="620688"/>
            <a:ext cx="1152128" cy="66328"/>
          </a:xfrm>
          <a:prstGeom prst="rect">
            <a:avLst/>
          </a:prstGeom>
          <a:solidFill>
            <a:srgbClr val="D4D2C8"/>
          </a:solidFill>
          <a:ln w="9525">
            <a:solidFill>
              <a:schemeClr val="tx1"/>
            </a:solidFill>
            <a:miter lim="800000"/>
            <a:headEnd/>
            <a:tailEnd/>
          </a:ln>
        </p:spPr>
        <p:txBody>
          <a:bodyPr wrap="none" anchor="ctr"/>
          <a:lstStyle/>
          <a:p>
            <a:endParaRPr lang="fr-FR"/>
          </a:p>
        </p:txBody>
      </p:sp>
      <p:pic>
        <p:nvPicPr>
          <p:cNvPr id="1026" name="Picture 2" descr="D:\Documents and Settings\t0012417\Mes documents\Mes maps\Résultats - bilan - 3.jpeg"/>
          <p:cNvPicPr>
            <a:picLocks noChangeAspect="1" noChangeArrowheads="1"/>
          </p:cNvPicPr>
          <p:nvPr/>
        </p:nvPicPr>
        <p:blipFill>
          <a:blip r:embed="rId3" cstate="screen"/>
          <a:srcRect/>
          <a:stretch>
            <a:fillRect/>
          </a:stretch>
        </p:blipFill>
        <p:spPr bwMode="auto">
          <a:xfrm>
            <a:off x="165100" y="1196752"/>
            <a:ext cx="9284141" cy="5145167"/>
          </a:xfrm>
          <a:prstGeom prst="rect">
            <a:avLst/>
          </a:prstGeom>
          <a:noFill/>
        </p:spPr>
      </p:pic>
      <p:sp>
        <p:nvSpPr>
          <p:cNvPr id="7" name="Rectangle 8"/>
          <p:cNvSpPr>
            <a:spLocks noChangeArrowheads="1"/>
          </p:cNvSpPr>
          <p:nvPr/>
        </p:nvSpPr>
        <p:spPr bwMode="auto">
          <a:xfrm>
            <a:off x="200472" y="5517232"/>
            <a:ext cx="4995998" cy="708528"/>
          </a:xfrm>
          <a:prstGeom prst="rect">
            <a:avLst/>
          </a:prstGeom>
          <a:noFill/>
          <a:ln w="9525">
            <a:noFill/>
            <a:miter lim="800000"/>
            <a:headEnd/>
            <a:tailEnd/>
          </a:ln>
        </p:spPr>
        <p:txBody>
          <a:bodyPr wrap="square" lIns="92075" tIns="46038" rIns="92075" bIns="46038">
            <a:spAutoFit/>
          </a:bodyPr>
          <a:lstStyle/>
          <a:p>
            <a:pPr marL="0" lvl="1" algn="ctr" eaLnBrk="0" hangingPunct="0"/>
            <a:r>
              <a:rPr lang="fr-FR" sz="2000" b="1" dirty="0">
                <a:solidFill>
                  <a:srgbClr val="333399"/>
                </a:solidFill>
                <a:latin typeface="Calibri" pitchFamily="34" charset="0"/>
              </a:rPr>
              <a:t>Support nécessaire de la </a:t>
            </a:r>
            <a:r>
              <a:rPr lang="fr-FR" sz="2000" b="1" dirty="0" smtClean="0">
                <a:solidFill>
                  <a:srgbClr val="333399"/>
                </a:solidFill>
                <a:latin typeface="Calibri" pitchFamily="34" charset="0"/>
              </a:rPr>
              <a:t>Direction Générale, </a:t>
            </a:r>
          </a:p>
          <a:p>
            <a:pPr marL="0" lvl="1" algn="ctr" eaLnBrk="0" hangingPunct="0"/>
            <a:r>
              <a:rPr lang="fr-FR" sz="2000" b="1" dirty="0" smtClean="0">
                <a:solidFill>
                  <a:srgbClr val="333399"/>
                </a:solidFill>
                <a:latin typeface="Calibri" pitchFamily="34" charset="0"/>
              </a:rPr>
              <a:t>car </a:t>
            </a:r>
            <a:r>
              <a:rPr lang="fr-FR" sz="2000" b="1" dirty="0">
                <a:solidFill>
                  <a:srgbClr val="333399"/>
                </a:solidFill>
                <a:latin typeface="Calibri" pitchFamily="34" charset="0"/>
              </a:rPr>
              <a:t>changement de culture </a:t>
            </a:r>
          </a:p>
        </p:txBody>
      </p:sp>
      <p:sp>
        <p:nvSpPr>
          <p:cNvPr id="8" name="Rectangle 8"/>
          <p:cNvSpPr>
            <a:spLocks noChangeArrowheads="1"/>
          </p:cNvSpPr>
          <p:nvPr/>
        </p:nvSpPr>
        <p:spPr bwMode="auto">
          <a:xfrm>
            <a:off x="200472" y="836712"/>
            <a:ext cx="4931917" cy="708528"/>
          </a:xfrm>
          <a:prstGeom prst="rect">
            <a:avLst/>
          </a:prstGeom>
          <a:noFill/>
          <a:ln w="9525">
            <a:noFill/>
            <a:miter lim="800000"/>
            <a:headEnd/>
            <a:tailEnd/>
          </a:ln>
        </p:spPr>
        <p:txBody>
          <a:bodyPr wrap="square" lIns="92075" tIns="46038" rIns="92075" bIns="46038">
            <a:spAutoFit/>
          </a:bodyPr>
          <a:lstStyle/>
          <a:p>
            <a:pPr marL="0" lvl="1" algn="ctr" eaLnBrk="0" hangingPunct="0"/>
            <a:r>
              <a:rPr lang="fr-FR" sz="2000" b="1" dirty="0">
                <a:solidFill>
                  <a:srgbClr val="333399"/>
                </a:solidFill>
                <a:latin typeface="Calibri" pitchFamily="34" charset="0"/>
              </a:rPr>
              <a:t>Approche par la création de connaissances : </a:t>
            </a:r>
            <a:endParaRPr lang="fr-FR" sz="2000" b="1" dirty="0" smtClean="0">
              <a:solidFill>
                <a:srgbClr val="333399"/>
              </a:solidFill>
              <a:latin typeface="Calibri" pitchFamily="34" charset="0"/>
            </a:endParaRPr>
          </a:p>
          <a:p>
            <a:pPr marL="0" lvl="1" algn="ctr" eaLnBrk="0" hangingPunct="0"/>
            <a:r>
              <a:rPr lang="fr-FR" sz="2000" b="1" dirty="0" smtClean="0">
                <a:solidFill>
                  <a:srgbClr val="333399"/>
                </a:solidFill>
                <a:latin typeface="Calibri" pitchFamily="34" charset="0"/>
              </a:rPr>
              <a:t>très </a:t>
            </a:r>
            <a:r>
              <a:rPr lang="fr-FR" sz="2000" b="1" dirty="0">
                <a:solidFill>
                  <a:srgbClr val="333399"/>
                </a:solidFill>
                <a:latin typeface="Calibri" pitchFamily="34" charset="0"/>
              </a:rPr>
              <a:t>féconde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r>
              <a:rPr lang="fr-FR" sz="2800" b="1" dirty="0">
                <a:solidFill>
                  <a:srgbClr val="002060"/>
                </a:solidFill>
                <a:latin typeface="Calibri" pitchFamily="34" charset="0"/>
              </a:rPr>
              <a:t>Projet </a:t>
            </a:r>
            <a:r>
              <a:rPr lang="fr-FR" sz="2800" b="1" dirty="0" err="1">
                <a:solidFill>
                  <a:srgbClr val="002060"/>
                </a:solidFill>
                <a:latin typeface="Calibri" pitchFamily="34" charset="0"/>
              </a:rPr>
              <a:t>BourbaKeM</a:t>
            </a:r>
            <a:endParaRPr lang="fr-FR" sz="2800" b="1" dirty="0">
              <a:solidFill>
                <a:srgbClr val="002060"/>
              </a:solidFill>
              <a:latin typeface="Calibri" pitchFamily="34" charset="0"/>
            </a:endParaRPr>
          </a:p>
          <a:p>
            <a:endParaRPr lang="fr-FR" sz="2800" b="1" dirty="0">
              <a:solidFill>
                <a:srgbClr val="002060"/>
              </a:solidFill>
              <a:latin typeface="Calibri" pitchFamily="34" charset="0"/>
            </a:endParaRPr>
          </a:p>
          <a:p>
            <a:r>
              <a:rPr lang="fr-FR" sz="2800" b="1" dirty="0">
                <a:solidFill>
                  <a:srgbClr val="002060"/>
                </a:solidFill>
                <a:latin typeface="Calibri" pitchFamily="34" charset="0"/>
              </a:rPr>
              <a:t>Elément n° 14 :</a:t>
            </a:r>
          </a:p>
          <a:p>
            <a:r>
              <a:rPr lang="fr-FR" sz="2800" b="1" i="1" dirty="0" err="1">
                <a:solidFill>
                  <a:srgbClr val="002060"/>
                </a:solidFill>
                <a:latin typeface="Calibri" pitchFamily="34" charset="0"/>
              </a:rPr>
              <a:t>Knowledge-Based</a:t>
            </a:r>
            <a:r>
              <a:rPr lang="fr-FR" sz="2800" b="1" i="1" dirty="0">
                <a:solidFill>
                  <a:srgbClr val="002060"/>
                </a:solidFill>
                <a:latin typeface="Calibri" pitchFamily="34" charset="0"/>
              </a:rPr>
              <a:t> Innovation</a:t>
            </a:r>
            <a:r>
              <a:rPr lang="fr-FR" sz="2800" b="1" dirty="0">
                <a:solidFill>
                  <a:srgbClr val="002060"/>
                </a:solidFill>
                <a:latin typeface="Calibri" pitchFamily="34" charset="0"/>
              </a:rPr>
              <a:t> : </a:t>
            </a:r>
          </a:p>
          <a:p>
            <a:r>
              <a:rPr lang="fr-FR" sz="2800" b="1" dirty="0">
                <a:solidFill>
                  <a:srgbClr val="002060"/>
                </a:solidFill>
                <a:latin typeface="Calibri" pitchFamily="34" charset="0"/>
              </a:rPr>
              <a:t>l’innovation fondée sur les connaissances </a:t>
            </a:r>
          </a:p>
        </p:txBody>
      </p:sp>
      <p:sp>
        <p:nvSpPr>
          <p:cNvPr id="2" name="ZoneTexte 1"/>
          <p:cNvSpPr txBox="1"/>
          <p:nvPr/>
        </p:nvSpPr>
        <p:spPr>
          <a:xfrm>
            <a:off x="5601072" y="6858000"/>
            <a:ext cx="184731" cy="307777"/>
          </a:xfrm>
          <a:prstGeom prst="rect">
            <a:avLst/>
          </a:prstGeom>
          <a:noFill/>
        </p:spPr>
        <p:txBody>
          <a:bodyPr wrap="none" rtlCol="0">
            <a:spAutoFit/>
          </a:bodyPr>
          <a:lstStyle/>
          <a:p>
            <a:endParaRPr lang="fr-FR" dirty="0"/>
          </a:p>
        </p:txBody>
      </p:sp>
      <p:pic>
        <p:nvPicPr>
          <p:cNvPr id="6" name="Image 5" descr="logo_AgeCSO-201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472" y="188640"/>
            <a:ext cx="2920582" cy="1412776"/>
          </a:xfrm>
          <a:prstGeom prst="rect">
            <a:avLst/>
          </a:prstGeom>
        </p:spPr>
      </p:pic>
      <p:sp>
        <p:nvSpPr>
          <p:cNvPr id="7" name="Rectangle 6"/>
          <p:cNvSpPr>
            <a:spLocks noChangeArrowheads="1"/>
          </p:cNvSpPr>
          <p:nvPr/>
        </p:nvSpPr>
        <p:spPr bwMode="auto">
          <a:xfrm>
            <a:off x="5385048" y="5301208"/>
            <a:ext cx="3773487" cy="455613"/>
          </a:xfrm>
          <a:prstGeom prst="rect">
            <a:avLst/>
          </a:prstGeom>
          <a:noFill/>
          <a:ln w="9525" algn="ctr">
            <a:noFill/>
            <a:miter lim="800000"/>
            <a:headEnd/>
            <a:tailEnd/>
          </a:ln>
        </p:spPr>
        <p:txBody>
          <a:bodyPr/>
          <a:lstStyle/>
          <a:p>
            <a:pPr algn="ctr"/>
            <a:r>
              <a:rPr lang="en-CA" sz="2400" b="1" i="1" dirty="0" err="1" smtClean="0">
                <a:solidFill>
                  <a:srgbClr val="002060"/>
                </a:solidFill>
                <a:latin typeface="Calibri" pitchFamily="34" charset="0"/>
              </a:rPr>
              <a:t>Merci</a:t>
            </a:r>
            <a:r>
              <a:rPr lang="en-CA" sz="2400" b="1" i="1" dirty="0" smtClean="0">
                <a:solidFill>
                  <a:srgbClr val="002060"/>
                </a:solidFill>
                <a:latin typeface="Calibri" pitchFamily="34" charset="0"/>
              </a:rPr>
              <a:t> pour </a:t>
            </a:r>
            <a:r>
              <a:rPr lang="en-CA" sz="2400" b="1" i="1" dirty="0" err="1" smtClean="0">
                <a:solidFill>
                  <a:srgbClr val="002060"/>
                </a:solidFill>
                <a:latin typeface="Calibri" pitchFamily="34" charset="0"/>
              </a:rPr>
              <a:t>votre</a:t>
            </a:r>
            <a:r>
              <a:rPr lang="en-CA" sz="2400" b="1" i="1" dirty="0" smtClean="0">
                <a:solidFill>
                  <a:srgbClr val="002060"/>
                </a:solidFill>
                <a:latin typeface="Calibri" pitchFamily="34" charset="0"/>
              </a:rPr>
              <a:t> attention</a:t>
            </a:r>
            <a:endParaRPr lang="en-CA" sz="2400" b="1" i="1" dirty="0">
              <a:solidFill>
                <a:srgbClr val="002060"/>
              </a:solidFill>
              <a:latin typeface="Calibri" pitchFamily="34" charset="0"/>
            </a:endParaRPr>
          </a:p>
        </p:txBody>
      </p:sp>
    </p:spTree>
    <p:extLst>
      <p:ext uri="{BB962C8B-B14F-4D97-AF65-F5344CB8AC3E}">
        <p14:creationId xmlns:p14="http://schemas.microsoft.com/office/powerpoint/2010/main" val="43343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 name="Rectangle 2"/>
          <p:cNvSpPr>
            <a:spLocks noChangeArrowheads="1"/>
          </p:cNvSpPr>
          <p:nvPr/>
        </p:nvSpPr>
        <p:spPr bwMode="auto">
          <a:xfrm>
            <a:off x="1432384" y="87288"/>
            <a:ext cx="7041232" cy="533400"/>
          </a:xfrm>
          <a:prstGeom prst="rect">
            <a:avLst/>
          </a:prstGeom>
          <a:noFill/>
          <a:ln w="9525">
            <a:noFill/>
            <a:miter lim="800000"/>
            <a:headEnd/>
            <a:tailEnd/>
          </a:ln>
        </p:spPr>
        <p:txBody>
          <a:bodyPr anchor="b"/>
          <a:lstStyle/>
          <a:p>
            <a:pPr algn="ctr"/>
            <a:r>
              <a:rPr lang="fr-FR" sz="2000" b="1" dirty="0" smtClean="0">
                <a:solidFill>
                  <a:schemeClr val="tx2"/>
                </a:solidFill>
                <a:latin typeface="+mn-lt"/>
              </a:rPr>
              <a:t>Cadre de l’innovation fondée sur les connaissances</a:t>
            </a:r>
            <a:endParaRPr lang="fr-FR" sz="2000" b="1" dirty="0">
              <a:solidFill>
                <a:schemeClr val="tx2"/>
              </a:solidFill>
              <a:latin typeface="+mn-lt"/>
            </a:endParaRPr>
          </a:p>
        </p:txBody>
      </p:sp>
      <p:grpSp>
        <p:nvGrpSpPr>
          <p:cNvPr id="32" name="Groupe 31"/>
          <p:cNvGrpSpPr/>
          <p:nvPr/>
        </p:nvGrpSpPr>
        <p:grpSpPr>
          <a:xfrm>
            <a:off x="116946" y="1916832"/>
            <a:ext cx="9556915" cy="3379612"/>
            <a:chOff x="116946" y="1916832"/>
            <a:chExt cx="9556915" cy="3379612"/>
          </a:xfrm>
        </p:grpSpPr>
        <p:sp>
          <p:nvSpPr>
            <p:cNvPr id="26" name="Ellipse 25"/>
            <p:cNvSpPr/>
            <p:nvPr/>
          </p:nvSpPr>
          <p:spPr>
            <a:xfrm>
              <a:off x="1255449" y="4282217"/>
              <a:ext cx="1647560" cy="792162"/>
            </a:xfrm>
            <a:prstGeom prst="ellipse">
              <a:avLst/>
            </a:prstGeom>
            <a:solidFill>
              <a:schemeClr val="tx2">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7" name="Ellipse 26"/>
            <p:cNvSpPr/>
            <p:nvPr/>
          </p:nvSpPr>
          <p:spPr>
            <a:xfrm>
              <a:off x="2361275" y="3202716"/>
              <a:ext cx="2232290" cy="685800"/>
            </a:xfrm>
            <a:prstGeom prst="ellipse">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8" name="Pentagone 27"/>
            <p:cNvSpPr/>
            <p:nvPr/>
          </p:nvSpPr>
          <p:spPr>
            <a:xfrm>
              <a:off x="1933046" y="1916832"/>
              <a:ext cx="2958042" cy="493722"/>
            </a:xfrm>
            <a:prstGeom prst="homePlate">
              <a:avLst/>
            </a:prstGeom>
            <a:solidFill>
              <a:schemeClr val="tx2">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8" name="Rectangle 28"/>
            <p:cNvSpPr>
              <a:spLocks noChangeArrowheads="1"/>
            </p:cNvSpPr>
            <p:nvPr/>
          </p:nvSpPr>
          <p:spPr bwMode="auto">
            <a:xfrm>
              <a:off x="2393950" y="3278916"/>
              <a:ext cx="2196175" cy="307777"/>
            </a:xfrm>
            <a:prstGeom prst="rect">
              <a:avLst/>
            </a:prstGeom>
            <a:noFill/>
            <a:ln w="9525">
              <a:noFill/>
              <a:miter lim="800000"/>
              <a:headEnd/>
              <a:tailEnd/>
            </a:ln>
          </p:spPr>
          <p:txBody>
            <a:bodyPr>
              <a:spAutoFit/>
            </a:bodyPr>
            <a:lstStyle/>
            <a:p>
              <a:pPr algn="ctr"/>
              <a:r>
                <a:rPr lang="fr-FR" b="1" i="1" dirty="0">
                  <a:latin typeface="+mn-lt"/>
                  <a:cs typeface="Tahoma" pitchFamily="34" charset="0"/>
                </a:rPr>
                <a:t>« </a:t>
              </a:r>
              <a:r>
                <a:rPr lang="fr-FR" b="1" i="1" dirty="0" err="1">
                  <a:latin typeface="+mn-lt"/>
                  <a:cs typeface="Tahoma" pitchFamily="34" charset="0"/>
                </a:rPr>
                <a:t>Knowledge</a:t>
              </a:r>
              <a:r>
                <a:rPr lang="fr-FR" b="1" i="1" dirty="0">
                  <a:latin typeface="+mn-lt"/>
                  <a:cs typeface="Tahoma" pitchFamily="34" charset="0"/>
                </a:rPr>
                <a:t> </a:t>
              </a:r>
              <a:r>
                <a:rPr lang="fr-FR" b="1" i="1" dirty="0" err="1">
                  <a:latin typeface="+mn-lt"/>
                  <a:cs typeface="Tahoma" pitchFamily="34" charset="0"/>
                </a:rPr>
                <a:t>Drilling</a:t>
              </a:r>
              <a:r>
                <a:rPr lang="fr-FR" b="1" i="1" dirty="0">
                  <a:latin typeface="+mn-lt"/>
                  <a:cs typeface="Tahoma" pitchFamily="34" charset="0"/>
                </a:rPr>
                <a:t> »  </a:t>
              </a:r>
            </a:p>
          </p:txBody>
        </p:sp>
        <p:sp>
          <p:nvSpPr>
            <p:cNvPr id="30" name="Rectangle 29"/>
            <p:cNvSpPr/>
            <p:nvPr/>
          </p:nvSpPr>
          <p:spPr>
            <a:xfrm>
              <a:off x="1257168" y="4407629"/>
              <a:ext cx="1602846" cy="523220"/>
            </a:xfrm>
            <a:prstGeom prst="rect">
              <a:avLst/>
            </a:prstGeom>
          </p:spPr>
          <p:txBody>
            <a:bodyPr>
              <a:spAutoFit/>
            </a:bodyPr>
            <a:lstStyle/>
            <a:p>
              <a:pPr algn="ctr" fontAlgn="auto">
                <a:spcBef>
                  <a:spcPts val="0"/>
                </a:spcBef>
                <a:spcAft>
                  <a:spcPts val="0"/>
                </a:spcAft>
                <a:defRPr/>
              </a:pPr>
              <a:r>
                <a:rPr lang="fr-FR" b="1" i="1" dirty="0">
                  <a:solidFill>
                    <a:srgbClr val="000000"/>
                  </a:solidFill>
                  <a:latin typeface="+mn-lt"/>
                  <a:cs typeface="Tahoma" pitchFamily="34" charset="0"/>
                </a:rPr>
                <a:t>Patrimoine de connaissances </a:t>
              </a:r>
            </a:p>
          </p:txBody>
        </p:sp>
        <p:sp>
          <p:nvSpPr>
            <p:cNvPr id="31" name="Flèche droite 30"/>
            <p:cNvSpPr>
              <a:spLocks noChangeArrowheads="1"/>
            </p:cNvSpPr>
            <p:nvPr/>
          </p:nvSpPr>
          <p:spPr bwMode="auto">
            <a:xfrm rot="-5400000">
              <a:off x="1329399" y="3241478"/>
              <a:ext cx="1547813" cy="168540"/>
            </a:xfrm>
            <a:prstGeom prst="rightArrow">
              <a:avLst>
                <a:gd name="adj1" fmla="val 50000"/>
                <a:gd name="adj2" fmla="val 46429"/>
              </a:avLst>
            </a:prstGeom>
            <a:solidFill>
              <a:srgbClr val="254061"/>
            </a:solidFill>
            <a:ln w="25400" algn="ctr">
              <a:solidFill>
                <a:srgbClr val="254061"/>
              </a:solidFill>
              <a:miter lim="800000"/>
              <a:headEnd/>
              <a:tailEnd/>
            </a:ln>
          </p:spPr>
          <p:txBody>
            <a:bodyPr rot="10800000" anchor="ctr"/>
            <a:lstStyle/>
            <a:p>
              <a:pPr algn="ctr" fontAlgn="auto">
                <a:spcBef>
                  <a:spcPts val="0"/>
                </a:spcBef>
                <a:spcAft>
                  <a:spcPts val="0"/>
                </a:spcAft>
                <a:defRPr/>
              </a:pPr>
              <a:endParaRPr lang="fr-FR" dirty="0">
                <a:solidFill>
                  <a:schemeClr val="tx2">
                    <a:lumMod val="50000"/>
                  </a:schemeClr>
                </a:solidFill>
                <a:latin typeface="+mn-lt"/>
              </a:endParaRPr>
            </a:p>
          </p:txBody>
        </p:sp>
        <p:sp>
          <p:nvSpPr>
            <p:cNvPr id="7181" name="Rectangle 52"/>
            <p:cNvSpPr>
              <a:spLocks noChangeArrowheads="1"/>
            </p:cNvSpPr>
            <p:nvPr/>
          </p:nvSpPr>
          <p:spPr bwMode="auto">
            <a:xfrm>
              <a:off x="116946" y="2986817"/>
              <a:ext cx="1982920" cy="954107"/>
            </a:xfrm>
            <a:prstGeom prst="rect">
              <a:avLst/>
            </a:prstGeom>
            <a:noFill/>
            <a:ln w="9525">
              <a:noFill/>
              <a:miter lim="800000"/>
              <a:headEnd/>
              <a:tailEnd/>
            </a:ln>
          </p:spPr>
          <p:txBody>
            <a:bodyPr>
              <a:spAutoFit/>
            </a:bodyPr>
            <a:lstStyle/>
            <a:p>
              <a:pPr algn="ctr">
                <a:spcBef>
                  <a:spcPct val="50000"/>
                </a:spcBef>
              </a:pPr>
              <a:r>
                <a:rPr lang="fr-CA" b="1" i="1" dirty="0">
                  <a:solidFill>
                    <a:srgbClr val="333399"/>
                  </a:solidFill>
                  <a:latin typeface="+mn-lt"/>
                </a:rPr>
                <a:t>Histoire des idées, lignées de solutions innovantes, expériences ….</a:t>
              </a:r>
            </a:p>
          </p:txBody>
        </p:sp>
        <p:sp>
          <p:nvSpPr>
            <p:cNvPr id="7182" name="Rectangle 54"/>
            <p:cNvSpPr>
              <a:spLocks noChangeArrowheads="1"/>
            </p:cNvSpPr>
            <p:nvPr/>
          </p:nvSpPr>
          <p:spPr bwMode="auto">
            <a:xfrm>
              <a:off x="2166918" y="2481992"/>
              <a:ext cx="3173038" cy="523220"/>
            </a:xfrm>
            <a:prstGeom prst="rect">
              <a:avLst/>
            </a:prstGeom>
            <a:noFill/>
            <a:ln w="9525">
              <a:noFill/>
              <a:miter lim="800000"/>
              <a:headEnd/>
              <a:tailEnd/>
            </a:ln>
          </p:spPr>
          <p:txBody>
            <a:bodyPr wrap="square">
              <a:spAutoFit/>
            </a:bodyPr>
            <a:lstStyle/>
            <a:p>
              <a:pPr algn="ctr">
                <a:spcBef>
                  <a:spcPct val="50000"/>
                </a:spcBef>
              </a:pPr>
              <a:r>
                <a:rPr lang="fr-CA" b="1" i="1" dirty="0">
                  <a:solidFill>
                    <a:srgbClr val="333399"/>
                  </a:solidFill>
                  <a:latin typeface="+mn-lt"/>
                </a:rPr>
                <a:t>Identifier les lois d’évolution et les puits potentiels d’innovation</a:t>
              </a:r>
            </a:p>
          </p:txBody>
        </p:sp>
        <p:sp>
          <p:nvSpPr>
            <p:cNvPr id="35" name="Rectangle 34"/>
            <p:cNvSpPr/>
            <p:nvPr/>
          </p:nvSpPr>
          <p:spPr>
            <a:xfrm>
              <a:off x="2861571" y="1988840"/>
              <a:ext cx="909223" cy="307777"/>
            </a:xfrm>
            <a:prstGeom prst="rect">
              <a:avLst/>
            </a:prstGeom>
          </p:spPr>
          <p:txBody>
            <a:bodyPr wrap="none">
              <a:spAutoFit/>
            </a:bodyPr>
            <a:lstStyle/>
            <a:p>
              <a:pPr algn="ctr" defTabSz="993775" fontAlgn="auto">
                <a:spcBef>
                  <a:spcPct val="50000"/>
                </a:spcBef>
                <a:spcAft>
                  <a:spcPts val="0"/>
                </a:spcAft>
                <a:defRPr/>
              </a:pPr>
              <a:r>
                <a:rPr lang="fr-FR" b="1" i="1" dirty="0">
                  <a:latin typeface="+mn-lt"/>
                  <a:cs typeface="Tahoma" pitchFamily="34" charset="0"/>
                </a:rPr>
                <a:t>Créativité</a:t>
              </a:r>
            </a:p>
          </p:txBody>
        </p:sp>
        <p:sp>
          <p:nvSpPr>
            <p:cNvPr id="38" name="Ellipse 37"/>
            <p:cNvSpPr/>
            <p:nvPr/>
          </p:nvSpPr>
          <p:spPr>
            <a:xfrm>
              <a:off x="6999596" y="4210779"/>
              <a:ext cx="1650867" cy="792162"/>
            </a:xfrm>
            <a:prstGeom prst="ellipse">
              <a:avLst/>
            </a:prstGeom>
            <a:solidFill>
              <a:schemeClr val="tx2">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9" name="Rectangle 38"/>
            <p:cNvSpPr/>
            <p:nvPr/>
          </p:nvSpPr>
          <p:spPr>
            <a:xfrm>
              <a:off x="7001273" y="4336191"/>
              <a:ext cx="1606285" cy="523220"/>
            </a:xfrm>
            <a:prstGeom prst="rect">
              <a:avLst/>
            </a:prstGeom>
          </p:spPr>
          <p:txBody>
            <a:bodyPr>
              <a:spAutoFit/>
            </a:bodyPr>
            <a:lstStyle/>
            <a:p>
              <a:pPr algn="ctr" fontAlgn="auto">
                <a:spcBef>
                  <a:spcPts val="0"/>
                </a:spcBef>
                <a:spcAft>
                  <a:spcPts val="0"/>
                </a:spcAft>
                <a:defRPr/>
              </a:pPr>
              <a:r>
                <a:rPr lang="fr-FR" b="1" i="1" dirty="0">
                  <a:solidFill>
                    <a:srgbClr val="000000"/>
                  </a:solidFill>
                  <a:latin typeface="+mn-lt"/>
                  <a:cs typeface="Tahoma" pitchFamily="34" charset="0"/>
                </a:rPr>
                <a:t>Patrimoine de connaissances </a:t>
              </a:r>
            </a:p>
          </p:txBody>
        </p:sp>
        <p:sp>
          <p:nvSpPr>
            <p:cNvPr id="42" name="Pentagone 41"/>
            <p:cNvSpPr/>
            <p:nvPr/>
          </p:nvSpPr>
          <p:spPr>
            <a:xfrm>
              <a:off x="5479282" y="1916832"/>
              <a:ext cx="2959687" cy="493722"/>
            </a:xfrm>
            <a:prstGeom prst="homePlate">
              <a:avLst/>
            </a:prstGeom>
            <a:solidFill>
              <a:schemeClr val="tx2">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3" name="Rectangle 42"/>
            <p:cNvSpPr/>
            <p:nvPr/>
          </p:nvSpPr>
          <p:spPr>
            <a:xfrm>
              <a:off x="6340532" y="1988840"/>
              <a:ext cx="977062" cy="307777"/>
            </a:xfrm>
            <a:prstGeom prst="rect">
              <a:avLst/>
            </a:prstGeom>
          </p:spPr>
          <p:txBody>
            <a:bodyPr wrap="none">
              <a:spAutoFit/>
            </a:bodyPr>
            <a:lstStyle/>
            <a:p>
              <a:pPr algn="ctr" defTabSz="993775" fontAlgn="auto">
                <a:spcBef>
                  <a:spcPct val="50000"/>
                </a:spcBef>
                <a:spcAft>
                  <a:spcPts val="0"/>
                </a:spcAft>
                <a:defRPr/>
              </a:pPr>
              <a:r>
                <a:rPr lang="fr-FR" b="1" i="1" dirty="0">
                  <a:latin typeface="+mn-lt"/>
                  <a:cs typeface="Tahoma" pitchFamily="34" charset="0"/>
                </a:rPr>
                <a:t>Inventivité</a:t>
              </a:r>
            </a:p>
          </p:txBody>
        </p:sp>
        <p:sp>
          <p:nvSpPr>
            <p:cNvPr id="7192" name="Rectangle 58"/>
            <p:cNvSpPr>
              <a:spLocks noChangeArrowheads="1"/>
            </p:cNvSpPr>
            <p:nvPr/>
          </p:nvSpPr>
          <p:spPr bwMode="auto">
            <a:xfrm>
              <a:off x="5437982" y="2462941"/>
              <a:ext cx="2493698" cy="307777"/>
            </a:xfrm>
            <a:prstGeom prst="rect">
              <a:avLst/>
            </a:prstGeom>
            <a:noFill/>
            <a:ln w="9525">
              <a:noFill/>
              <a:miter lim="800000"/>
              <a:headEnd/>
              <a:tailEnd/>
            </a:ln>
          </p:spPr>
          <p:txBody>
            <a:bodyPr>
              <a:spAutoFit/>
            </a:bodyPr>
            <a:lstStyle/>
            <a:p>
              <a:pPr algn="ctr">
                <a:spcBef>
                  <a:spcPct val="50000"/>
                </a:spcBef>
              </a:pPr>
              <a:r>
                <a:rPr lang="fr-CA" b="1" i="1" dirty="0">
                  <a:solidFill>
                    <a:srgbClr val="333399"/>
                  </a:solidFill>
                  <a:latin typeface="+mn-lt"/>
                </a:rPr>
                <a:t>Idées innovantes</a:t>
              </a:r>
            </a:p>
          </p:txBody>
        </p:sp>
        <p:sp>
          <p:nvSpPr>
            <p:cNvPr id="45" name="Ellipse 44"/>
            <p:cNvSpPr/>
            <p:nvPr/>
          </p:nvSpPr>
          <p:spPr>
            <a:xfrm>
              <a:off x="5861050" y="3202716"/>
              <a:ext cx="1860815" cy="576263"/>
            </a:xfrm>
            <a:prstGeom prst="ellipse">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6" name="Rectangle 45"/>
            <p:cNvSpPr/>
            <p:nvPr/>
          </p:nvSpPr>
          <p:spPr>
            <a:xfrm>
              <a:off x="5943600" y="3347180"/>
              <a:ext cx="1692275" cy="307777"/>
            </a:xfrm>
            <a:prstGeom prst="rect">
              <a:avLst/>
            </a:prstGeom>
          </p:spPr>
          <p:txBody>
            <a:bodyPr>
              <a:spAutoFit/>
            </a:bodyPr>
            <a:lstStyle/>
            <a:p>
              <a:pPr algn="ctr">
                <a:defRPr/>
              </a:pPr>
              <a:r>
                <a:rPr lang="fr-FR" b="1" i="1" dirty="0">
                  <a:latin typeface="+mn-lt"/>
                  <a:cs typeface="Tahoma" pitchFamily="34" charset="0"/>
                </a:rPr>
                <a:t>Innovation </a:t>
              </a:r>
            </a:p>
          </p:txBody>
        </p:sp>
        <p:sp>
          <p:nvSpPr>
            <p:cNvPr id="51" name="Flèche droite 50"/>
            <p:cNvSpPr>
              <a:spLocks noChangeArrowheads="1"/>
            </p:cNvSpPr>
            <p:nvPr/>
          </p:nvSpPr>
          <p:spPr bwMode="auto">
            <a:xfrm rot="5400000">
              <a:off x="7118218" y="3244653"/>
              <a:ext cx="1547813" cy="168540"/>
            </a:xfrm>
            <a:prstGeom prst="rightArrow">
              <a:avLst>
                <a:gd name="adj1" fmla="val 50000"/>
                <a:gd name="adj2" fmla="val 46429"/>
              </a:avLst>
            </a:prstGeom>
            <a:solidFill>
              <a:srgbClr val="254061"/>
            </a:solidFill>
            <a:ln w="25400" algn="ctr">
              <a:solidFill>
                <a:srgbClr val="254061"/>
              </a:solidFill>
              <a:miter lim="800000"/>
              <a:headEnd/>
              <a:tailEnd/>
            </a:ln>
          </p:spPr>
          <p:txBody>
            <a:bodyPr anchor="ctr"/>
            <a:lstStyle/>
            <a:p>
              <a:pPr algn="ctr" fontAlgn="auto">
                <a:spcBef>
                  <a:spcPts val="0"/>
                </a:spcBef>
                <a:spcAft>
                  <a:spcPts val="0"/>
                </a:spcAft>
                <a:defRPr/>
              </a:pPr>
              <a:endParaRPr lang="fr-FR" dirty="0">
                <a:solidFill>
                  <a:schemeClr val="tx2">
                    <a:lumMod val="50000"/>
                  </a:schemeClr>
                </a:solidFill>
                <a:latin typeface="+mn-lt"/>
              </a:endParaRPr>
            </a:p>
          </p:txBody>
        </p:sp>
        <p:sp>
          <p:nvSpPr>
            <p:cNvPr id="7196" name="Rectangle 62"/>
            <p:cNvSpPr>
              <a:spLocks noChangeArrowheads="1"/>
            </p:cNvSpPr>
            <p:nvPr/>
          </p:nvSpPr>
          <p:spPr bwMode="auto">
            <a:xfrm>
              <a:off x="7890405" y="3202717"/>
              <a:ext cx="1690556" cy="523220"/>
            </a:xfrm>
            <a:prstGeom prst="rect">
              <a:avLst/>
            </a:prstGeom>
            <a:noFill/>
            <a:ln w="9525">
              <a:noFill/>
              <a:miter lim="800000"/>
              <a:headEnd/>
              <a:tailEnd/>
            </a:ln>
          </p:spPr>
          <p:txBody>
            <a:bodyPr>
              <a:spAutoFit/>
            </a:bodyPr>
            <a:lstStyle/>
            <a:p>
              <a:pPr algn="ctr">
                <a:spcBef>
                  <a:spcPct val="50000"/>
                </a:spcBef>
              </a:pPr>
              <a:r>
                <a:rPr lang="fr-CA" b="1" i="1" dirty="0">
                  <a:solidFill>
                    <a:srgbClr val="333399"/>
                  </a:solidFill>
                  <a:latin typeface="+mn-lt"/>
                </a:rPr>
                <a:t>Création de connaissances</a:t>
              </a:r>
            </a:p>
          </p:txBody>
        </p:sp>
        <p:sp>
          <p:nvSpPr>
            <p:cNvPr id="55" name="Flèche droite 54"/>
            <p:cNvSpPr/>
            <p:nvPr/>
          </p:nvSpPr>
          <p:spPr>
            <a:xfrm rot="10800000" flipV="1">
              <a:off x="3157538" y="4571141"/>
              <a:ext cx="3590925" cy="215900"/>
            </a:xfrm>
            <a:prstGeom prst="rightArrow">
              <a:avLst/>
            </a:prstGeom>
            <a:solidFill>
              <a:srgbClr val="CCFFFF"/>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201" name="Rectangle 53"/>
            <p:cNvSpPr>
              <a:spLocks noChangeArrowheads="1"/>
            </p:cNvSpPr>
            <p:nvPr/>
          </p:nvSpPr>
          <p:spPr bwMode="auto">
            <a:xfrm>
              <a:off x="2792760" y="3933056"/>
              <a:ext cx="1320800" cy="307777"/>
            </a:xfrm>
            <a:prstGeom prst="rect">
              <a:avLst/>
            </a:prstGeom>
            <a:noFill/>
            <a:ln w="12700">
              <a:noFill/>
              <a:miter lim="800000"/>
              <a:headEnd type="none" w="sm" len="sm"/>
              <a:tailEnd type="none" w="sm" len="sm"/>
            </a:ln>
          </p:spPr>
          <p:txBody>
            <a:bodyPr>
              <a:spAutoFit/>
            </a:bodyPr>
            <a:lstStyle/>
            <a:p>
              <a:pPr algn="ctr"/>
              <a:r>
                <a:rPr lang="fr-FR" i="1" dirty="0" err="1">
                  <a:latin typeface="+mn-lt"/>
                </a:rPr>
                <a:t>Drilling</a:t>
              </a:r>
              <a:r>
                <a:rPr lang="fr-FR" dirty="0">
                  <a:latin typeface="+mn-lt"/>
                </a:rPr>
                <a:t> : forage</a:t>
              </a:r>
            </a:p>
          </p:txBody>
        </p:sp>
        <p:sp>
          <p:nvSpPr>
            <p:cNvPr id="7202" name="Text Box 39"/>
            <p:cNvSpPr txBox="1">
              <a:spLocks noChangeArrowheads="1"/>
            </p:cNvSpPr>
            <p:nvPr/>
          </p:nvSpPr>
          <p:spPr bwMode="auto">
            <a:xfrm>
              <a:off x="2146300" y="4955316"/>
              <a:ext cx="5695950" cy="304800"/>
            </a:xfrm>
            <a:prstGeom prst="rect">
              <a:avLst/>
            </a:prstGeom>
            <a:noFill/>
            <a:ln w="9525">
              <a:noFill/>
              <a:miter lim="800000"/>
              <a:headEnd/>
              <a:tailEnd/>
            </a:ln>
          </p:spPr>
          <p:txBody>
            <a:bodyPr>
              <a:spAutoFit/>
            </a:bodyPr>
            <a:lstStyle/>
            <a:p>
              <a:pPr algn="ctr">
                <a:spcBef>
                  <a:spcPct val="50000"/>
                </a:spcBef>
              </a:pPr>
              <a:r>
                <a:rPr lang="fr-FR" b="1" u="sng" dirty="0">
                  <a:latin typeface="+mn-lt"/>
                </a:rPr>
                <a:t>Cadre de la </a:t>
              </a:r>
              <a:r>
                <a:rPr lang="fr-FR" b="1" i="1" u="sng" dirty="0" err="1">
                  <a:latin typeface="+mn-lt"/>
                </a:rPr>
                <a:t>Knowledge</a:t>
              </a:r>
              <a:r>
                <a:rPr lang="fr-FR" b="1" i="1" u="sng" dirty="0">
                  <a:latin typeface="+mn-lt"/>
                </a:rPr>
                <a:t> </a:t>
              </a:r>
              <a:r>
                <a:rPr lang="fr-FR" b="1" i="1" u="sng" dirty="0" err="1">
                  <a:latin typeface="+mn-lt"/>
                </a:rPr>
                <a:t>Based</a:t>
              </a:r>
              <a:r>
                <a:rPr lang="fr-FR" b="1" i="1" u="sng" dirty="0">
                  <a:latin typeface="+mn-lt"/>
                </a:rPr>
                <a:t> Innovation</a:t>
              </a:r>
            </a:p>
          </p:txBody>
        </p:sp>
        <p:sp>
          <p:nvSpPr>
            <p:cNvPr id="33" name="Rectangle 52"/>
            <p:cNvSpPr>
              <a:spLocks noChangeArrowheads="1"/>
            </p:cNvSpPr>
            <p:nvPr/>
          </p:nvSpPr>
          <p:spPr bwMode="auto">
            <a:xfrm>
              <a:off x="232139" y="4988667"/>
              <a:ext cx="1982920" cy="307777"/>
            </a:xfrm>
            <a:prstGeom prst="rect">
              <a:avLst/>
            </a:prstGeom>
            <a:noFill/>
            <a:ln w="9525">
              <a:noFill/>
              <a:miter lim="800000"/>
              <a:headEnd/>
              <a:tailEnd/>
            </a:ln>
          </p:spPr>
          <p:txBody>
            <a:bodyPr>
              <a:spAutoFit/>
            </a:bodyPr>
            <a:lstStyle/>
            <a:p>
              <a:pPr algn="ctr">
                <a:spcBef>
                  <a:spcPct val="50000"/>
                </a:spcBef>
              </a:pPr>
              <a:r>
                <a:rPr lang="fr-CA" b="1" i="1" dirty="0" smtClean="0">
                  <a:latin typeface="+mn-lt"/>
                </a:rPr>
                <a:t>Temps n</a:t>
              </a:r>
              <a:endParaRPr lang="fr-CA" b="1" i="1" dirty="0">
                <a:latin typeface="+mn-lt"/>
              </a:endParaRPr>
            </a:p>
          </p:txBody>
        </p:sp>
        <p:sp>
          <p:nvSpPr>
            <p:cNvPr id="34" name="Rectangle 52"/>
            <p:cNvSpPr>
              <a:spLocks noChangeArrowheads="1"/>
            </p:cNvSpPr>
            <p:nvPr/>
          </p:nvSpPr>
          <p:spPr bwMode="auto">
            <a:xfrm>
              <a:off x="7690941" y="4988667"/>
              <a:ext cx="1982920" cy="307777"/>
            </a:xfrm>
            <a:prstGeom prst="rect">
              <a:avLst/>
            </a:prstGeom>
            <a:noFill/>
            <a:ln w="9525">
              <a:noFill/>
              <a:miter lim="800000"/>
              <a:headEnd/>
              <a:tailEnd/>
            </a:ln>
          </p:spPr>
          <p:txBody>
            <a:bodyPr>
              <a:spAutoFit/>
            </a:bodyPr>
            <a:lstStyle/>
            <a:p>
              <a:pPr algn="ctr">
                <a:spcBef>
                  <a:spcPct val="50000"/>
                </a:spcBef>
              </a:pPr>
              <a:r>
                <a:rPr lang="fr-CA" b="1" i="1" dirty="0" smtClean="0">
                  <a:latin typeface="+mn-lt"/>
                </a:rPr>
                <a:t>Temps n + 1</a:t>
              </a:r>
              <a:endParaRPr lang="fr-CA" b="1" i="1" dirty="0">
                <a:latin typeface="+mn-lt"/>
              </a:endParaRPr>
            </a:p>
          </p:txBody>
        </p:sp>
      </p:grpSp>
      <p:sp>
        <p:nvSpPr>
          <p:cNvPr id="29" name="Rectangle 28"/>
          <p:cNvSpPr/>
          <p:nvPr/>
        </p:nvSpPr>
        <p:spPr>
          <a:xfrm>
            <a:off x="187325" y="692696"/>
            <a:ext cx="9718675" cy="830997"/>
          </a:xfrm>
          <a:prstGeom prst="rect">
            <a:avLst/>
          </a:prstGeom>
        </p:spPr>
        <p:txBody>
          <a:bodyPr>
            <a:spAutoFit/>
          </a:bodyPr>
          <a:lstStyle/>
          <a:p>
            <a:pPr fontAlgn="auto">
              <a:spcBef>
                <a:spcPts val="0"/>
              </a:spcBef>
              <a:spcAft>
                <a:spcPts val="0"/>
              </a:spcAft>
              <a:defRPr/>
            </a:pPr>
            <a:r>
              <a:rPr lang="fr-FR" sz="1600" b="1" dirty="0" smtClean="0">
                <a:solidFill>
                  <a:schemeClr val="tx2">
                    <a:lumMod val="75000"/>
                  </a:schemeClr>
                </a:solidFill>
                <a:latin typeface="+mn-lt"/>
              </a:rPr>
              <a:t>Deux </a:t>
            </a:r>
            <a:r>
              <a:rPr lang="fr-FR" sz="1600" b="1" dirty="0">
                <a:solidFill>
                  <a:schemeClr val="tx2">
                    <a:lumMod val="75000"/>
                  </a:schemeClr>
                </a:solidFill>
                <a:latin typeface="+mn-lt"/>
              </a:rPr>
              <a:t>hypothèses :</a:t>
            </a:r>
          </a:p>
          <a:p>
            <a:pPr marL="360363" lvl="1" indent="-180975" fontAlgn="auto">
              <a:spcBef>
                <a:spcPts val="0"/>
              </a:spcBef>
              <a:spcAft>
                <a:spcPts val="0"/>
              </a:spcAft>
              <a:buFont typeface="Arial" pitchFamily="34" charset="0"/>
              <a:buChar char="•"/>
              <a:defRPr/>
            </a:pPr>
            <a:r>
              <a:rPr lang="fr-FR" sz="1600" dirty="0">
                <a:solidFill>
                  <a:schemeClr val="tx2">
                    <a:lumMod val="75000"/>
                  </a:schemeClr>
                </a:solidFill>
                <a:latin typeface="+mn-lt"/>
              </a:rPr>
              <a:t>… évolutionniste : </a:t>
            </a:r>
            <a:r>
              <a:rPr lang="fr-FR" sz="1600" dirty="0" smtClean="0">
                <a:solidFill>
                  <a:schemeClr val="tx2">
                    <a:lumMod val="75000"/>
                  </a:schemeClr>
                </a:solidFill>
                <a:latin typeface="+mn-lt"/>
              </a:rPr>
              <a:t>l’innovation est une évolution du </a:t>
            </a:r>
            <a:r>
              <a:rPr lang="fr-FR" sz="1600" dirty="0">
                <a:solidFill>
                  <a:schemeClr val="tx2">
                    <a:lumMod val="75000"/>
                  </a:schemeClr>
                </a:solidFill>
                <a:latin typeface="+mn-lt"/>
              </a:rPr>
              <a:t>patrimoine  de connaissances  de l’entreprise</a:t>
            </a:r>
          </a:p>
          <a:p>
            <a:pPr marL="360363" lvl="1" indent="-180975" fontAlgn="auto">
              <a:spcBef>
                <a:spcPts val="0"/>
              </a:spcBef>
              <a:spcAft>
                <a:spcPts val="0"/>
              </a:spcAft>
              <a:buFont typeface="Arial" pitchFamily="34" charset="0"/>
              <a:buChar char="•"/>
              <a:defRPr/>
            </a:pPr>
            <a:r>
              <a:rPr lang="fr-FR" sz="1600" dirty="0">
                <a:solidFill>
                  <a:schemeClr val="tx2">
                    <a:lumMod val="75000"/>
                  </a:schemeClr>
                </a:solidFill>
                <a:latin typeface="+mn-lt"/>
              </a:rPr>
              <a:t>… de « dépendance du sentier » : les évolutions passées guident les évolutions </a:t>
            </a:r>
            <a:r>
              <a:rPr lang="fr-FR" sz="1600" dirty="0" smtClean="0">
                <a:solidFill>
                  <a:schemeClr val="tx2">
                    <a:lumMod val="75000"/>
                  </a:schemeClr>
                </a:solidFill>
                <a:latin typeface="+mn-lt"/>
              </a:rPr>
              <a:t>futures </a:t>
            </a:r>
            <a:endParaRPr lang="fr-FR" sz="1600" dirty="0">
              <a:solidFill>
                <a:schemeClr val="tx2">
                  <a:lumMod val="75000"/>
                </a:schemeClr>
              </a:solidFill>
              <a:latin typeface="+mn-lt"/>
            </a:endParaRPr>
          </a:p>
        </p:txBody>
      </p:sp>
      <p:sp>
        <p:nvSpPr>
          <p:cNvPr id="36" name="Rectangle 35"/>
          <p:cNvSpPr/>
          <p:nvPr/>
        </p:nvSpPr>
        <p:spPr>
          <a:xfrm>
            <a:off x="56456" y="5445224"/>
            <a:ext cx="9718675" cy="830997"/>
          </a:xfrm>
          <a:prstGeom prst="rect">
            <a:avLst/>
          </a:prstGeom>
        </p:spPr>
        <p:txBody>
          <a:bodyPr>
            <a:spAutoFit/>
          </a:bodyPr>
          <a:lstStyle/>
          <a:p>
            <a:pPr marL="360363" lvl="1" indent="-180975" fontAlgn="auto">
              <a:spcBef>
                <a:spcPts val="0"/>
              </a:spcBef>
              <a:spcAft>
                <a:spcPts val="0"/>
              </a:spcAft>
              <a:buFont typeface="Arial" pitchFamily="34" charset="0"/>
              <a:buChar char="•"/>
              <a:defRPr/>
            </a:pPr>
            <a:r>
              <a:rPr lang="fr-FR" sz="1600" dirty="0" smtClean="0">
                <a:solidFill>
                  <a:schemeClr val="tx2">
                    <a:lumMod val="75000"/>
                  </a:schemeClr>
                </a:solidFill>
                <a:latin typeface="+mn-lt"/>
              </a:rPr>
              <a:t>… </a:t>
            </a:r>
            <a:r>
              <a:rPr lang="fr-FR" sz="1600" dirty="0">
                <a:solidFill>
                  <a:schemeClr val="tx2">
                    <a:lumMod val="75000"/>
                  </a:schemeClr>
                </a:solidFill>
                <a:latin typeface="+mn-lt"/>
              </a:rPr>
              <a:t>organiser les pratiques facilitantes </a:t>
            </a:r>
            <a:r>
              <a:rPr lang="fr-FR" sz="1600" dirty="0" smtClean="0">
                <a:solidFill>
                  <a:schemeClr val="tx2">
                    <a:lumMod val="75000"/>
                  </a:schemeClr>
                </a:solidFill>
                <a:latin typeface="+mn-lt"/>
              </a:rPr>
              <a:t>(valorisation </a:t>
            </a:r>
            <a:r>
              <a:rPr lang="fr-FR" sz="1600" dirty="0">
                <a:solidFill>
                  <a:schemeClr val="tx2">
                    <a:lumMod val="75000"/>
                  </a:schemeClr>
                </a:solidFill>
                <a:latin typeface="+mn-lt"/>
              </a:rPr>
              <a:t>dans le système </a:t>
            </a:r>
            <a:r>
              <a:rPr lang="fr-FR" sz="1600" dirty="0" smtClean="0">
                <a:solidFill>
                  <a:schemeClr val="tx2">
                    <a:lumMod val="75000"/>
                  </a:schemeClr>
                </a:solidFill>
                <a:latin typeface="+mn-lt"/>
              </a:rPr>
              <a:t> managérial, </a:t>
            </a:r>
            <a:r>
              <a:rPr lang="fr-FR" sz="1600" dirty="0">
                <a:solidFill>
                  <a:schemeClr val="tx2">
                    <a:lumMod val="75000"/>
                  </a:schemeClr>
                </a:solidFill>
                <a:latin typeface="+mn-lt"/>
              </a:rPr>
              <a:t>organisation de démarches collaboratives , … )</a:t>
            </a:r>
          </a:p>
          <a:p>
            <a:pPr marL="360363" lvl="1" indent="-180975" fontAlgn="auto">
              <a:spcBef>
                <a:spcPts val="0"/>
              </a:spcBef>
              <a:spcAft>
                <a:spcPts val="0"/>
              </a:spcAft>
              <a:buFont typeface="Arial" pitchFamily="34" charset="0"/>
              <a:buChar char="•"/>
              <a:defRPr/>
            </a:pPr>
            <a:r>
              <a:rPr lang="fr-FR" sz="1600" dirty="0">
                <a:solidFill>
                  <a:schemeClr val="tx2">
                    <a:lumMod val="75000"/>
                  </a:schemeClr>
                </a:solidFill>
                <a:latin typeface="+mn-lt"/>
              </a:rPr>
              <a:t>… créer les conditions d’émergence et de formalisation des idées innovantes </a:t>
            </a:r>
          </a:p>
        </p:txBody>
      </p:sp>
    </p:spTree>
    <p:extLst>
      <p:ext uri="{BB962C8B-B14F-4D97-AF65-F5344CB8AC3E}">
        <p14:creationId xmlns:p14="http://schemas.microsoft.com/office/powerpoint/2010/main" val="81537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checkerboard(across)">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checkerboard(across)">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 name="Rectangle 2"/>
          <p:cNvSpPr>
            <a:spLocks noChangeArrowheads="1"/>
          </p:cNvSpPr>
          <p:nvPr/>
        </p:nvSpPr>
        <p:spPr bwMode="auto">
          <a:xfrm>
            <a:off x="1540396" y="87288"/>
            <a:ext cx="6825208" cy="533400"/>
          </a:xfrm>
          <a:prstGeom prst="rect">
            <a:avLst/>
          </a:prstGeom>
          <a:noFill/>
          <a:ln w="9525">
            <a:noFill/>
            <a:miter lim="800000"/>
            <a:headEnd/>
            <a:tailEnd/>
          </a:ln>
        </p:spPr>
        <p:txBody>
          <a:bodyPr anchor="b"/>
          <a:lstStyle/>
          <a:p>
            <a:pPr algn="ctr"/>
            <a:r>
              <a:rPr lang="fr-FR" sz="2000" b="1" dirty="0" smtClean="0">
                <a:solidFill>
                  <a:schemeClr val="tx2"/>
                </a:solidFill>
                <a:latin typeface="+mn-lt"/>
              </a:rPr>
              <a:t>Processus chaotique d’émergence</a:t>
            </a:r>
            <a:endParaRPr lang="fr-FR" sz="2000" b="1" dirty="0">
              <a:solidFill>
                <a:schemeClr val="tx2"/>
              </a:solidFill>
              <a:latin typeface="+mn-lt"/>
            </a:endParaRPr>
          </a:p>
        </p:txBody>
      </p:sp>
      <p:sp>
        <p:nvSpPr>
          <p:cNvPr id="77" name="Rectangle 76"/>
          <p:cNvSpPr/>
          <p:nvPr/>
        </p:nvSpPr>
        <p:spPr>
          <a:xfrm>
            <a:off x="1064568" y="5229200"/>
            <a:ext cx="8352928" cy="646331"/>
          </a:xfrm>
          <a:prstGeom prst="rect">
            <a:avLst/>
          </a:prstGeom>
        </p:spPr>
        <p:txBody>
          <a:bodyPr wrap="square">
            <a:spAutoFit/>
          </a:bodyPr>
          <a:lstStyle/>
          <a:p>
            <a:pPr marL="0" lvl="1" algn="ctr" eaLnBrk="0" hangingPunct="0"/>
            <a:r>
              <a:rPr lang="fr-FR" sz="1800" b="1" dirty="0" smtClean="0">
                <a:solidFill>
                  <a:srgbClr val="333399"/>
                </a:solidFill>
                <a:latin typeface="Calibri" pitchFamily="34" charset="0"/>
              </a:rPr>
              <a:t>Mécanisme opératoire de génération d’idées régulé, pondéré et </a:t>
            </a:r>
          </a:p>
          <a:p>
            <a:pPr marL="0" lvl="1" algn="ctr" eaLnBrk="0" hangingPunct="0"/>
            <a:r>
              <a:rPr lang="fr-FR" sz="1800" b="1" dirty="0" smtClean="0">
                <a:solidFill>
                  <a:srgbClr val="333399"/>
                </a:solidFill>
                <a:latin typeface="Calibri" pitchFamily="34" charset="0"/>
              </a:rPr>
              <a:t>orienté vers les objectifs de l’organisation</a:t>
            </a:r>
          </a:p>
        </p:txBody>
      </p:sp>
      <p:grpSp>
        <p:nvGrpSpPr>
          <p:cNvPr id="44" name="Groupe 43"/>
          <p:cNvGrpSpPr/>
          <p:nvPr/>
        </p:nvGrpSpPr>
        <p:grpSpPr>
          <a:xfrm>
            <a:off x="541703" y="1750520"/>
            <a:ext cx="9054767" cy="3294698"/>
            <a:chOff x="541703" y="1750520"/>
            <a:chExt cx="9054767" cy="3294698"/>
          </a:xfrm>
        </p:grpSpPr>
        <p:sp>
          <p:nvSpPr>
            <p:cNvPr id="28" name="Pentagone 27"/>
            <p:cNvSpPr/>
            <p:nvPr/>
          </p:nvSpPr>
          <p:spPr>
            <a:xfrm>
              <a:off x="1933046" y="1750520"/>
              <a:ext cx="2958042" cy="500066"/>
            </a:xfrm>
            <a:prstGeom prst="homePlate">
              <a:avLst/>
            </a:prstGeom>
            <a:solidFill>
              <a:srgbClr val="B8E3E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000"/>
            </a:p>
          </p:txBody>
        </p:sp>
        <p:sp>
          <p:nvSpPr>
            <p:cNvPr id="35" name="Rectangle 34"/>
            <p:cNvSpPr/>
            <p:nvPr/>
          </p:nvSpPr>
          <p:spPr>
            <a:xfrm>
              <a:off x="2861571" y="1844824"/>
              <a:ext cx="909223" cy="307777"/>
            </a:xfrm>
            <a:prstGeom prst="rect">
              <a:avLst/>
            </a:prstGeom>
          </p:spPr>
          <p:txBody>
            <a:bodyPr wrap="none">
              <a:spAutoFit/>
            </a:bodyPr>
            <a:lstStyle/>
            <a:p>
              <a:pPr algn="ctr" defTabSz="993775" fontAlgn="auto">
                <a:spcBef>
                  <a:spcPct val="50000"/>
                </a:spcBef>
                <a:spcAft>
                  <a:spcPts val="0"/>
                </a:spcAft>
                <a:defRPr/>
              </a:pPr>
              <a:r>
                <a:rPr lang="fr-FR" b="1" i="1" dirty="0">
                  <a:latin typeface="+mn-lt"/>
                  <a:cs typeface="Tahoma" pitchFamily="34" charset="0"/>
                </a:rPr>
                <a:t>Créativité</a:t>
              </a:r>
            </a:p>
          </p:txBody>
        </p:sp>
        <p:sp>
          <p:nvSpPr>
            <p:cNvPr id="42" name="Pentagone 41"/>
            <p:cNvSpPr/>
            <p:nvPr/>
          </p:nvSpPr>
          <p:spPr>
            <a:xfrm>
              <a:off x="5785481" y="1750520"/>
              <a:ext cx="2959687" cy="500066"/>
            </a:xfrm>
            <a:prstGeom prst="homePlate">
              <a:avLst/>
            </a:prstGeom>
            <a:solidFill>
              <a:srgbClr val="B8E3E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000"/>
            </a:p>
          </p:txBody>
        </p:sp>
        <p:sp>
          <p:nvSpPr>
            <p:cNvPr id="43" name="Rectangle 42"/>
            <p:cNvSpPr/>
            <p:nvPr/>
          </p:nvSpPr>
          <p:spPr>
            <a:xfrm>
              <a:off x="6646730" y="1844824"/>
              <a:ext cx="977062" cy="307777"/>
            </a:xfrm>
            <a:prstGeom prst="rect">
              <a:avLst/>
            </a:prstGeom>
          </p:spPr>
          <p:txBody>
            <a:bodyPr wrap="none">
              <a:spAutoFit/>
            </a:bodyPr>
            <a:lstStyle/>
            <a:p>
              <a:pPr algn="ctr" defTabSz="993775" fontAlgn="auto">
                <a:spcBef>
                  <a:spcPct val="50000"/>
                </a:spcBef>
                <a:spcAft>
                  <a:spcPts val="0"/>
                </a:spcAft>
                <a:defRPr/>
              </a:pPr>
              <a:r>
                <a:rPr lang="fr-FR" b="1" i="1" dirty="0">
                  <a:latin typeface="+mn-lt"/>
                  <a:cs typeface="Tahoma" pitchFamily="34" charset="0"/>
                </a:rPr>
                <a:t>Inventivité</a:t>
              </a:r>
            </a:p>
          </p:txBody>
        </p:sp>
        <p:grpSp>
          <p:nvGrpSpPr>
            <p:cNvPr id="7" name="Groupe 6"/>
            <p:cNvGrpSpPr/>
            <p:nvPr/>
          </p:nvGrpSpPr>
          <p:grpSpPr>
            <a:xfrm>
              <a:off x="541703" y="2473450"/>
              <a:ext cx="9054767" cy="2571768"/>
              <a:chOff x="541703" y="2783778"/>
              <a:chExt cx="9054767" cy="2571768"/>
            </a:xfrm>
          </p:grpSpPr>
          <p:grpSp>
            <p:nvGrpSpPr>
              <p:cNvPr id="3" name="Groupe 45"/>
              <p:cNvGrpSpPr/>
              <p:nvPr/>
            </p:nvGrpSpPr>
            <p:grpSpPr>
              <a:xfrm>
                <a:off x="696486" y="2832062"/>
                <a:ext cx="8745202" cy="2482824"/>
                <a:chOff x="-2148463" y="148849"/>
                <a:chExt cx="12252689" cy="5642071"/>
              </a:xfrm>
            </p:grpSpPr>
            <p:grpSp>
              <p:nvGrpSpPr>
                <p:cNvPr id="4" name="Groupe 37"/>
                <p:cNvGrpSpPr/>
                <p:nvPr/>
              </p:nvGrpSpPr>
              <p:grpSpPr>
                <a:xfrm>
                  <a:off x="1538189" y="2311869"/>
                  <a:ext cx="4770958" cy="1948064"/>
                  <a:chOff x="1538189" y="2311869"/>
                  <a:chExt cx="4770958" cy="1948064"/>
                </a:xfrm>
              </p:grpSpPr>
              <p:sp>
                <p:nvSpPr>
                  <p:cNvPr id="72" name="Rectangle 71"/>
                  <p:cNvSpPr/>
                  <p:nvPr/>
                </p:nvSpPr>
                <p:spPr>
                  <a:xfrm>
                    <a:off x="1538189" y="2311869"/>
                    <a:ext cx="4770958" cy="1948064"/>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Oval 6"/>
                  <p:cNvSpPr>
                    <a:spLocks noChangeArrowheads="1"/>
                  </p:cNvSpPr>
                  <p:nvPr/>
                </p:nvSpPr>
                <p:spPr bwMode="auto">
                  <a:xfrm>
                    <a:off x="1646618" y="2474208"/>
                    <a:ext cx="2168617" cy="1623386"/>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dirty="0">
                        <a:latin typeface="+mn-lt"/>
                      </a:rPr>
                      <a:t>Connaissances</a:t>
                    </a:r>
                  </a:p>
                </p:txBody>
              </p:sp>
              <p:sp>
                <p:nvSpPr>
                  <p:cNvPr id="74" name="Oval 25"/>
                  <p:cNvSpPr>
                    <a:spLocks noChangeArrowheads="1"/>
                  </p:cNvSpPr>
                  <p:nvPr/>
                </p:nvSpPr>
                <p:spPr bwMode="auto">
                  <a:xfrm>
                    <a:off x="4248959" y="2474208"/>
                    <a:ext cx="1951757" cy="1623386"/>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dirty="0">
                        <a:latin typeface="+mn-lt"/>
                      </a:rPr>
                      <a:t>Compétences</a:t>
                    </a:r>
                  </a:p>
                </p:txBody>
              </p:sp>
              <p:cxnSp>
                <p:nvCxnSpPr>
                  <p:cNvPr id="75" name="AutoShape 26"/>
                  <p:cNvCxnSpPr>
                    <a:cxnSpLocks noChangeShapeType="1"/>
                    <a:stCxn id="73" idx="6"/>
                    <a:endCxn id="74" idx="2"/>
                  </p:cNvCxnSpPr>
                  <p:nvPr/>
                </p:nvCxnSpPr>
                <p:spPr bwMode="auto">
                  <a:xfrm>
                    <a:off x="3815236" y="3285901"/>
                    <a:ext cx="433723" cy="3609"/>
                  </a:xfrm>
                  <a:prstGeom prst="straightConnector1">
                    <a:avLst/>
                  </a:prstGeom>
                  <a:noFill/>
                  <a:ln w="28575">
                    <a:solidFill>
                      <a:schemeClr val="tx1"/>
                    </a:solidFill>
                    <a:round/>
                    <a:headEnd type="none" w="sm" len="sm"/>
                    <a:tailEnd type="triangle" w="med" len="med"/>
                  </a:ln>
                </p:spPr>
              </p:cxnSp>
            </p:grpSp>
            <p:grpSp>
              <p:nvGrpSpPr>
                <p:cNvPr id="5" name="Groupe 44"/>
                <p:cNvGrpSpPr/>
                <p:nvPr/>
              </p:nvGrpSpPr>
              <p:grpSpPr>
                <a:xfrm>
                  <a:off x="6200715" y="2459127"/>
                  <a:ext cx="3903511" cy="1638465"/>
                  <a:chOff x="6200715" y="2459127"/>
                  <a:chExt cx="3903511" cy="1638465"/>
                </a:xfrm>
              </p:grpSpPr>
              <p:cxnSp>
                <p:nvCxnSpPr>
                  <p:cNvPr id="69" name="AutoShape 7"/>
                  <p:cNvCxnSpPr>
                    <a:cxnSpLocks noChangeShapeType="1"/>
                    <a:stCxn id="74" idx="6"/>
                    <a:endCxn id="71" idx="2"/>
                  </p:cNvCxnSpPr>
                  <p:nvPr/>
                </p:nvCxnSpPr>
                <p:spPr bwMode="auto">
                  <a:xfrm>
                    <a:off x="6200715" y="3285901"/>
                    <a:ext cx="1582797" cy="3609"/>
                  </a:xfrm>
                  <a:prstGeom prst="straightConnector1">
                    <a:avLst/>
                  </a:prstGeom>
                  <a:noFill/>
                  <a:ln w="28575">
                    <a:solidFill>
                      <a:schemeClr val="tx1"/>
                    </a:solidFill>
                    <a:round/>
                    <a:headEnd type="none" w="sm" len="sm"/>
                    <a:tailEnd type="triangle" w="med" len="med"/>
                  </a:ln>
                </p:spPr>
              </p:cxnSp>
              <p:sp>
                <p:nvSpPr>
                  <p:cNvPr id="70" name="Rectangle 8"/>
                  <p:cNvSpPr>
                    <a:spLocks noChangeArrowheads="1"/>
                  </p:cNvSpPr>
                  <p:nvPr/>
                </p:nvSpPr>
                <p:spPr bwMode="auto">
                  <a:xfrm>
                    <a:off x="6252483" y="2459127"/>
                    <a:ext cx="1407747" cy="699405"/>
                  </a:xfrm>
                  <a:prstGeom prst="rect">
                    <a:avLst/>
                  </a:prstGeom>
                  <a:noFill/>
                  <a:ln w="12700">
                    <a:noFill/>
                    <a:miter lim="800000"/>
                    <a:headEnd type="none" w="sm" len="sm"/>
                    <a:tailEnd type="none" w="sm" len="sm"/>
                  </a:ln>
                </p:spPr>
                <p:txBody>
                  <a:bodyPr wrap="none">
                    <a:spAutoFit/>
                  </a:bodyPr>
                  <a:lstStyle/>
                  <a:p>
                    <a:r>
                      <a:rPr lang="fr-FR" dirty="0">
                        <a:latin typeface="+mn-lt"/>
                      </a:rPr>
                      <a:t>Emergence</a:t>
                    </a:r>
                  </a:p>
                </p:txBody>
              </p:sp>
              <p:sp>
                <p:nvSpPr>
                  <p:cNvPr id="71" name="Oval 9"/>
                  <p:cNvSpPr>
                    <a:spLocks noChangeArrowheads="1"/>
                  </p:cNvSpPr>
                  <p:nvPr/>
                </p:nvSpPr>
                <p:spPr bwMode="auto">
                  <a:xfrm>
                    <a:off x="7783513" y="2474207"/>
                    <a:ext cx="2320713" cy="1623385"/>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dirty="0" smtClean="0">
                        <a:latin typeface="+mn-lt"/>
                      </a:rPr>
                      <a:t>Capacités</a:t>
                    </a:r>
                  </a:p>
                </p:txBody>
              </p:sp>
            </p:grpSp>
            <p:grpSp>
              <p:nvGrpSpPr>
                <p:cNvPr id="6" name="Groupe 43"/>
                <p:cNvGrpSpPr/>
                <p:nvPr/>
              </p:nvGrpSpPr>
              <p:grpSpPr>
                <a:xfrm>
                  <a:off x="-2148463" y="2474207"/>
                  <a:ext cx="3636910" cy="1623387"/>
                  <a:chOff x="-2148463" y="2474207"/>
                  <a:chExt cx="3636910" cy="1623387"/>
                </a:xfrm>
              </p:grpSpPr>
              <p:cxnSp>
                <p:nvCxnSpPr>
                  <p:cNvPr id="66" name="AutoShape 4"/>
                  <p:cNvCxnSpPr>
                    <a:cxnSpLocks noChangeShapeType="1"/>
                  </p:cNvCxnSpPr>
                  <p:nvPr/>
                </p:nvCxnSpPr>
                <p:spPr bwMode="auto">
                  <a:xfrm>
                    <a:off x="345447" y="3284539"/>
                    <a:ext cx="1143000" cy="0"/>
                  </a:xfrm>
                  <a:prstGeom prst="straightConnector1">
                    <a:avLst/>
                  </a:prstGeom>
                  <a:noFill/>
                  <a:ln w="28575">
                    <a:solidFill>
                      <a:schemeClr val="tx1"/>
                    </a:solidFill>
                    <a:round/>
                    <a:headEnd type="none" w="sm" len="sm"/>
                    <a:tailEnd type="triangle" w="med" len="med"/>
                  </a:ln>
                </p:spPr>
              </p:cxnSp>
              <p:sp>
                <p:nvSpPr>
                  <p:cNvPr id="67" name="Rectangle 5"/>
                  <p:cNvSpPr>
                    <a:spLocks noChangeArrowheads="1"/>
                  </p:cNvSpPr>
                  <p:nvPr/>
                </p:nvSpPr>
                <p:spPr bwMode="auto">
                  <a:xfrm>
                    <a:off x="237016" y="2636546"/>
                    <a:ext cx="1148118" cy="699405"/>
                  </a:xfrm>
                  <a:prstGeom prst="rect">
                    <a:avLst/>
                  </a:prstGeom>
                  <a:noFill/>
                  <a:ln w="12700">
                    <a:noFill/>
                    <a:miter lim="800000"/>
                    <a:headEnd type="none" w="sm" len="sm"/>
                    <a:tailEnd type="none" w="sm" len="sm"/>
                  </a:ln>
                </p:spPr>
                <p:txBody>
                  <a:bodyPr wrap="none">
                    <a:spAutoFit/>
                  </a:bodyPr>
                  <a:lstStyle/>
                  <a:p>
                    <a:r>
                      <a:rPr lang="fr-FR" dirty="0" smtClean="0">
                        <a:latin typeface="+mn-lt"/>
                      </a:rPr>
                      <a:t>Création</a:t>
                    </a:r>
                    <a:endParaRPr lang="fr-FR" dirty="0">
                      <a:latin typeface="+mn-lt"/>
                    </a:endParaRPr>
                  </a:p>
                </p:txBody>
              </p:sp>
              <p:sp>
                <p:nvSpPr>
                  <p:cNvPr id="68" name="Oval 21"/>
                  <p:cNvSpPr>
                    <a:spLocks noChangeArrowheads="1"/>
                  </p:cNvSpPr>
                  <p:nvPr/>
                </p:nvSpPr>
                <p:spPr bwMode="auto">
                  <a:xfrm>
                    <a:off x="-2148463" y="2474207"/>
                    <a:ext cx="2493910" cy="1623387"/>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dirty="0" smtClean="0">
                        <a:latin typeface="+mn-lt"/>
                      </a:rPr>
                      <a:t>Ecosystème</a:t>
                    </a:r>
                    <a:endParaRPr lang="fr-FR" dirty="0">
                      <a:latin typeface="+mn-lt"/>
                    </a:endParaRPr>
                  </a:p>
                  <a:p>
                    <a:pPr algn="ctr"/>
                    <a:r>
                      <a:rPr lang="fr-FR" dirty="0">
                        <a:latin typeface="+mn-lt"/>
                      </a:rPr>
                      <a:t>interne/externe</a:t>
                    </a:r>
                  </a:p>
                </p:txBody>
              </p:sp>
            </p:grpSp>
            <p:sp>
              <p:nvSpPr>
                <p:cNvPr id="64" name="Rectangle 23"/>
                <p:cNvSpPr>
                  <a:spLocks noChangeArrowheads="1"/>
                </p:cNvSpPr>
                <p:nvPr/>
              </p:nvSpPr>
              <p:spPr bwMode="auto">
                <a:xfrm>
                  <a:off x="5333267" y="148849"/>
                  <a:ext cx="3463132" cy="1188987"/>
                </a:xfrm>
                <a:prstGeom prst="rect">
                  <a:avLst/>
                </a:prstGeom>
                <a:noFill/>
                <a:ln w="12700">
                  <a:noFill/>
                  <a:miter lim="800000"/>
                  <a:headEnd type="none" w="sm" len="sm"/>
                  <a:tailEnd type="none" w="sm" len="sm"/>
                </a:ln>
              </p:spPr>
              <p:txBody>
                <a:bodyPr wrap="none">
                  <a:spAutoFit/>
                </a:bodyPr>
                <a:lstStyle/>
                <a:p>
                  <a:r>
                    <a:rPr lang="fr-FR" dirty="0">
                      <a:latin typeface="+mn-lt"/>
                    </a:rPr>
                    <a:t>Compétences non </a:t>
                  </a:r>
                  <a:r>
                    <a:rPr lang="fr-FR" dirty="0" smtClean="0">
                      <a:latin typeface="+mn-lt"/>
                    </a:rPr>
                    <a:t>stratégiques</a:t>
                  </a:r>
                </a:p>
                <a:p>
                  <a:pPr algn="ctr"/>
                  <a:r>
                    <a:rPr lang="fr-FR" dirty="0" smtClean="0">
                      <a:latin typeface="+mn-lt"/>
                    </a:rPr>
                    <a:t>(Entropie)</a:t>
                  </a:r>
                  <a:endParaRPr lang="fr-FR" dirty="0">
                    <a:latin typeface="+mn-lt"/>
                  </a:endParaRPr>
                </a:p>
              </p:txBody>
            </p:sp>
            <p:sp>
              <p:nvSpPr>
                <p:cNvPr id="61" name="Rectangle 19"/>
                <p:cNvSpPr>
                  <a:spLocks noChangeArrowheads="1"/>
                </p:cNvSpPr>
                <p:nvPr/>
              </p:nvSpPr>
              <p:spPr bwMode="auto">
                <a:xfrm>
                  <a:off x="-255052" y="4731867"/>
                  <a:ext cx="2007052" cy="699405"/>
                </a:xfrm>
                <a:prstGeom prst="rect">
                  <a:avLst/>
                </a:prstGeom>
                <a:noFill/>
                <a:ln w="12700">
                  <a:noFill/>
                  <a:miter lim="800000"/>
                  <a:headEnd type="none" w="sm" len="sm"/>
                  <a:tailEnd type="none" w="sm" len="sm"/>
                </a:ln>
              </p:spPr>
              <p:txBody>
                <a:bodyPr wrap="none">
                  <a:spAutoFit/>
                </a:bodyPr>
                <a:lstStyle/>
                <a:p>
                  <a:pPr algn="ctr"/>
                  <a:r>
                    <a:rPr lang="fr-FR" dirty="0">
                      <a:latin typeface="+mn-lt"/>
                    </a:rPr>
                    <a:t>Stimulus </a:t>
                  </a:r>
                  <a:r>
                    <a:rPr lang="fr-FR" dirty="0" smtClean="0">
                      <a:latin typeface="+mn-lt"/>
                    </a:rPr>
                    <a:t>cognitif</a:t>
                  </a:r>
                  <a:endParaRPr lang="fr-FR" dirty="0">
                    <a:latin typeface="+mn-lt"/>
                  </a:endParaRPr>
                </a:p>
              </p:txBody>
            </p:sp>
            <p:grpSp>
              <p:nvGrpSpPr>
                <p:cNvPr id="9" name="Groupe 25"/>
                <p:cNvGrpSpPr/>
                <p:nvPr/>
              </p:nvGrpSpPr>
              <p:grpSpPr>
                <a:xfrm>
                  <a:off x="-919721" y="901486"/>
                  <a:ext cx="2616295" cy="1739162"/>
                  <a:chOff x="-919721" y="901486"/>
                  <a:chExt cx="2616295" cy="1739162"/>
                </a:xfrm>
              </p:grpSpPr>
              <p:sp>
                <p:nvSpPr>
                  <p:cNvPr id="56" name="Line 10"/>
                  <p:cNvSpPr>
                    <a:spLocks noChangeShapeType="1"/>
                  </p:cNvSpPr>
                  <p:nvPr/>
                </p:nvSpPr>
                <p:spPr bwMode="auto">
                  <a:xfrm flipV="1">
                    <a:off x="1696574" y="2046923"/>
                    <a:ext cx="0" cy="593725"/>
                  </a:xfrm>
                  <a:prstGeom prst="line">
                    <a:avLst/>
                  </a:prstGeom>
                  <a:noFill/>
                  <a:ln w="9525">
                    <a:solidFill>
                      <a:schemeClr val="tx1"/>
                    </a:solidFill>
                    <a:miter lim="800000"/>
                    <a:headEnd/>
                    <a:tailEnd/>
                  </a:ln>
                </p:spPr>
                <p:txBody>
                  <a:bodyPr wrap="none"/>
                  <a:lstStyle/>
                  <a:p>
                    <a:endParaRPr lang="fr-FR">
                      <a:latin typeface="+mn-lt"/>
                    </a:endParaRPr>
                  </a:p>
                </p:txBody>
              </p:sp>
              <p:sp>
                <p:nvSpPr>
                  <p:cNvPr id="57" name="Line 11"/>
                  <p:cNvSpPr>
                    <a:spLocks noChangeShapeType="1"/>
                  </p:cNvSpPr>
                  <p:nvPr/>
                </p:nvSpPr>
                <p:spPr bwMode="auto">
                  <a:xfrm flipH="1">
                    <a:off x="-895814" y="2046923"/>
                    <a:ext cx="2592388" cy="0"/>
                  </a:xfrm>
                  <a:prstGeom prst="line">
                    <a:avLst/>
                  </a:prstGeom>
                  <a:noFill/>
                  <a:ln w="9525">
                    <a:solidFill>
                      <a:schemeClr val="tx1"/>
                    </a:solidFill>
                    <a:miter lim="800000"/>
                    <a:headEnd/>
                    <a:tailEnd/>
                  </a:ln>
                </p:spPr>
                <p:txBody>
                  <a:bodyPr wrap="none"/>
                  <a:lstStyle/>
                  <a:p>
                    <a:endParaRPr lang="fr-FR">
                      <a:latin typeface="+mn-lt"/>
                    </a:endParaRPr>
                  </a:p>
                </p:txBody>
              </p:sp>
              <p:sp>
                <p:nvSpPr>
                  <p:cNvPr id="58" name="Line 12"/>
                  <p:cNvSpPr>
                    <a:spLocks noChangeShapeType="1"/>
                  </p:cNvSpPr>
                  <p:nvPr/>
                </p:nvSpPr>
                <p:spPr bwMode="auto">
                  <a:xfrm>
                    <a:off x="-895814" y="2046923"/>
                    <a:ext cx="0" cy="377825"/>
                  </a:xfrm>
                  <a:prstGeom prst="line">
                    <a:avLst/>
                  </a:prstGeom>
                  <a:noFill/>
                  <a:ln w="9525">
                    <a:solidFill>
                      <a:schemeClr val="tx1"/>
                    </a:solidFill>
                    <a:miter lim="800000"/>
                    <a:headEnd/>
                    <a:tailEnd type="triangle" w="med" len="med"/>
                  </a:ln>
                </p:spPr>
                <p:txBody>
                  <a:bodyPr wrap="none"/>
                  <a:lstStyle/>
                  <a:p>
                    <a:endParaRPr lang="fr-FR">
                      <a:latin typeface="+mn-lt"/>
                    </a:endParaRPr>
                  </a:p>
                </p:txBody>
              </p:sp>
              <p:sp>
                <p:nvSpPr>
                  <p:cNvPr id="59" name="Rectangle 27"/>
                  <p:cNvSpPr>
                    <a:spLocks noChangeArrowheads="1"/>
                  </p:cNvSpPr>
                  <p:nvPr/>
                </p:nvSpPr>
                <p:spPr bwMode="auto">
                  <a:xfrm>
                    <a:off x="-919721" y="901486"/>
                    <a:ext cx="2245569" cy="1188987"/>
                  </a:xfrm>
                  <a:prstGeom prst="rect">
                    <a:avLst/>
                  </a:prstGeom>
                  <a:noFill/>
                  <a:ln w="12700">
                    <a:noFill/>
                    <a:miter lim="800000"/>
                    <a:headEnd type="none" w="sm" len="sm"/>
                    <a:tailEnd type="none" w="sm" len="sm"/>
                  </a:ln>
                </p:spPr>
                <p:txBody>
                  <a:bodyPr wrap="none">
                    <a:spAutoFit/>
                  </a:bodyPr>
                  <a:lstStyle/>
                  <a:p>
                    <a:r>
                      <a:rPr lang="fr-FR" dirty="0" smtClean="0">
                        <a:latin typeface="+mn-lt"/>
                      </a:rPr>
                      <a:t>Itération raisonnée</a:t>
                    </a:r>
                  </a:p>
                  <a:p>
                    <a:pPr algn="ctr"/>
                    <a:r>
                      <a:rPr lang="fr-FR" dirty="0" smtClean="0">
                        <a:latin typeface="+mn-lt"/>
                      </a:rPr>
                      <a:t>(Rétroaction)</a:t>
                    </a:r>
                    <a:endParaRPr lang="fr-FR" dirty="0">
                      <a:latin typeface="+mn-lt"/>
                    </a:endParaRPr>
                  </a:p>
                </p:txBody>
              </p:sp>
            </p:grpSp>
            <p:grpSp>
              <p:nvGrpSpPr>
                <p:cNvPr id="10" name="Groupe 42"/>
                <p:cNvGrpSpPr/>
                <p:nvPr/>
              </p:nvGrpSpPr>
              <p:grpSpPr>
                <a:xfrm>
                  <a:off x="5953130" y="4051209"/>
                  <a:ext cx="2990737" cy="1739711"/>
                  <a:chOff x="5953130" y="4051209"/>
                  <a:chExt cx="2990737" cy="1739711"/>
                </a:xfrm>
              </p:grpSpPr>
              <p:sp>
                <p:nvSpPr>
                  <p:cNvPr id="50" name="Line 16"/>
                  <p:cNvSpPr>
                    <a:spLocks noChangeShapeType="1"/>
                  </p:cNvSpPr>
                  <p:nvPr/>
                </p:nvSpPr>
                <p:spPr bwMode="auto">
                  <a:xfrm flipV="1">
                    <a:off x="5953130" y="4051209"/>
                    <a:ext cx="0" cy="533399"/>
                  </a:xfrm>
                  <a:prstGeom prst="line">
                    <a:avLst/>
                  </a:prstGeom>
                  <a:noFill/>
                  <a:ln w="9525">
                    <a:solidFill>
                      <a:schemeClr val="tx1"/>
                    </a:solidFill>
                    <a:miter lim="800000"/>
                    <a:headEnd/>
                    <a:tailEnd type="triangle" w="med" len="med"/>
                  </a:ln>
                </p:spPr>
                <p:txBody>
                  <a:bodyPr wrap="none"/>
                  <a:lstStyle/>
                  <a:p>
                    <a:endParaRPr lang="fr-FR">
                      <a:latin typeface="+mn-lt"/>
                    </a:endParaRPr>
                  </a:p>
                </p:txBody>
              </p:sp>
              <p:sp>
                <p:nvSpPr>
                  <p:cNvPr id="52" name="Rectangle 17"/>
                  <p:cNvSpPr>
                    <a:spLocks noChangeArrowheads="1"/>
                  </p:cNvSpPr>
                  <p:nvPr/>
                </p:nvSpPr>
                <p:spPr bwMode="auto">
                  <a:xfrm>
                    <a:off x="6105524" y="4601933"/>
                    <a:ext cx="2701942" cy="1188987"/>
                  </a:xfrm>
                  <a:prstGeom prst="rect">
                    <a:avLst/>
                  </a:prstGeom>
                  <a:noFill/>
                  <a:ln w="12700">
                    <a:noFill/>
                    <a:miter lim="800000"/>
                    <a:headEnd type="none" w="sm" len="sm"/>
                    <a:tailEnd type="none" w="sm" len="sm"/>
                  </a:ln>
                </p:spPr>
                <p:txBody>
                  <a:bodyPr wrap="none">
                    <a:spAutoFit/>
                  </a:bodyPr>
                  <a:lstStyle/>
                  <a:p>
                    <a:r>
                      <a:rPr lang="fr-FR" dirty="0">
                        <a:latin typeface="+mn-lt"/>
                      </a:rPr>
                      <a:t>Alignement </a:t>
                    </a:r>
                    <a:r>
                      <a:rPr lang="fr-FR" dirty="0" smtClean="0">
                        <a:latin typeface="+mn-lt"/>
                      </a:rPr>
                      <a:t>stratégique</a:t>
                    </a:r>
                  </a:p>
                  <a:p>
                    <a:pPr algn="ctr"/>
                    <a:r>
                      <a:rPr lang="fr-FR" dirty="0" smtClean="0">
                        <a:latin typeface="+mn-lt"/>
                      </a:rPr>
                      <a:t>(Stabilisation)</a:t>
                    </a:r>
                    <a:endParaRPr lang="fr-FR" dirty="0">
                      <a:latin typeface="+mn-lt"/>
                    </a:endParaRPr>
                  </a:p>
                </p:txBody>
              </p:sp>
              <p:cxnSp>
                <p:nvCxnSpPr>
                  <p:cNvPr id="53" name="Connecteur droit 52"/>
                  <p:cNvCxnSpPr/>
                  <p:nvPr/>
                </p:nvCxnSpPr>
                <p:spPr>
                  <a:xfrm>
                    <a:off x="5953132" y="4584608"/>
                    <a:ext cx="2958357" cy="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a:endCxn id="71" idx="4"/>
                  </p:cNvCxnSpPr>
                  <p:nvPr/>
                </p:nvCxnSpPr>
                <p:spPr>
                  <a:xfrm rot="5400000" flipH="1" flipV="1">
                    <a:off x="8684168" y="4324910"/>
                    <a:ext cx="487016" cy="323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6" name="Rectangle 5"/>
              <p:cNvSpPr>
                <a:spLocks noChangeArrowheads="1"/>
              </p:cNvSpPr>
              <p:nvPr/>
            </p:nvSpPr>
            <p:spPr bwMode="auto">
              <a:xfrm>
                <a:off x="1393006" y="2855217"/>
                <a:ext cx="3946950" cy="307777"/>
              </a:xfrm>
              <a:prstGeom prst="rect">
                <a:avLst/>
              </a:prstGeom>
              <a:noFill/>
              <a:ln w="12700">
                <a:noFill/>
                <a:miter lim="800000"/>
                <a:headEnd type="none" w="sm" len="sm"/>
                <a:tailEnd type="none" w="sm" len="sm"/>
              </a:ln>
            </p:spPr>
            <p:txBody>
              <a:bodyPr wrap="square">
                <a:spAutoFit/>
              </a:bodyPr>
              <a:lstStyle/>
              <a:p>
                <a:pPr algn="ctr"/>
                <a:r>
                  <a:rPr lang="fr-FR" dirty="0" smtClean="0">
                    <a:latin typeface="+mn-lt"/>
                  </a:rPr>
                  <a:t>Création : Créativité + Inventivité</a:t>
                </a:r>
                <a:endParaRPr lang="fr-FR" dirty="0">
                  <a:latin typeface="+mn-lt"/>
                </a:endParaRPr>
              </a:p>
            </p:txBody>
          </p:sp>
          <p:sp>
            <p:nvSpPr>
              <p:cNvPr id="76" name="Rectangle 75"/>
              <p:cNvSpPr/>
              <p:nvPr/>
            </p:nvSpPr>
            <p:spPr>
              <a:xfrm>
                <a:off x="541703" y="2783778"/>
                <a:ext cx="9054767" cy="257176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a:endParaRPr lang="fr-FR"/>
              </a:p>
            </p:txBody>
          </p:sp>
        </p:grpSp>
        <p:cxnSp>
          <p:nvCxnSpPr>
            <p:cNvPr id="104" name="Connecteur droit avec flèche 103"/>
            <p:cNvCxnSpPr/>
            <p:nvPr/>
          </p:nvCxnSpPr>
          <p:spPr bwMode="auto">
            <a:xfrm rot="5400000" flipH="1" flipV="1">
              <a:off x="7215203" y="3335546"/>
              <a:ext cx="428628" cy="1720"/>
            </a:xfrm>
            <a:prstGeom prst="straightConnector1">
              <a:avLst/>
            </a:prstGeom>
            <a:noFill/>
            <a:ln w="9525">
              <a:solidFill>
                <a:schemeClr val="tx1"/>
              </a:solidFill>
              <a:miter lim="800000"/>
              <a:headEnd/>
              <a:tailEnd type="triangle" w="med" len="med"/>
            </a:ln>
          </p:spPr>
        </p:cxnSp>
        <p:cxnSp>
          <p:nvCxnSpPr>
            <p:cNvPr id="105" name="Connecteur droit avec flèche 104"/>
            <p:cNvCxnSpPr/>
            <p:nvPr/>
          </p:nvCxnSpPr>
          <p:spPr bwMode="auto">
            <a:xfrm rot="5400000" flipH="1" flipV="1">
              <a:off x="7061281" y="3334752"/>
              <a:ext cx="428628" cy="1720"/>
            </a:xfrm>
            <a:prstGeom prst="straightConnector1">
              <a:avLst/>
            </a:prstGeom>
            <a:noFill/>
            <a:ln w="9525">
              <a:solidFill>
                <a:schemeClr val="tx1"/>
              </a:solidFill>
              <a:miter lim="800000"/>
              <a:headEnd/>
              <a:tailEnd type="triangle" w="med" len="med"/>
            </a:ln>
          </p:spPr>
        </p:cxnSp>
        <p:cxnSp>
          <p:nvCxnSpPr>
            <p:cNvPr id="111" name="Connecteur droit avec flèche 110"/>
            <p:cNvCxnSpPr/>
            <p:nvPr/>
          </p:nvCxnSpPr>
          <p:spPr bwMode="auto">
            <a:xfrm rot="5400000" flipH="1" flipV="1">
              <a:off x="2690797" y="4304743"/>
              <a:ext cx="500066" cy="1720"/>
            </a:xfrm>
            <a:prstGeom prst="straightConnector1">
              <a:avLst/>
            </a:prstGeom>
            <a:noFill/>
            <a:ln w="9525">
              <a:solidFill>
                <a:schemeClr val="tx1"/>
              </a:solidFill>
              <a:miter lim="800000"/>
              <a:headEnd/>
              <a:tailEnd type="triangle" w="med" len="med"/>
            </a:ln>
          </p:spPr>
        </p:cxnSp>
        <p:cxnSp>
          <p:nvCxnSpPr>
            <p:cNvPr id="112" name="Connecteur droit avec flèche 111"/>
            <p:cNvCxnSpPr/>
            <p:nvPr/>
          </p:nvCxnSpPr>
          <p:spPr bwMode="auto">
            <a:xfrm rot="5400000" flipH="1" flipV="1">
              <a:off x="2536875" y="4303949"/>
              <a:ext cx="500066" cy="1720"/>
            </a:xfrm>
            <a:prstGeom prst="straightConnector1">
              <a:avLst/>
            </a:prstGeom>
            <a:noFill/>
            <a:ln w="9525">
              <a:solidFill>
                <a:schemeClr val="tx1"/>
              </a:solidFill>
              <a:miter lim="800000"/>
              <a:headEnd/>
              <a:tailEnd type="triangle" w="med" len="med"/>
            </a:ln>
          </p:spPr>
        </p:cxnSp>
      </p:grpSp>
      <p:sp>
        <p:nvSpPr>
          <p:cNvPr id="2" name="Rectangle 1"/>
          <p:cNvSpPr/>
          <p:nvPr/>
        </p:nvSpPr>
        <p:spPr>
          <a:xfrm>
            <a:off x="259702" y="980728"/>
            <a:ext cx="9194038" cy="369332"/>
          </a:xfrm>
          <a:prstGeom prst="rect">
            <a:avLst/>
          </a:prstGeom>
        </p:spPr>
        <p:txBody>
          <a:bodyPr wrap="square">
            <a:spAutoFit/>
          </a:bodyPr>
          <a:lstStyle/>
          <a:p>
            <a:pPr marL="0" lvl="1" algn="ctr" eaLnBrk="0" hangingPunct="0"/>
            <a:r>
              <a:rPr lang="fr-FR" sz="1800" dirty="0">
                <a:solidFill>
                  <a:srgbClr val="333399"/>
                </a:solidFill>
                <a:latin typeface="Calibri" pitchFamily="34" charset="0"/>
              </a:rPr>
              <a:t>Hypothèse : </a:t>
            </a:r>
            <a:r>
              <a:rPr lang="fr-FR" sz="1800" dirty="0" smtClean="0">
                <a:solidFill>
                  <a:srgbClr val="333399"/>
                </a:solidFill>
                <a:latin typeface="Calibri" pitchFamily="34" charset="0"/>
              </a:rPr>
              <a:t>La </a:t>
            </a:r>
            <a:r>
              <a:rPr lang="fr-FR" sz="1800" dirty="0">
                <a:solidFill>
                  <a:srgbClr val="333399"/>
                </a:solidFill>
                <a:latin typeface="Calibri" pitchFamily="34" charset="0"/>
              </a:rPr>
              <a:t>créativité est un processus d’évolution chaotique de la connaissance</a:t>
            </a:r>
          </a:p>
        </p:txBody>
      </p:sp>
    </p:spTree>
    <p:extLst>
      <p:ext uri="{BB962C8B-B14F-4D97-AF65-F5344CB8AC3E}">
        <p14:creationId xmlns:p14="http://schemas.microsoft.com/office/powerpoint/2010/main" val="285162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checkerboard(across)">
                                      <p:cBhvr>
                                        <p:cTn id="7" dur="500"/>
                                        <p:tgtEl>
                                          <p:spTgt spid="4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checkerboard(across)">
                                      <p:cBhvr>
                                        <p:cTn id="11"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 name="Rectangle 2"/>
          <p:cNvSpPr>
            <a:spLocks noChangeArrowheads="1"/>
          </p:cNvSpPr>
          <p:nvPr/>
        </p:nvSpPr>
        <p:spPr bwMode="auto">
          <a:xfrm>
            <a:off x="1288368" y="155536"/>
            <a:ext cx="7329264" cy="321136"/>
          </a:xfrm>
          <a:prstGeom prst="rect">
            <a:avLst/>
          </a:prstGeom>
          <a:noFill/>
          <a:ln w="9525">
            <a:noFill/>
            <a:miter lim="800000"/>
            <a:headEnd/>
            <a:tailEnd/>
          </a:ln>
        </p:spPr>
        <p:txBody>
          <a:bodyPr anchor="b"/>
          <a:lstStyle/>
          <a:p>
            <a:pPr algn="ctr"/>
            <a:r>
              <a:rPr lang="fr-FR" sz="2000" b="1" dirty="0" smtClean="0">
                <a:solidFill>
                  <a:schemeClr val="tx2"/>
                </a:solidFill>
                <a:latin typeface="+mn-lt"/>
              </a:rPr>
              <a:t>Concept de création individuelle de connaissances inventives</a:t>
            </a:r>
            <a:endParaRPr lang="fr-FR" sz="2000" b="1" dirty="0">
              <a:solidFill>
                <a:schemeClr val="tx2"/>
              </a:solidFill>
              <a:latin typeface="+mn-lt"/>
            </a:endParaRPr>
          </a:p>
        </p:txBody>
      </p:sp>
      <p:sp>
        <p:nvSpPr>
          <p:cNvPr id="75" name="ZoneTexte 74"/>
          <p:cNvSpPr txBox="1"/>
          <p:nvPr/>
        </p:nvSpPr>
        <p:spPr>
          <a:xfrm>
            <a:off x="181066" y="5733256"/>
            <a:ext cx="9596470" cy="400110"/>
          </a:xfrm>
          <a:prstGeom prst="rect">
            <a:avLst/>
          </a:prstGeom>
          <a:noFill/>
        </p:spPr>
        <p:txBody>
          <a:bodyPr wrap="square" rtlCol="0">
            <a:spAutoFit/>
          </a:bodyPr>
          <a:lstStyle/>
          <a:p>
            <a:pPr marL="0" lvl="1" algn="ctr" eaLnBrk="0" hangingPunct="0"/>
            <a:r>
              <a:rPr lang="en-US" sz="2000" b="1" i="1" dirty="0" smtClean="0">
                <a:solidFill>
                  <a:srgbClr val="333399"/>
                </a:solidFill>
                <a:latin typeface="Calibri" pitchFamily="34" charset="0"/>
              </a:rPr>
              <a:t>Intellectual Corpus Analysis for Reasoned </a:t>
            </a:r>
            <a:r>
              <a:rPr lang="en-US" sz="2000" b="1" i="1" dirty="0" err="1" smtClean="0">
                <a:solidFill>
                  <a:srgbClr val="333399"/>
                </a:solidFill>
                <a:latin typeface="Calibri" pitchFamily="34" charset="0"/>
              </a:rPr>
              <a:t>Openmindness</a:t>
            </a:r>
            <a:r>
              <a:rPr lang="en-US" sz="2000" b="1" i="1" dirty="0" smtClean="0">
                <a:solidFill>
                  <a:srgbClr val="333399"/>
                </a:solidFill>
                <a:latin typeface="Calibri" pitchFamily="34" charset="0"/>
              </a:rPr>
              <a:t> Stimulation</a:t>
            </a:r>
            <a:r>
              <a:rPr lang="en-US" sz="2000" b="1" dirty="0" smtClean="0">
                <a:solidFill>
                  <a:srgbClr val="333399"/>
                </a:solidFill>
                <a:latin typeface="Calibri" pitchFamily="34" charset="0"/>
              </a:rPr>
              <a:t>® </a:t>
            </a:r>
            <a:endParaRPr lang="en-US" sz="2000" b="1" dirty="0">
              <a:solidFill>
                <a:srgbClr val="333399"/>
              </a:solidFill>
              <a:latin typeface="Calibri" pitchFamily="34" charset="0"/>
            </a:endParaRPr>
          </a:p>
        </p:txBody>
      </p:sp>
      <p:grpSp>
        <p:nvGrpSpPr>
          <p:cNvPr id="58" name="Groupe 57"/>
          <p:cNvGrpSpPr/>
          <p:nvPr/>
        </p:nvGrpSpPr>
        <p:grpSpPr>
          <a:xfrm>
            <a:off x="216024" y="764704"/>
            <a:ext cx="9489504" cy="4968551"/>
            <a:chOff x="0" y="836712"/>
            <a:chExt cx="9906000" cy="4988297"/>
          </a:xfrm>
        </p:grpSpPr>
        <p:sp>
          <p:nvSpPr>
            <p:cNvPr id="48" name="Ellipse 47"/>
            <p:cNvSpPr/>
            <p:nvPr/>
          </p:nvSpPr>
          <p:spPr bwMode="auto">
            <a:xfrm>
              <a:off x="1993571" y="3305531"/>
              <a:ext cx="2417691" cy="569648"/>
            </a:xfrm>
            <a:prstGeom prst="ellipse">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50" name="Rectangle 49"/>
            <p:cNvSpPr>
              <a:spLocks noChangeArrowheads="1"/>
            </p:cNvSpPr>
            <p:nvPr/>
          </p:nvSpPr>
          <p:spPr bwMode="auto">
            <a:xfrm>
              <a:off x="2032266" y="3436465"/>
              <a:ext cx="2340301" cy="307777"/>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r>
                <a:rPr lang="fr-FR" b="1" i="1" dirty="0" smtClean="0">
                  <a:latin typeface="+mn-lt"/>
                  <a:cs typeface="Tahoma" pitchFamily="34" charset="0"/>
                </a:rPr>
                <a:t>Analyse de la connaissance </a:t>
              </a:r>
              <a:r>
                <a:rPr lang="en-US" b="1" i="1" dirty="0" smtClean="0">
                  <a:latin typeface="+mn-lt"/>
                  <a:cs typeface="Tahoma" pitchFamily="34" charset="0"/>
                </a:rPr>
                <a:t>  </a:t>
              </a:r>
              <a:endParaRPr lang="en-US" b="1" i="1" dirty="0">
                <a:latin typeface="+mn-lt"/>
                <a:cs typeface="Tahoma" pitchFamily="34" charset="0"/>
              </a:endParaRPr>
            </a:p>
          </p:txBody>
        </p:sp>
        <p:sp>
          <p:nvSpPr>
            <p:cNvPr id="71" name="Ellipse 70"/>
            <p:cNvSpPr/>
            <p:nvPr/>
          </p:nvSpPr>
          <p:spPr bwMode="auto">
            <a:xfrm>
              <a:off x="928660" y="4579917"/>
              <a:ext cx="1900707" cy="1009775"/>
            </a:xfrm>
            <a:prstGeom prst="ellipse">
              <a:avLst/>
            </a:prstGeom>
            <a:solidFill>
              <a:schemeClr val="accent1">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72" name="Rectangle 71"/>
            <p:cNvSpPr/>
            <p:nvPr/>
          </p:nvSpPr>
          <p:spPr bwMode="auto">
            <a:xfrm>
              <a:off x="1003775" y="4707553"/>
              <a:ext cx="1802752" cy="523220"/>
            </a:xfrm>
            <a:prstGeom prst="rect">
              <a:avLst/>
            </a:prstGeom>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fontAlgn="auto">
                <a:spcBef>
                  <a:spcPts val="0"/>
                </a:spcBef>
                <a:spcAft>
                  <a:spcPts val="0"/>
                </a:spcAft>
                <a:defRPr/>
              </a:pPr>
              <a:r>
                <a:rPr lang="fr-FR" b="1" i="1" dirty="0" smtClean="0">
                  <a:solidFill>
                    <a:srgbClr val="000000"/>
                  </a:solidFill>
                  <a:latin typeface="+mn-lt"/>
                </a:rPr>
                <a:t>Patrimoine  intellectuel inventif</a:t>
              </a:r>
              <a:endParaRPr lang="fr-FR" b="1" i="1" dirty="0">
                <a:solidFill>
                  <a:srgbClr val="000000"/>
                </a:solidFill>
                <a:latin typeface="+mn-lt"/>
              </a:endParaRPr>
            </a:p>
          </p:txBody>
        </p:sp>
        <p:sp>
          <p:nvSpPr>
            <p:cNvPr id="53" name="Flèche droite 52"/>
            <p:cNvSpPr>
              <a:spLocks noChangeArrowheads="1"/>
            </p:cNvSpPr>
            <p:nvPr/>
          </p:nvSpPr>
          <p:spPr bwMode="auto">
            <a:xfrm rot="16200000">
              <a:off x="943365" y="3526740"/>
              <a:ext cx="1805579" cy="177182"/>
            </a:xfrm>
            <a:prstGeom prst="rightArrow">
              <a:avLst>
                <a:gd name="adj1" fmla="val 50000"/>
                <a:gd name="adj2" fmla="val 46429"/>
              </a:avLst>
            </a:prstGeom>
            <a:solidFill>
              <a:srgbClr val="254061"/>
            </a:solidFill>
            <a:ln w="25400" algn="ctr">
              <a:solidFill>
                <a:srgbClr val="254061"/>
              </a:solidFill>
              <a:miter lim="800000"/>
              <a:headEnd/>
              <a:tailEnd/>
            </a:ln>
          </p:spPr>
          <p:txBody>
            <a:bodyPr vert="eaVert" anchor="ct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fontAlgn="auto">
                <a:spcBef>
                  <a:spcPts val="0"/>
                </a:spcBef>
                <a:spcAft>
                  <a:spcPts val="0"/>
                </a:spcAft>
                <a:defRPr/>
              </a:pPr>
              <a:endParaRPr lang="en-US">
                <a:solidFill>
                  <a:schemeClr val="tx2">
                    <a:lumMod val="50000"/>
                  </a:schemeClr>
                </a:solidFill>
                <a:latin typeface="+mn-lt"/>
              </a:endParaRPr>
            </a:p>
          </p:txBody>
        </p:sp>
        <p:sp>
          <p:nvSpPr>
            <p:cNvPr id="54" name="Rectangle 53"/>
            <p:cNvSpPr>
              <a:spLocks noChangeArrowheads="1"/>
            </p:cNvSpPr>
            <p:nvPr/>
          </p:nvSpPr>
          <p:spPr bwMode="auto">
            <a:xfrm>
              <a:off x="128464" y="2924944"/>
              <a:ext cx="1697631" cy="1384995"/>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spcBef>
                  <a:spcPct val="50000"/>
                </a:spcBef>
              </a:pPr>
              <a:r>
                <a:rPr lang="fr-FR" b="1" i="1" dirty="0" smtClean="0">
                  <a:solidFill>
                    <a:srgbClr val="333399"/>
                  </a:solidFill>
                  <a:latin typeface="+mn-lt"/>
                </a:rPr>
                <a:t>Bilan analytique des traces, de leur interprétation temporelle et des motivations des choix stratégiques</a:t>
              </a:r>
              <a:endParaRPr lang="fr-FR" b="1" i="1" dirty="0">
                <a:solidFill>
                  <a:srgbClr val="333399"/>
                </a:solidFill>
                <a:latin typeface="+mn-lt"/>
              </a:endParaRPr>
            </a:p>
          </p:txBody>
        </p:sp>
        <p:sp>
          <p:nvSpPr>
            <p:cNvPr id="61" name="Ellipse 60"/>
            <p:cNvSpPr/>
            <p:nvPr/>
          </p:nvSpPr>
          <p:spPr bwMode="auto">
            <a:xfrm>
              <a:off x="5262565" y="3220386"/>
              <a:ext cx="2631299" cy="784678"/>
            </a:xfrm>
            <a:prstGeom prst="ellipse">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62" name="Rectangle 61"/>
            <p:cNvSpPr/>
            <p:nvPr/>
          </p:nvSpPr>
          <p:spPr bwMode="auto">
            <a:xfrm>
              <a:off x="5262565" y="3362608"/>
              <a:ext cx="2786082" cy="523220"/>
            </a:xfrm>
            <a:prstGeom prst="rect">
              <a:avLst/>
            </a:prstGeom>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defRPr/>
              </a:pPr>
              <a:r>
                <a:rPr lang="fr-FR" b="1" i="1" dirty="0" smtClean="0">
                  <a:latin typeface="+mn-lt"/>
                  <a:cs typeface="Tahoma" pitchFamily="34" charset="0"/>
                </a:rPr>
                <a:t>Justification &amp; Formalisation des idées </a:t>
              </a:r>
              <a:endParaRPr lang="fr-FR" b="1" i="1" dirty="0">
                <a:latin typeface="+mn-lt"/>
                <a:cs typeface="Tahoma" pitchFamily="34" charset="0"/>
              </a:endParaRPr>
            </a:p>
          </p:txBody>
        </p:sp>
        <p:sp>
          <p:nvSpPr>
            <p:cNvPr id="63" name="Flèche droite 62"/>
            <p:cNvSpPr>
              <a:spLocks noChangeArrowheads="1"/>
            </p:cNvSpPr>
            <p:nvPr/>
          </p:nvSpPr>
          <p:spPr bwMode="auto">
            <a:xfrm rot="5400000">
              <a:off x="7233063" y="3547755"/>
              <a:ext cx="1785950" cy="154782"/>
            </a:xfrm>
            <a:prstGeom prst="rightArrow">
              <a:avLst>
                <a:gd name="adj1" fmla="val 50000"/>
                <a:gd name="adj2" fmla="val 46429"/>
              </a:avLst>
            </a:prstGeom>
            <a:solidFill>
              <a:srgbClr val="254061"/>
            </a:solidFill>
            <a:ln w="25400" algn="ctr">
              <a:solidFill>
                <a:srgbClr val="254061"/>
              </a:solidFill>
              <a:miter lim="800000"/>
              <a:headEnd/>
              <a:tailEnd/>
            </a:ln>
          </p:spPr>
          <p:txBody>
            <a:bodyPr rot="10800000" vert="eaVert" anchor="ct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fontAlgn="auto">
                <a:spcBef>
                  <a:spcPts val="0"/>
                </a:spcBef>
                <a:spcAft>
                  <a:spcPts val="0"/>
                </a:spcAft>
                <a:defRPr/>
              </a:pPr>
              <a:endParaRPr lang="en-US">
                <a:solidFill>
                  <a:schemeClr val="tx2">
                    <a:lumMod val="50000"/>
                  </a:schemeClr>
                </a:solidFill>
                <a:latin typeface="+mn-lt"/>
              </a:endParaRPr>
            </a:p>
          </p:txBody>
        </p:sp>
        <p:sp>
          <p:nvSpPr>
            <p:cNvPr id="64" name="Rectangle 63"/>
            <p:cNvSpPr>
              <a:spLocks noChangeArrowheads="1"/>
            </p:cNvSpPr>
            <p:nvPr/>
          </p:nvSpPr>
          <p:spPr bwMode="auto">
            <a:xfrm>
              <a:off x="8128041" y="2924944"/>
              <a:ext cx="1777959" cy="738664"/>
            </a:xfrm>
            <a:prstGeom prst="rect">
              <a:avLst/>
            </a:prstGeom>
            <a:noFill/>
            <a:ln w="9525">
              <a:noFill/>
              <a:miter lim="800000"/>
              <a:headEnd/>
              <a:tailEnd/>
            </a:ln>
          </p:spPr>
          <p:txBody>
            <a:bodyPr>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a:spcBef>
                  <a:spcPct val="50000"/>
                </a:spcBef>
              </a:pPr>
              <a:r>
                <a:rPr lang="fr-FR" b="1" i="1" dirty="0" smtClean="0">
                  <a:solidFill>
                    <a:srgbClr val="333399"/>
                  </a:solidFill>
                  <a:latin typeface="+mn-lt"/>
                </a:rPr>
                <a:t>Création de connaissances inventives</a:t>
              </a:r>
            </a:p>
          </p:txBody>
        </p:sp>
        <p:sp>
          <p:nvSpPr>
            <p:cNvPr id="65" name="Flèche droite 64"/>
            <p:cNvSpPr/>
            <p:nvPr/>
          </p:nvSpPr>
          <p:spPr>
            <a:xfrm rot="10800000" flipV="1">
              <a:off x="2863440" y="4924460"/>
              <a:ext cx="4256514" cy="308040"/>
            </a:xfrm>
            <a:prstGeom prst="rightArrow">
              <a:avLst/>
            </a:prstGeom>
            <a:solidFill>
              <a:srgbClr val="CCFFFF"/>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fontAlgn="auto">
                <a:spcBef>
                  <a:spcPts val="0"/>
                </a:spcBef>
                <a:spcAft>
                  <a:spcPts val="0"/>
                </a:spcAft>
                <a:defRPr/>
              </a:pPr>
              <a:endParaRPr lang="fr-FR"/>
            </a:p>
          </p:txBody>
        </p:sp>
        <p:sp>
          <p:nvSpPr>
            <p:cNvPr id="69" name="Ellipse 68"/>
            <p:cNvSpPr/>
            <p:nvPr/>
          </p:nvSpPr>
          <p:spPr bwMode="auto">
            <a:xfrm>
              <a:off x="7154025" y="4579917"/>
              <a:ext cx="1900707" cy="1009775"/>
            </a:xfrm>
            <a:prstGeom prst="ellipse">
              <a:avLst/>
            </a:prstGeom>
            <a:solidFill>
              <a:schemeClr val="accent1">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70" name="Rectangle 69"/>
            <p:cNvSpPr/>
            <p:nvPr/>
          </p:nvSpPr>
          <p:spPr bwMode="auto">
            <a:xfrm>
              <a:off x="7229140" y="4691485"/>
              <a:ext cx="1802752" cy="523220"/>
            </a:xfrm>
            <a:prstGeom prst="rect">
              <a:avLst/>
            </a:prstGeom>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algn="ctr" fontAlgn="auto">
                <a:spcBef>
                  <a:spcPts val="0"/>
                </a:spcBef>
                <a:spcAft>
                  <a:spcPts val="0"/>
                </a:spcAft>
                <a:defRPr/>
              </a:pPr>
              <a:r>
                <a:rPr lang="fr-FR" b="1" i="1" dirty="0" smtClean="0">
                  <a:solidFill>
                    <a:srgbClr val="000000"/>
                  </a:solidFill>
                  <a:latin typeface="+mn-lt"/>
                </a:rPr>
                <a:t>Patrimoine  intellectuel inventif</a:t>
              </a:r>
              <a:endParaRPr lang="fr-FR" b="1" i="1" dirty="0">
                <a:solidFill>
                  <a:srgbClr val="000000"/>
                </a:solidFill>
                <a:latin typeface="+mn-lt"/>
              </a:endParaRPr>
            </a:p>
          </p:txBody>
        </p:sp>
        <p:sp>
          <p:nvSpPr>
            <p:cNvPr id="56" name="Rectangle 52"/>
            <p:cNvSpPr>
              <a:spLocks noChangeArrowheads="1"/>
            </p:cNvSpPr>
            <p:nvPr/>
          </p:nvSpPr>
          <p:spPr bwMode="auto">
            <a:xfrm>
              <a:off x="0" y="5517232"/>
              <a:ext cx="1982920" cy="307777"/>
            </a:xfrm>
            <a:prstGeom prst="rect">
              <a:avLst/>
            </a:prstGeom>
            <a:noFill/>
            <a:ln w="9525">
              <a:noFill/>
              <a:miter lim="800000"/>
              <a:headEnd/>
              <a:tailEnd/>
            </a:ln>
          </p:spPr>
          <p:txBody>
            <a:bodyPr>
              <a:spAutoFit/>
            </a:bodyPr>
            <a:lstStyle/>
            <a:p>
              <a:pPr algn="ctr">
                <a:spcBef>
                  <a:spcPct val="50000"/>
                </a:spcBef>
              </a:pPr>
              <a:r>
                <a:rPr lang="fr-CA" sz="1400" b="1" i="1" dirty="0" smtClean="0">
                  <a:latin typeface="+mn-lt"/>
                </a:rPr>
                <a:t>Temps n</a:t>
              </a:r>
              <a:endParaRPr lang="fr-CA" sz="1400" b="1" i="1" dirty="0">
                <a:latin typeface="+mn-lt"/>
              </a:endParaRPr>
            </a:p>
          </p:txBody>
        </p:sp>
        <p:sp>
          <p:nvSpPr>
            <p:cNvPr id="57" name="Rectangle 52"/>
            <p:cNvSpPr>
              <a:spLocks noChangeArrowheads="1"/>
            </p:cNvSpPr>
            <p:nvPr/>
          </p:nvSpPr>
          <p:spPr bwMode="auto">
            <a:xfrm>
              <a:off x="7923080" y="5517232"/>
              <a:ext cx="1982920" cy="307777"/>
            </a:xfrm>
            <a:prstGeom prst="rect">
              <a:avLst/>
            </a:prstGeom>
            <a:noFill/>
            <a:ln w="9525">
              <a:noFill/>
              <a:miter lim="800000"/>
              <a:headEnd/>
              <a:tailEnd/>
            </a:ln>
          </p:spPr>
          <p:txBody>
            <a:bodyPr>
              <a:spAutoFit/>
            </a:bodyPr>
            <a:lstStyle/>
            <a:p>
              <a:pPr algn="ctr">
                <a:spcBef>
                  <a:spcPct val="50000"/>
                </a:spcBef>
              </a:pPr>
              <a:r>
                <a:rPr lang="fr-CA" sz="1400" b="1" i="1" dirty="0" smtClean="0">
                  <a:latin typeface="+mn-lt"/>
                </a:rPr>
                <a:t>Temps n + 1</a:t>
              </a:r>
              <a:endParaRPr lang="fr-CA" sz="1400" b="1" i="1" dirty="0">
                <a:latin typeface="+mn-lt"/>
              </a:endParaRPr>
            </a:p>
          </p:txBody>
        </p:sp>
        <p:sp>
          <p:nvSpPr>
            <p:cNvPr id="59" name="Pentagone 58"/>
            <p:cNvSpPr/>
            <p:nvPr/>
          </p:nvSpPr>
          <p:spPr>
            <a:xfrm>
              <a:off x="1857354" y="874784"/>
              <a:ext cx="2192042" cy="242197"/>
            </a:xfrm>
            <a:prstGeom prst="homePlate">
              <a:avLst/>
            </a:prstGeom>
            <a:solidFill>
              <a:schemeClr val="accent1">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000"/>
            </a:p>
          </p:txBody>
        </p:sp>
        <p:sp>
          <p:nvSpPr>
            <p:cNvPr id="60" name="Rectangle 59"/>
            <p:cNvSpPr/>
            <p:nvPr/>
          </p:nvSpPr>
          <p:spPr>
            <a:xfrm>
              <a:off x="2142188" y="836712"/>
              <a:ext cx="1359212" cy="307777"/>
            </a:xfrm>
            <a:prstGeom prst="rect">
              <a:avLst/>
            </a:prstGeom>
          </p:spPr>
          <p:txBody>
            <a:bodyPr wrap="square">
              <a:spAutoFit/>
            </a:bodyPr>
            <a:lstStyle/>
            <a:p>
              <a:pPr algn="ctr" defTabSz="993775" fontAlgn="auto">
                <a:spcBef>
                  <a:spcPct val="50000"/>
                </a:spcBef>
                <a:spcAft>
                  <a:spcPts val="0"/>
                </a:spcAft>
                <a:defRPr/>
              </a:pPr>
              <a:r>
                <a:rPr lang="fr-FR" sz="1400" b="1" i="1" dirty="0">
                  <a:latin typeface="+mn-lt"/>
                  <a:cs typeface="Tahoma" pitchFamily="34" charset="0"/>
                </a:rPr>
                <a:t>Créativité</a:t>
              </a:r>
            </a:p>
          </p:txBody>
        </p:sp>
        <p:sp>
          <p:nvSpPr>
            <p:cNvPr id="66" name="Pentagone 65"/>
            <p:cNvSpPr/>
            <p:nvPr/>
          </p:nvSpPr>
          <p:spPr>
            <a:xfrm>
              <a:off x="5515166" y="888844"/>
              <a:ext cx="2193260" cy="242197"/>
            </a:xfrm>
            <a:prstGeom prst="homePlate">
              <a:avLst/>
            </a:prstGeom>
            <a:solidFill>
              <a:schemeClr val="accent1">
                <a:lumMod val="20000"/>
                <a:lumOff val="80000"/>
              </a:schemeClr>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2000"/>
            </a:p>
          </p:txBody>
        </p:sp>
        <p:sp>
          <p:nvSpPr>
            <p:cNvPr id="68" name="Rectangle 67"/>
            <p:cNvSpPr/>
            <p:nvPr/>
          </p:nvSpPr>
          <p:spPr>
            <a:xfrm>
              <a:off x="5649520" y="852759"/>
              <a:ext cx="1518786" cy="307777"/>
            </a:xfrm>
            <a:prstGeom prst="rect">
              <a:avLst/>
            </a:prstGeom>
          </p:spPr>
          <p:txBody>
            <a:bodyPr wrap="square">
              <a:spAutoFit/>
            </a:bodyPr>
            <a:lstStyle/>
            <a:p>
              <a:pPr algn="ctr" defTabSz="993775" fontAlgn="auto">
                <a:spcBef>
                  <a:spcPct val="50000"/>
                </a:spcBef>
                <a:spcAft>
                  <a:spcPts val="0"/>
                </a:spcAft>
                <a:defRPr/>
              </a:pPr>
              <a:r>
                <a:rPr lang="fr-FR" sz="1400" b="1" i="1" dirty="0">
                  <a:latin typeface="+mn-lt"/>
                  <a:cs typeface="Tahoma" pitchFamily="34" charset="0"/>
                </a:rPr>
                <a:t>Inventivité</a:t>
              </a:r>
            </a:p>
          </p:txBody>
        </p:sp>
        <p:grpSp>
          <p:nvGrpSpPr>
            <p:cNvPr id="74" name="Groupe 45"/>
            <p:cNvGrpSpPr/>
            <p:nvPr/>
          </p:nvGrpSpPr>
          <p:grpSpPr>
            <a:xfrm>
              <a:off x="1596996" y="1231974"/>
              <a:ext cx="6508771" cy="1499255"/>
              <a:chOff x="-2201752" y="148850"/>
              <a:chExt cx="12305978" cy="6074096"/>
            </a:xfrm>
          </p:grpSpPr>
          <p:grpSp>
            <p:nvGrpSpPr>
              <p:cNvPr id="99" name="Groupe 37"/>
              <p:cNvGrpSpPr/>
              <p:nvPr/>
            </p:nvGrpSpPr>
            <p:grpSpPr>
              <a:xfrm>
                <a:off x="1538189" y="2311869"/>
                <a:ext cx="4770958" cy="1948064"/>
                <a:chOff x="1538189" y="2311869"/>
                <a:chExt cx="4770958" cy="1948064"/>
              </a:xfrm>
            </p:grpSpPr>
            <p:sp>
              <p:nvSpPr>
                <p:cNvPr id="120" name="Rectangle 119"/>
                <p:cNvSpPr/>
                <p:nvPr/>
              </p:nvSpPr>
              <p:spPr>
                <a:xfrm>
                  <a:off x="1538189" y="2311869"/>
                  <a:ext cx="4770958" cy="1948064"/>
                </a:xfrm>
                <a:prstGeom prst="rect">
                  <a:avLst/>
                </a:prstGeom>
                <a:solidFill>
                  <a:srgbClr val="66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Oval 6"/>
                <p:cNvSpPr>
                  <a:spLocks noChangeArrowheads="1"/>
                </p:cNvSpPr>
                <p:nvPr/>
              </p:nvSpPr>
              <p:spPr bwMode="auto">
                <a:xfrm>
                  <a:off x="1646618" y="2474208"/>
                  <a:ext cx="2168617" cy="1623386"/>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sz="1000" dirty="0">
                      <a:latin typeface="+mn-lt"/>
                    </a:rPr>
                    <a:t>Connaissances</a:t>
                  </a:r>
                </a:p>
              </p:txBody>
            </p:sp>
            <p:sp>
              <p:nvSpPr>
                <p:cNvPr id="122" name="Oval 25"/>
                <p:cNvSpPr>
                  <a:spLocks noChangeArrowheads="1"/>
                </p:cNvSpPr>
                <p:nvPr/>
              </p:nvSpPr>
              <p:spPr bwMode="auto">
                <a:xfrm>
                  <a:off x="4248959" y="2474208"/>
                  <a:ext cx="1951757" cy="1623386"/>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sz="1000" dirty="0">
                      <a:latin typeface="+mn-lt"/>
                    </a:rPr>
                    <a:t>Compétences</a:t>
                  </a:r>
                  <a:endParaRPr lang="fr-FR" sz="1400" dirty="0">
                    <a:latin typeface="+mn-lt"/>
                  </a:endParaRPr>
                </a:p>
              </p:txBody>
            </p:sp>
            <p:cxnSp>
              <p:nvCxnSpPr>
                <p:cNvPr id="123" name="AutoShape 26"/>
                <p:cNvCxnSpPr>
                  <a:cxnSpLocks noChangeShapeType="1"/>
                  <a:stCxn id="121" idx="6"/>
                  <a:endCxn id="122" idx="2"/>
                </p:cNvCxnSpPr>
                <p:nvPr/>
              </p:nvCxnSpPr>
              <p:spPr bwMode="auto">
                <a:xfrm>
                  <a:off x="3815236" y="3285901"/>
                  <a:ext cx="433723" cy="3609"/>
                </a:xfrm>
                <a:prstGeom prst="straightConnector1">
                  <a:avLst/>
                </a:prstGeom>
                <a:noFill/>
                <a:ln w="28575">
                  <a:solidFill>
                    <a:schemeClr val="tx1"/>
                  </a:solidFill>
                  <a:round/>
                  <a:headEnd type="none" w="sm" len="sm"/>
                  <a:tailEnd type="triangle" w="med" len="med"/>
                </a:ln>
              </p:spPr>
            </p:cxnSp>
          </p:grpSp>
          <p:grpSp>
            <p:nvGrpSpPr>
              <p:cNvPr id="100" name="Groupe 44"/>
              <p:cNvGrpSpPr/>
              <p:nvPr/>
            </p:nvGrpSpPr>
            <p:grpSpPr>
              <a:xfrm>
                <a:off x="6191869" y="2174823"/>
                <a:ext cx="3912357" cy="1922769"/>
                <a:chOff x="6191869" y="2174823"/>
                <a:chExt cx="3912357" cy="1922769"/>
              </a:xfrm>
            </p:grpSpPr>
            <p:cxnSp>
              <p:nvCxnSpPr>
                <p:cNvPr id="117" name="AutoShape 7"/>
                <p:cNvCxnSpPr>
                  <a:cxnSpLocks noChangeShapeType="1"/>
                  <a:stCxn id="122" idx="6"/>
                  <a:endCxn id="119" idx="2"/>
                </p:cNvCxnSpPr>
                <p:nvPr/>
              </p:nvCxnSpPr>
              <p:spPr bwMode="auto">
                <a:xfrm>
                  <a:off x="6200715" y="3285901"/>
                  <a:ext cx="1582797" cy="3609"/>
                </a:xfrm>
                <a:prstGeom prst="straightConnector1">
                  <a:avLst/>
                </a:prstGeom>
                <a:noFill/>
                <a:ln w="28575">
                  <a:solidFill>
                    <a:schemeClr val="tx1"/>
                  </a:solidFill>
                  <a:round/>
                  <a:headEnd type="none" w="sm" len="sm"/>
                  <a:tailEnd type="triangle" w="med" len="med"/>
                </a:ln>
              </p:spPr>
            </p:cxnSp>
            <p:sp>
              <p:nvSpPr>
                <p:cNvPr id="118" name="Rectangle 8"/>
                <p:cNvSpPr>
                  <a:spLocks noChangeArrowheads="1"/>
                </p:cNvSpPr>
                <p:nvPr/>
              </p:nvSpPr>
              <p:spPr bwMode="auto">
                <a:xfrm>
                  <a:off x="6191869" y="2174823"/>
                  <a:ext cx="1434155" cy="997541"/>
                </a:xfrm>
                <a:prstGeom prst="rect">
                  <a:avLst/>
                </a:prstGeom>
                <a:noFill/>
                <a:ln w="12700">
                  <a:noFill/>
                  <a:miter lim="800000"/>
                  <a:headEnd type="none" w="sm" len="sm"/>
                  <a:tailEnd type="none" w="sm" len="sm"/>
                </a:ln>
              </p:spPr>
              <p:txBody>
                <a:bodyPr wrap="none">
                  <a:spAutoFit/>
                </a:bodyPr>
                <a:lstStyle/>
                <a:p>
                  <a:r>
                    <a:rPr lang="fr-FR" sz="1000" i="1" dirty="0">
                      <a:latin typeface="+mn-lt"/>
                    </a:rPr>
                    <a:t>Emergence</a:t>
                  </a:r>
                  <a:endParaRPr lang="fr-FR" sz="1000" dirty="0">
                    <a:latin typeface="+mn-lt"/>
                  </a:endParaRPr>
                </a:p>
              </p:txBody>
            </p:sp>
            <p:sp>
              <p:nvSpPr>
                <p:cNvPr id="119" name="Oval 9"/>
                <p:cNvSpPr>
                  <a:spLocks noChangeArrowheads="1"/>
                </p:cNvSpPr>
                <p:nvPr/>
              </p:nvSpPr>
              <p:spPr bwMode="auto">
                <a:xfrm>
                  <a:off x="7783513" y="2474207"/>
                  <a:ext cx="2320713" cy="1623385"/>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sz="1000" dirty="0" smtClean="0">
                      <a:latin typeface="+mn-lt"/>
                    </a:rPr>
                    <a:t>Capacités</a:t>
                  </a:r>
                </a:p>
              </p:txBody>
            </p:sp>
          </p:grpSp>
          <p:grpSp>
            <p:nvGrpSpPr>
              <p:cNvPr id="101" name="Groupe 43"/>
              <p:cNvGrpSpPr/>
              <p:nvPr/>
            </p:nvGrpSpPr>
            <p:grpSpPr>
              <a:xfrm>
                <a:off x="-2148463" y="2174820"/>
                <a:ext cx="3636910" cy="1922774"/>
                <a:chOff x="-2148463" y="2174820"/>
                <a:chExt cx="3636910" cy="1922774"/>
              </a:xfrm>
            </p:grpSpPr>
            <p:cxnSp>
              <p:nvCxnSpPr>
                <p:cNvPr id="114" name="AutoShape 4"/>
                <p:cNvCxnSpPr>
                  <a:cxnSpLocks noChangeShapeType="1"/>
                </p:cNvCxnSpPr>
                <p:nvPr/>
              </p:nvCxnSpPr>
              <p:spPr bwMode="auto">
                <a:xfrm>
                  <a:off x="345447" y="3284539"/>
                  <a:ext cx="1143000" cy="0"/>
                </a:xfrm>
                <a:prstGeom prst="straightConnector1">
                  <a:avLst/>
                </a:prstGeom>
                <a:noFill/>
                <a:ln w="28575">
                  <a:solidFill>
                    <a:schemeClr val="tx1"/>
                  </a:solidFill>
                  <a:round/>
                  <a:headEnd type="none" w="sm" len="sm"/>
                  <a:tailEnd type="triangle" w="med" len="med"/>
                </a:ln>
              </p:spPr>
            </p:cxnSp>
            <p:sp>
              <p:nvSpPr>
                <p:cNvPr id="115" name="Rectangle 5"/>
                <p:cNvSpPr>
                  <a:spLocks noChangeArrowheads="1"/>
                </p:cNvSpPr>
                <p:nvPr/>
              </p:nvSpPr>
              <p:spPr bwMode="auto">
                <a:xfrm>
                  <a:off x="192684" y="2174820"/>
                  <a:ext cx="1182603" cy="997542"/>
                </a:xfrm>
                <a:prstGeom prst="rect">
                  <a:avLst/>
                </a:prstGeom>
                <a:noFill/>
                <a:ln w="12700">
                  <a:noFill/>
                  <a:miter lim="800000"/>
                  <a:headEnd type="none" w="sm" len="sm"/>
                  <a:tailEnd type="none" w="sm" len="sm"/>
                </a:ln>
              </p:spPr>
              <p:txBody>
                <a:bodyPr wrap="none">
                  <a:spAutoFit/>
                </a:bodyPr>
                <a:lstStyle/>
                <a:p>
                  <a:r>
                    <a:rPr lang="fr-FR" sz="1000" i="1" dirty="0" smtClean="0">
                      <a:latin typeface="+mn-lt"/>
                    </a:rPr>
                    <a:t>Création</a:t>
                  </a:r>
                  <a:endParaRPr lang="fr-FR" sz="1000" dirty="0">
                    <a:latin typeface="+mn-lt"/>
                  </a:endParaRPr>
                </a:p>
              </p:txBody>
            </p:sp>
            <p:sp>
              <p:nvSpPr>
                <p:cNvPr id="116" name="Oval 21"/>
                <p:cNvSpPr>
                  <a:spLocks noChangeArrowheads="1"/>
                </p:cNvSpPr>
                <p:nvPr/>
              </p:nvSpPr>
              <p:spPr bwMode="auto">
                <a:xfrm>
                  <a:off x="-2148463" y="2474207"/>
                  <a:ext cx="2493910" cy="1623387"/>
                </a:xfrm>
                <a:prstGeom prst="ellipse">
                  <a:avLst/>
                </a:prstGeom>
                <a:solidFill>
                  <a:srgbClr val="C0C0C0"/>
                </a:solidFill>
                <a:ln w="12700">
                  <a:solidFill>
                    <a:schemeClr val="tx1"/>
                  </a:solidFill>
                  <a:round/>
                  <a:headEnd/>
                  <a:tailEnd/>
                </a:ln>
              </p:spPr>
              <p:txBody>
                <a:bodyPr wrap="none" lIns="80962" tIns="39688" rIns="80962" bIns="39688" anchor="ctr"/>
                <a:lstStyle/>
                <a:p>
                  <a:pPr algn="ctr"/>
                  <a:r>
                    <a:rPr lang="fr-FR" sz="1000" dirty="0" smtClean="0">
                      <a:latin typeface="+mn-lt"/>
                    </a:rPr>
                    <a:t>Ecosystème</a:t>
                  </a:r>
                  <a:endParaRPr lang="fr-FR" sz="1000" dirty="0">
                    <a:latin typeface="+mn-lt"/>
                  </a:endParaRPr>
                </a:p>
                <a:p>
                  <a:pPr algn="ctr"/>
                  <a:r>
                    <a:rPr lang="fr-FR" sz="1000" dirty="0">
                      <a:latin typeface="+mn-lt"/>
                    </a:rPr>
                    <a:t>interne/externe</a:t>
                  </a:r>
                </a:p>
              </p:txBody>
            </p:sp>
          </p:grpSp>
          <p:sp>
            <p:nvSpPr>
              <p:cNvPr id="102" name="Rectangle 23"/>
              <p:cNvSpPr>
                <a:spLocks noChangeArrowheads="1"/>
              </p:cNvSpPr>
              <p:nvPr/>
            </p:nvSpPr>
            <p:spPr bwMode="auto">
              <a:xfrm>
                <a:off x="5220766" y="148850"/>
                <a:ext cx="3407180" cy="1621009"/>
              </a:xfrm>
              <a:prstGeom prst="rect">
                <a:avLst/>
              </a:prstGeom>
              <a:noFill/>
              <a:ln w="12700">
                <a:noFill/>
                <a:miter lim="800000"/>
                <a:headEnd type="none" w="sm" len="sm"/>
                <a:tailEnd type="none" w="sm" len="sm"/>
              </a:ln>
            </p:spPr>
            <p:txBody>
              <a:bodyPr wrap="none">
                <a:spAutoFit/>
              </a:bodyPr>
              <a:lstStyle/>
              <a:p>
                <a:r>
                  <a:rPr lang="fr-FR" sz="1000" dirty="0">
                    <a:latin typeface="+mn-lt"/>
                  </a:rPr>
                  <a:t>Compétences non </a:t>
                </a:r>
                <a:r>
                  <a:rPr lang="fr-FR" sz="1000" dirty="0" smtClean="0">
                    <a:latin typeface="+mn-lt"/>
                  </a:rPr>
                  <a:t>stratégiques</a:t>
                </a:r>
              </a:p>
              <a:p>
                <a:pPr algn="ctr"/>
                <a:r>
                  <a:rPr lang="fr-FR" sz="1000" dirty="0" smtClean="0">
                    <a:latin typeface="+mn-lt"/>
                  </a:rPr>
                  <a:t>(Entropie)</a:t>
                </a:r>
                <a:endParaRPr lang="fr-FR" sz="800" dirty="0">
                  <a:latin typeface="+mn-lt"/>
                </a:endParaRPr>
              </a:p>
            </p:txBody>
          </p:sp>
          <p:sp>
            <p:nvSpPr>
              <p:cNvPr id="103" name="Rectangle 19"/>
              <p:cNvSpPr>
                <a:spLocks noChangeArrowheads="1"/>
              </p:cNvSpPr>
              <p:nvPr/>
            </p:nvSpPr>
            <p:spPr bwMode="auto">
              <a:xfrm>
                <a:off x="-2201752" y="4200794"/>
                <a:ext cx="6356109" cy="1932741"/>
              </a:xfrm>
              <a:prstGeom prst="rect">
                <a:avLst/>
              </a:prstGeom>
              <a:noFill/>
              <a:ln w="12700">
                <a:noFill/>
                <a:miter lim="800000"/>
                <a:headEnd type="none" w="sm" len="sm"/>
                <a:tailEnd type="none" w="sm" len="sm"/>
              </a:ln>
            </p:spPr>
            <p:txBody>
              <a:bodyPr wrap="none">
                <a:spAutoFit/>
              </a:bodyPr>
              <a:lstStyle/>
              <a:p>
                <a:pPr algn="ctr"/>
                <a:r>
                  <a:rPr lang="fr-FR" sz="1000" dirty="0">
                    <a:latin typeface="+mn-lt"/>
                  </a:rPr>
                  <a:t>Stimulus </a:t>
                </a:r>
                <a:r>
                  <a:rPr lang="fr-FR" sz="1000" dirty="0" smtClean="0">
                    <a:latin typeface="+mn-lt"/>
                  </a:rPr>
                  <a:t>cognitif</a:t>
                </a:r>
              </a:p>
              <a:p>
                <a:pPr algn="ctr"/>
                <a:r>
                  <a:rPr lang="fr-FR" sz="900" dirty="0" smtClean="0">
                    <a:latin typeface="+mn-lt"/>
                  </a:rPr>
                  <a:t>(Comparaison du bilan analytique et de la connaissance potentielle)</a:t>
                </a:r>
              </a:p>
              <a:p>
                <a:pPr algn="ctr"/>
                <a:endParaRPr lang="fr-FR" sz="600" dirty="0">
                  <a:latin typeface="+mn-lt"/>
                </a:endParaRPr>
              </a:p>
            </p:txBody>
          </p:sp>
          <p:grpSp>
            <p:nvGrpSpPr>
              <p:cNvPr id="104" name="Groupe 25"/>
              <p:cNvGrpSpPr/>
              <p:nvPr/>
            </p:nvGrpSpPr>
            <p:grpSpPr>
              <a:xfrm>
                <a:off x="-977888" y="438275"/>
                <a:ext cx="2614552" cy="2325152"/>
                <a:chOff x="-977888" y="438275"/>
                <a:chExt cx="2614552" cy="2325152"/>
              </a:xfrm>
            </p:grpSpPr>
            <p:sp>
              <p:nvSpPr>
                <p:cNvPr id="110" name="Line 10"/>
                <p:cNvSpPr>
                  <a:spLocks noChangeShapeType="1"/>
                </p:cNvSpPr>
                <p:nvPr/>
              </p:nvSpPr>
              <p:spPr bwMode="auto">
                <a:xfrm flipV="1">
                  <a:off x="1636664" y="2169702"/>
                  <a:ext cx="0" cy="593725"/>
                </a:xfrm>
                <a:prstGeom prst="line">
                  <a:avLst/>
                </a:prstGeom>
                <a:noFill/>
                <a:ln w="9525">
                  <a:solidFill>
                    <a:schemeClr val="tx1"/>
                  </a:solidFill>
                  <a:miter lim="800000"/>
                  <a:headEnd/>
                  <a:tailEnd/>
                </a:ln>
              </p:spPr>
              <p:txBody>
                <a:bodyPr wrap="none"/>
                <a:lstStyle/>
                <a:p>
                  <a:endParaRPr lang="fr-FR">
                    <a:latin typeface="+mn-lt"/>
                  </a:endParaRPr>
                </a:p>
              </p:txBody>
            </p:sp>
            <p:sp>
              <p:nvSpPr>
                <p:cNvPr id="111" name="Line 11"/>
                <p:cNvSpPr>
                  <a:spLocks noChangeShapeType="1"/>
                </p:cNvSpPr>
                <p:nvPr/>
              </p:nvSpPr>
              <p:spPr bwMode="auto">
                <a:xfrm flipH="1">
                  <a:off x="-955724" y="2169702"/>
                  <a:ext cx="2592388" cy="0"/>
                </a:xfrm>
                <a:prstGeom prst="line">
                  <a:avLst/>
                </a:prstGeom>
                <a:noFill/>
                <a:ln w="9525">
                  <a:solidFill>
                    <a:schemeClr val="tx1"/>
                  </a:solidFill>
                  <a:miter lim="800000"/>
                  <a:headEnd/>
                  <a:tailEnd/>
                </a:ln>
              </p:spPr>
              <p:txBody>
                <a:bodyPr wrap="none"/>
                <a:lstStyle/>
                <a:p>
                  <a:endParaRPr lang="fr-FR">
                    <a:latin typeface="+mn-lt"/>
                  </a:endParaRPr>
                </a:p>
              </p:txBody>
            </p:sp>
            <p:sp>
              <p:nvSpPr>
                <p:cNvPr id="112" name="Line 12"/>
                <p:cNvSpPr>
                  <a:spLocks noChangeShapeType="1"/>
                </p:cNvSpPr>
                <p:nvPr/>
              </p:nvSpPr>
              <p:spPr bwMode="auto">
                <a:xfrm>
                  <a:off x="-955724" y="2169702"/>
                  <a:ext cx="0" cy="377825"/>
                </a:xfrm>
                <a:prstGeom prst="line">
                  <a:avLst/>
                </a:prstGeom>
                <a:noFill/>
                <a:ln w="9525">
                  <a:solidFill>
                    <a:schemeClr val="tx1"/>
                  </a:solidFill>
                  <a:miter lim="800000"/>
                  <a:headEnd/>
                  <a:tailEnd type="triangle" w="med" len="med"/>
                </a:ln>
              </p:spPr>
              <p:txBody>
                <a:bodyPr wrap="none"/>
                <a:lstStyle/>
                <a:p>
                  <a:endParaRPr lang="fr-FR">
                    <a:latin typeface="+mn-lt"/>
                  </a:endParaRPr>
                </a:p>
              </p:txBody>
            </p:sp>
            <p:sp>
              <p:nvSpPr>
                <p:cNvPr id="113" name="Rectangle 27"/>
                <p:cNvSpPr>
                  <a:spLocks noChangeArrowheads="1"/>
                </p:cNvSpPr>
                <p:nvPr/>
              </p:nvSpPr>
              <p:spPr bwMode="auto">
                <a:xfrm>
                  <a:off x="-977888" y="438275"/>
                  <a:ext cx="2231246" cy="1621009"/>
                </a:xfrm>
                <a:prstGeom prst="rect">
                  <a:avLst/>
                </a:prstGeom>
                <a:noFill/>
                <a:ln w="12700">
                  <a:noFill/>
                  <a:miter lim="800000"/>
                  <a:headEnd type="none" w="sm" len="sm"/>
                  <a:tailEnd type="none" w="sm" len="sm"/>
                </a:ln>
              </p:spPr>
              <p:txBody>
                <a:bodyPr wrap="none">
                  <a:spAutoFit/>
                </a:bodyPr>
                <a:lstStyle/>
                <a:p>
                  <a:r>
                    <a:rPr lang="fr-FR" sz="1000" dirty="0" smtClean="0">
                      <a:latin typeface="+mn-lt"/>
                    </a:rPr>
                    <a:t>Itération raisonnée</a:t>
                  </a:r>
                </a:p>
                <a:p>
                  <a:pPr algn="ctr"/>
                  <a:r>
                    <a:rPr lang="fr-FR" sz="1000" dirty="0" smtClean="0">
                      <a:latin typeface="+mn-lt"/>
                    </a:rPr>
                    <a:t>(Rétroaction)</a:t>
                  </a:r>
                  <a:endParaRPr lang="fr-FR" sz="1000" dirty="0">
                    <a:latin typeface="+mn-lt"/>
                  </a:endParaRPr>
                </a:p>
              </p:txBody>
            </p:sp>
          </p:grpSp>
          <p:grpSp>
            <p:nvGrpSpPr>
              <p:cNvPr id="105" name="Groupe 42"/>
              <p:cNvGrpSpPr/>
              <p:nvPr/>
            </p:nvGrpSpPr>
            <p:grpSpPr>
              <a:xfrm>
                <a:off x="5953130" y="4051209"/>
                <a:ext cx="2990737" cy="2171737"/>
                <a:chOff x="5953130" y="4051209"/>
                <a:chExt cx="2990737" cy="2171737"/>
              </a:xfrm>
            </p:grpSpPr>
            <p:sp>
              <p:nvSpPr>
                <p:cNvPr id="106" name="Line 16"/>
                <p:cNvSpPr>
                  <a:spLocks noChangeShapeType="1"/>
                </p:cNvSpPr>
                <p:nvPr/>
              </p:nvSpPr>
              <p:spPr bwMode="auto">
                <a:xfrm flipV="1">
                  <a:off x="5953130" y="4051209"/>
                  <a:ext cx="0" cy="533399"/>
                </a:xfrm>
                <a:prstGeom prst="line">
                  <a:avLst/>
                </a:prstGeom>
                <a:noFill/>
                <a:ln w="9525">
                  <a:solidFill>
                    <a:schemeClr val="tx1"/>
                  </a:solidFill>
                  <a:miter lim="800000"/>
                  <a:headEnd/>
                  <a:tailEnd type="triangle" w="med" len="med"/>
                </a:ln>
              </p:spPr>
              <p:txBody>
                <a:bodyPr wrap="none"/>
                <a:lstStyle/>
                <a:p>
                  <a:endParaRPr lang="fr-FR">
                    <a:latin typeface="+mn-lt"/>
                  </a:endParaRPr>
                </a:p>
              </p:txBody>
            </p:sp>
            <p:sp>
              <p:nvSpPr>
                <p:cNvPr id="107" name="Rectangle 17"/>
                <p:cNvSpPr>
                  <a:spLocks noChangeArrowheads="1"/>
                </p:cNvSpPr>
                <p:nvPr/>
              </p:nvSpPr>
              <p:spPr bwMode="auto">
                <a:xfrm>
                  <a:off x="6105524" y="4601937"/>
                  <a:ext cx="2664643" cy="1621009"/>
                </a:xfrm>
                <a:prstGeom prst="rect">
                  <a:avLst/>
                </a:prstGeom>
                <a:noFill/>
                <a:ln w="12700">
                  <a:noFill/>
                  <a:miter lim="800000"/>
                  <a:headEnd type="none" w="sm" len="sm"/>
                  <a:tailEnd type="none" w="sm" len="sm"/>
                </a:ln>
              </p:spPr>
              <p:txBody>
                <a:bodyPr wrap="none">
                  <a:spAutoFit/>
                </a:bodyPr>
                <a:lstStyle/>
                <a:p>
                  <a:r>
                    <a:rPr lang="fr-FR" sz="1000" dirty="0">
                      <a:latin typeface="+mn-lt"/>
                    </a:rPr>
                    <a:t>Alignement </a:t>
                  </a:r>
                  <a:r>
                    <a:rPr lang="fr-FR" sz="1000" dirty="0" smtClean="0">
                      <a:latin typeface="+mn-lt"/>
                    </a:rPr>
                    <a:t>stratégique</a:t>
                  </a:r>
                </a:p>
                <a:p>
                  <a:pPr algn="ctr"/>
                  <a:r>
                    <a:rPr lang="fr-FR" sz="1000" dirty="0" smtClean="0">
                      <a:latin typeface="+mn-lt"/>
                    </a:rPr>
                    <a:t>(Stabilisation)</a:t>
                  </a:r>
                  <a:endParaRPr lang="fr-FR" sz="1000" dirty="0">
                    <a:latin typeface="+mn-lt"/>
                  </a:endParaRPr>
                </a:p>
              </p:txBody>
            </p:sp>
            <p:cxnSp>
              <p:nvCxnSpPr>
                <p:cNvPr id="108" name="Connecteur droit 107"/>
                <p:cNvCxnSpPr/>
                <p:nvPr/>
              </p:nvCxnSpPr>
              <p:spPr>
                <a:xfrm>
                  <a:off x="5953132" y="4584608"/>
                  <a:ext cx="2958357" cy="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Connecteur droit 108"/>
                <p:cNvCxnSpPr>
                  <a:endCxn id="119" idx="4"/>
                </p:cNvCxnSpPr>
                <p:nvPr/>
              </p:nvCxnSpPr>
              <p:spPr>
                <a:xfrm rot="5400000" flipH="1" flipV="1">
                  <a:off x="8684168" y="4324910"/>
                  <a:ext cx="487016" cy="323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5" name="Rectangle 124"/>
            <p:cNvSpPr/>
            <p:nvPr/>
          </p:nvSpPr>
          <p:spPr>
            <a:xfrm>
              <a:off x="1238224" y="1231973"/>
              <a:ext cx="7274769" cy="14232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algn="l" rtl="0" fontAlgn="base">
                <a:spcBef>
                  <a:spcPct val="0"/>
                </a:spcBef>
                <a:spcAft>
                  <a:spcPct val="0"/>
                </a:spcAft>
                <a:defRPr sz="1400" kern="1200">
                  <a:solidFill>
                    <a:schemeClr val="lt1"/>
                  </a:solidFill>
                  <a:latin typeface="+mn-lt"/>
                  <a:ea typeface="+mn-ea"/>
                  <a:cs typeface="+mn-cs"/>
                </a:defRPr>
              </a:lvl1pPr>
              <a:lvl2pPr marL="457200" algn="l" rtl="0" fontAlgn="base">
                <a:spcBef>
                  <a:spcPct val="0"/>
                </a:spcBef>
                <a:spcAft>
                  <a:spcPct val="0"/>
                </a:spcAft>
                <a:defRPr sz="1400" kern="1200">
                  <a:solidFill>
                    <a:schemeClr val="lt1"/>
                  </a:solidFill>
                  <a:latin typeface="+mn-lt"/>
                  <a:ea typeface="+mn-ea"/>
                  <a:cs typeface="+mn-cs"/>
                </a:defRPr>
              </a:lvl2pPr>
              <a:lvl3pPr marL="914400" algn="l" rtl="0" fontAlgn="base">
                <a:spcBef>
                  <a:spcPct val="0"/>
                </a:spcBef>
                <a:spcAft>
                  <a:spcPct val="0"/>
                </a:spcAft>
                <a:defRPr sz="1400" kern="1200">
                  <a:solidFill>
                    <a:schemeClr val="lt1"/>
                  </a:solidFill>
                  <a:latin typeface="+mn-lt"/>
                  <a:ea typeface="+mn-ea"/>
                  <a:cs typeface="+mn-cs"/>
                </a:defRPr>
              </a:lvl3pPr>
              <a:lvl4pPr marL="1371600" algn="l" rtl="0" fontAlgn="base">
                <a:spcBef>
                  <a:spcPct val="0"/>
                </a:spcBef>
                <a:spcAft>
                  <a:spcPct val="0"/>
                </a:spcAft>
                <a:defRPr sz="1400" kern="1200">
                  <a:solidFill>
                    <a:schemeClr val="lt1"/>
                  </a:solidFill>
                  <a:latin typeface="+mn-lt"/>
                  <a:ea typeface="+mn-ea"/>
                  <a:cs typeface="+mn-cs"/>
                </a:defRPr>
              </a:lvl4pPr>
              <a:lvl5pPr marL="1828800" algn="l" rtl="0" fontAlgn="base">
                <a:spcBef>
                  <a:spcPct val="0"/>
                </a:spcBef>
                <a:spcAft>
                  <a:spcPct val="0"/>
                </a:spcAft>
                <a:defRPr sz="1400" kern="1200">
                  <a:solidFill>
                    <a:schemeClr val="lt1"/>
                  </a:solidFill>
                  <a:latin typeface="+mn-lt"/>
                  <a:ea typeface="+mn-ea"/>
                  <a:cs typeface="+mn-cs"/>
                </a:defRPr>
              </a:lvl5pPr>
              <a:lvl6pPr marL="2286000" algn="l" defTabSz="914400" rtl="0" eaLnBrk="1" latinLnBrk="0" hangingPunct="1">
                <a:defRPr sz="1400" kern="1200">
                  <a:solidFill>
                    <a:schemeClr val="lt1"/>
                  </a:solidFill>
                  <a:latin typeface="+mn-lt"/>
                  <a:ea typeface="+mn-ea"/>
                  <a:cs typeface="+mn-cs"/>
                </a:defRPr>
              </a:lvl6pPr>
              <a:lvl7pPr marL="2743200" algn="l" defTabSz="914400" rtl="0" eaLnBrk="1" latinLnBrk="0" hangingPunct="1">
                <a:defRPr sz="1400" kern="1200">
                  <a:solidFill>
                    <a:schemeClr val="lt1"/>
                  </a:solidFill>
                  <a:latin typeface="+mn-lt"/>
                  <a:ea typeface="+mn-ea"/>
                  <a:cs typeface="+mn-cs"/>
                </a:defRPr>
              </a:lvl7pPr>
              <a:lvl8pPr marL="3200400" algn="l" defTabSz="914400" rtl="0" eaLnBrk="1" latinLnBrk="0" hangingPunct="1">
                <a:defRPr sz="1400" kern="1200">
                  <a:solidFill>
                    <a:schemeClr val="lt1"/>
                  </a:solidFill>
                  <a:latin typeface="+mn-lt"/>
                  <a:ea typeface="+mn-ea"/>
                  <a:cs typeface="+mn-cs"/>
                </a:defRPr>
              </a:lvl8pPr>
              <a:lvl9pPr marL="3657600" algn="l" defTabSz="914400" rtl="0" eaLnBrk="1" latinLnBrk="0" hangingPunct="1">
                <a:defRPr sz="1400" kern="1200">
                  <a:solidFill>
                    <a:schemeClr val="lt1"/>
                  </a:solidFill>
                  <a:latin typeface="+mn-lt"/>
                  <a:ea typeface="+mn-ea"/>
                  <a:cs typeface="+mn-cs"/>
                </a:defRPr>
              </a:lvl9pPr>
            </a:lstStyle>
            <a:p>
              <a:pPr algn="ctr"/>
              <a:endParaRPr lang="fr-FR" dirty="0"/>
            </a:p>
          </p:txBody>
        </p:sp>
        <p:cxnSp>
          <p:nvCxnSpPr>
            <p:cNvPr id="127" name="Connecteur droit avec flèche 126"/>
            <p:cNvCxnSpPr/>
            <p:nvPr/>
          </p:nvCxnSpPr>
          <p:spPr bwMode="auto">
            <a:xfrm rot="5400000" flipH="1" flipV="1">
              <a:off x="2988918" y="2123691"/>
              <a:ext cx="215108" cy="1720"/>
            </a:xfrm>
            <a:prstGeom prst="straightConnector1">
              <a:avLst/>
            </a:prstGeom>
            <a:noFill/>
            <a:ln w="9525">
              <a:solidFill>
                <a:schemeClr val="tx1"/>
              </a:solidFill>
              <a:miter lim="800000"/>
              <a:headEnd/>
              <a:tailEnd type="triangle" w="med" len="med"/>
            </a:ln>
          </p:spPr>
        </p:cxnSp>
        <p:cxnSp>
          <p:nvCxnSpPr>
            <p:cNvPr id="138" name="Connecteur droit avec flèche 137"/>
            <p:cNvCxnSpPr/>
            <p:nvPr/>
          </p:nvCxnSpPr>
          <p:spPr bwMode="auto">
            <a:xfrm rot="5400000" flipH="1" flipV="1">
              <a:off x="3154018" y="2124485"/>
              <a:ext cx="215108" cy="1720"/>
            </a:xfrm>
            <a:prstGeom prst="straightConnector1">
              <a:avLst/>
            </a:prstGeom>
            <a:noFill/>
            <a:ln w="9525">
              <a:solidFill>
                <a:schemeClr val="tx1"/>
              </a:solidFill>
              <a:miter lim="800000"/>
              <a:headEnd/>
              <a:tailEnd type="triangle" w="med" len="med"/>
            </a:ln>
          </p:spPr>
        </p:cxnSp>
        <p:cxnSp>
          <p:nvCxnSpPr>
            <p:cNvPr id="167" name="Connecteur droit avec flèche 166"/>
            <p:cNvCxnSpPr/>
            <p:nvPr/>
          </p:nvCxnSpPr>
          <p:spPr bwMode="auto">
            <a:xfrm rot="5400000" flipH="1" flipV="1">
              <a:off x="6316738" y="1695857"/>
              <a:ext cx="215108" cy="1720"/>
            </a:xfrm>
            <a:prstGeom prst="straightConnector1">
              <a:avLst/>
            </a:prstGeom>
            <a:noFill/>
            <a:ln w="9525">
              <a:solidFill>
                <a:schemeClr val="tx1"/>
              </a:solidFill>
              <a:miter lim="800000"/>
              <a:headEnd/>
              <a:tailEnd type="triangle" w="med" len="med"/>
            </a:ln>
          </p:spPr>
        </p:cxnSp>
        <p:cxnSp>
          <p:nvCxnSpPr>
            <p:cNvPr id="168" name="Connecteur droit avec flèche 167"/>
            <p:cNvCxnSpPr/>
            <p:nvPr/>
          </p:nvCxnSpPr>
          <p:spPr bwMode="auto">
            <a:xfrm rot="5400000" flipH="1" flipV="1">
              <a:off x="6481838" y="1696651"/>
              <a:ext cx="215108" cy="1720"/>
            </a:xfrm>
            <a:prstGeom prst="straightConnector1">
              <a:avLst/>
            </a:prstGeom>
            <a:noFill/>
            <a:ln w="9525">
              <a:solidFill>
                <a:schemeClr val="tx1"/>
              </a:solidFill>
              <a:miter lim="800000"/>
              <a:headEnd/>
              <a:tailEnd type="triangle" w="med" len="med"/>
            </a:ln>
          </p:spPr>
        </p:cxnSp>
      </p:grpSp>
    </p:spTree>
    <p:extLst>
      <p:ext uri="{BB962C8B-B14F-4D97-AF65-F5344CB8AC3E}">
        <p14:creationId xmlns:p14="http://schemas.microsoft.com/office/powerpoint/2010/main" val="51970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checkerboard(across)">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8"/>
          <p:cNvSpPr>
            <a:spLocks noChangeArrowheads="1"/>
          </p:cNvSpPr>
          <p:nvPr/>
        </p:nvSpPr>
        <p:spPr bwMode="auto">
          <a:xfrm>
            <a:off x="1573833" y="75920"/>
            <a:ext cx="7123583" cy="400752"/>
          </a:xfrm>
          <a:prstGeom prst="rect">
            <a:avLst/>
          </a:prstGeom>
          <a:noFill/>
          <a:ln w="9525">
            <a:noFill/>
            <a:miter lim="800000"/>
            <a:headEnd/>
            <a:tailEnd/>
          </a:ln>
        </p:spPr>
        <p:txBody>
          <a:bodyPr wrap="square" lIns="92075" tIns="46038" rIns="92075" bIns="46038">
            <a:spAutoFit/>
          </a:bodyPr>
          <a:lstStyle/>
          <a:p>
            <a:pPr algn="ctr" eaLnBrk="0" hangingPunct="0"/>
            <a:r>
              <a:rPr lang="fr-FR" sz="2000" b="1" dirty="0" smtClean="0">
                <a:solidFill>
                  <a:schemeClr val="tx2"/>
                </a:solidFill>
                <a:latin typeface="+mn-lt"/>
              </a:rPr>
              <a:t>L’écosystème d’innovation interne à </a:t>
            </a:r>
            <a:r>
              <a:rPr lang="fr-FR" sz="2000" b="1" dirty="0">
                <a:solidFill>
                  <a:schemeClr val="tx2"/>
                </a:solidFill>
                <a:latin typeface="+mn-lt"/>
              </a:rPr>
              <a:t>l’organisation</a:t>
            </a:r>
          </a:p>
        </p:txBody>
      </p:sp>
      <p:grpSp>
        <p:nvGrpSpPr>
          <p:cNvPr id="42" name="Groupe 41"/>
          <p:cNvGrpSpPr/>
          <p:nvPr/>
        </p:nvGrpSpPr>
        <p:grpSpPr>
          <a:xfrm>
            <a:off x="200472" y="836712"/>
            <a:ext cx="4285803" cy="2445767"/>
            <a:chOff x="200472" y="980728"/>
            <a:chExt cx="4285803" cy="2445767"/>
          </a:xfrm>
          <a:solidFill>
            <a:srgbClr val="B8E3E0"/>
          </a:solidFill>
        </p:grpSpPr>
        <p:sp>
          <p:nvSpPr>
            <p:cNvPr id="279562" name="Rectangle 10"/>
            <p:cNvSpPr>
              <a:spLocks noChangeArrowheads="1"/>
            </p:cNvSpPr>
            <p:nvPr/>
          </p:nvSpPr>
          <p:spPr bwMode="auto">
            <a:xfrm>
              <a:off x="3081338" y="2400970"/>
              <a:ext cx="1404937" cy="1025525"/>
            </a:xfrm>
            <a:prstGeom prst="rect">
              <a:avLst/>
            </a:prstGeom>
            <a:grp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A</a:t>
              </a:r>
            </a:p>
          </p:txBody>
        </p:sp>
        <p:sp>
          <p:nvSpPr>
            <p:cNvPr id="279567" name="AutoShape 15"/>
            <p:cNvSpPr>
              <a:spLocks/>
            </p:cNvSpPr>
            <p:nvPr/>
          </p:nvSpPr>
          <p:spPr bwMode="auto">
            <a:xfrm>
              <a:off x="200472" y="980728"/>
              <a:ext cx="2746722" cy="1512168"/>
            </a:xfrm>
            <a:prstGeom prst="borderCallout2">
              <a:avLst>
                <a:gd name="adj1" fmla="val 14458"/>
                <a:gd name="adj2" fmla="val 102991"/>
                <a:gd name="adj3" fmla="val 14458"/>
                <a:gd name="adj4" fmla="val 110847"/>
                <a:gd name="adj5" fmla="val 92795"/>
                <a:gd name="adj6" fmla="val 118764"/>
              </a:avLst>
            </a:prstGeom>
            <a:grpFill/>
            <a:ln w="12700">
              <a:solidFill>
                <a:schemeClr val="tx1"/>
              </a:solidFill>
              <a:miter lim="800000"/>
              <a:headEnd type="none" w="sm" len="sm"/>
              <a:tailEnd type="none" w="sm" len="sm"/>
            </a:ln>
          </p:spPr>
          <p:txBody>
            <a:bodyPr/>
            <a:lstStyle/>
            <a:p>
              <a:pPr eaLnBrk="0" hangingPunct="0"/>
              <a:r>
                <a:rPr lang="fr-FR" sz="1200" dirty="0" smtClean="0">
                  <a:latin typeface="Calibri" pitchFamily="34" charset="0"/>
                </a:rPr>
                <a:t>Les </a:t>
              </a:r>
              <a:r>
                <a:rPr lang="fr-FR" sz="1200" b="1" dirty="0">
                  <a:latin typeface="Calibri" pitchFamily="34" charset="0"/>
                </a:rPr>
                <a:t>acteurs de </a:t>
              </a:r>
              <a:r>
                <a:rPr lang="fr-FR" sz="1200" b="1" dirty="0" smtClean="0">
                  <a:latin typeface="Calibri" pitchFamily="34" charset="0"/>
                </a:rPr>
                <a:t>l’innovation</a:t>
              </a:r>
              <a:r>
                <a:rPr lang="fr-FR" sz="1200" dirty="0" smtClean="0">
                  <a:latin typeface="Calibri" pitchFamily="34" charset="0"/>
                </a:rPr>
                <a:t> : </a:t>
              </a:r>
            </a:p>
            <a:p>
              <a:pPr eaLnBrk="0" hangingPunct="0"/>
              <a:endParaRPr lang="fr-FR" sz="1200" dirty="0" smtClean="0">
                <a:latin typeface="Calibri" pitchFamily="34" charset="0"/>
              </a:endParaRPr>
            </a:p>
            <a:p>
              <a:pPr eaLnBrk="0" hangingPunct="0">
                <a:buFont typeface="Arial" pitchFamily="34" charset="0"/>
                <a:buChar char="•"/>
              </a:pPr>
              <a:r>
                <a:rPr lang="fr-FR" sz="1200" dirty="0" smtClean="0">
                  <a:latin typeface="Calibri" pitchFamily="34" charset="0"/>
                </a:rPr>
                <a:t>Experts des domaines de connaissances</a:t>
              </a:r>
            </a:p>
            <a:p>
              <a:pPr eaLnBrk="0" hangingPunct="0">
                <a:buFont typeface="Arial" pitchFamily="34" charset="0"/>
                <a:buChar char="•"/>
              </a:pPr>
              <a:r>
                <a:rPr lang="fr-FR" sz="1200" dirty="0" smtClean="0">
                  <a:latin typeface="Calibri" pitchFamily="34" charset="0"/>
                </a:rPr>
                <a:t>Pairs</a:t>
              </a:r>
            </a:p>
            <a:p>
              <a:pPr eaLnBrk="0" hangingPunct="0">
                <a:buFont typeface="Arial" pitchFamily="34" charset="0"/>
                <a:buChar char="•"/>
              </a:pPr>
              <a:r>
                <a:rPr lang="fr-FR" sz="1200" dirty="0" smtClean="0">
                  <a:latin typeface="Calibri" pitchFamily="34" charset="0"/>
                </a:rPr>
                <a:t>Responsables de la stratégie technique et/ou marketing</a:t>
              </a:r>
            </a:p>
            <a:p>
              <a:pPr eaLnBrk="0" hangingPunct="0">
                <a:buFont typeface="Arial" pitchFamily="34" charset="0"/>
                <a:buChar char="•"/>
              </a:pPr>
              <a:r>
                <a:rPr lang="fr-FR" sz="1200" dirty="0" smtClean="0">
                  <a:latin typeface="Calibri" pitchFamily="34" charset="0"/>
                </a:rPr>
                <a:t>Experts terrain</a:t>
              </a:r>
            </a:p>
            <a:p>
              <a:pPr eaLnBrk="0" hangingPunct="0">
                <a:buFont typeface="Arial" pitchFamily="34" charset="0"/>
                <a:buChar char="•"/>
              </a:pPr>
              <a:r>
                <a:rPr lang="fr-FR" sz="1200" dirty="0" smtClean="0">
                  <a:solidFill>
                    <a:schemeClr val="accent2"/>
                  </a:solidFill>
                  <a:latin typeface="Calibri" pitchFamily="34" charset="0"/>
                </a:rPr>
                <a:t>…</a:t>
              </a:r>
            </a:p>
            <a:p>
              <a:pPr eaLnBrk="0" hangingPunct="0"/>
              <a:endParaRPr lang="fr-FR" sz="1200" dirty="0">
                <a:solidFill>
                  <a:schemeClr val="accent2"/>
                </a:solidFill>
                <a:latin typeface="Calibri" pitchFamily="34" charset="0"/>
              </a:endParaRPr>
            </a:p>
          </p:txBody>
        </p:sp>
      </p:grpSp>
      <p:grpSp>
        <p:nvGrpSpPr>
          <p:cNvPr id="43" name="Groupe 42"/>
          <p:cNvGrpSpPr/>
          <p:nvPr/>
        </p:nvGrpSpPr>
        <p:grpSpPr>
          <a:xfrm>
            <a:off x="5673725" y="908720"/>
            <a:ext cx="4016598" cy="2373759"/>
            <a:chOff x="5673725" y="1052736"/>
            <a:chExt cx="4016598" cy="2373759"/>
          </a:xfrm>
          <a:solidFill>
            <a:srgbClr val="B8E3E0"/>
          </a:solidFill>
        </p:grpSpPr>
        <p:sp>
          <p:nvSpPr>
            <p:cNvPr id="279566" name="AutoShape 14"/>
            <p:cNvSpPr>
              <a:spLocks/>
            </p:cNvSpPr>
            <p:nvPr/>
          </p:nvSpPr>
          <p:spPr bwMode="auto">
            <a:xfrm>
              <a:off x="7185248" y="1052736"/>
              <a:ext cx="2505075" cy="1512168"/>
            </a:xfrm>
            <a:prstGeom prst="borderCallout2">
              <a:avLst>
                <a:gd name="adj1" fmla="val 14431"/>
                <a:gd name="adj2" fmla="val -3306"/>
                <a:gd name="adj3" fmla="val 14431"/>
                <a:gd name="adj4" fmla="val -8745"/>
                <a:gd name="adj5" fmla="val 101000"/>
                <a:gd name="adj6" fmla="val -14185"/>
              </a:avLst>
            </a:prstGeom>
            <a:grpFill/>
            <a:ln w="12700">
              <a:solidFill>
                <a:schemeClr val="tx1"/>
              </a:solidFill>
              <a:miter lim="800000"/>
              <a:headEnd type="none" w="sm" len="sm"/>
              <a:tailEnd type="none" w="sm" len="sm"/>
            </a:ln>
          </p:spPr>
          <p:txBody>
            <a:bodyPr/>
            <a:lstStyle/>
            <a:p>
              <a:pPr eaLnBrk="0" hangingPunct="0"/>
              <a:r>
                <a:rPr lang="fr-FR" sz="1200" dirty="0" smtClean="0">
                  <a:latin typeface="Calibri" pitchFamily="34" charset="0"/>
                </a:rPr>
                <a:t>Le </a:t>
              </a:r>
              <a:r>
                <a:rPr lang="fr-FR" sz="1200" b="1" dirty="0" smtClean="0">
                  <a:latin typeface="Calibri" pitchFamily="34" charset="0"/>
                </a:rPr>
                <a:t>patrimoine intellectuel tangible</a:t>
              </a:r>
            </a:p>
            <a:p>
              <a:pPr eaLnBrk="0" hangingPunct="0">
                <a:buFont typeface="Arial" pitchFamily="34" charset="0"/>
                <a:buChar char="•"/>
              </a:pPr>
              <a:r>
                <a:rPr lang="fr-FR" sz="1200" dirty="0" smtClean="0">
                  <a:latin typeface="Calibri" pitchFamily="34" charset="0"/>
                </a:rPr>
                <a:t>Brevets</a:t>
              </a:r>
            </a:p>
            <a:p>
              <a:pPr eaLnBrk="0" hangingPunct="0">
                <a:buFont typeface="Arial" pitchFamily="34" charset="0"/>
                <a:buChar char="•"/>
              </a:pPr>
              <a:r>
                <a:rPr lang="fr-FR" sz="1200" dirty="0" smtClean="0">
                  <a:latin typeface="Calibri" pitchFamily="34" charset="0"/>
                </a:rPr>
                <a:t>Documents d’invention (CIR …)</a:t>
              </a:r>
            </a:p>
            <a:p>
              <a:pPr eaLnBrk="0" hangingPunct="0">
                <a:buFont typeface="Arial" pitchFamily="34" charset="0"/>
                <a:buChar char="•"/>
              </a:pPr>
              <a:r>
                <a:rPr lang="fr-FR" sz="1200" dirty="0" smtClean="0">
                  <a:latin typeface="Calibri" pitchFamily="34" charset="0"/>
                </a:rPr>
                <a:t>Etudes</a:t>
              </a:r>
            </a:p>
            <a:p>
              <a:pPr eaLnBrk="0" hangingPunct="0">
                <a:buFont typeface="Arial" pitchFamily="34" charset="0"/>
                <a:buChar char="•"/>
              </a:pPr>
              <a:r>
                <a:rPr lang="fr-FR" sz="1200" dirty="0" smtClean="0">
                  <a:latin typeface="Calibri" pitchFamily="34" charset="0"/>
                </a:rPr>
                <a:t>Publications</a:t>
              </a:r>
            </a:p>
            <a:p>
              <a:pPr eaLnBrk="0" hangingPunct="0">
                <a:buFont typeface="Arial" pitchFamily="34" charset="0"/>
                <a:buChar char="•"/>
              </a:pPr>
              <a:r>
                <a:rPr lang="fr-FR" sz="1200" dirty="0" smtClean="0">
                  <a:latin typeface="Calibri" pitchFamily="34" charset="0"/>
                </a:rPr>
                <a:t>Thèses</a:t>
              </a:r>
            </a:p>
            <a:p>
              <a:pPr eaLnBrk="0" hangingPunct="0">
                <a:buFont typeface="Arial" pitchFamily="34" charset="0"/>
                <a:buChar char="•"/>
              </a:pPr>
              <a:r>
                <a:rPr lang="fr-FR" sz="1200" dirty="0" smtClean="0">
                  <a:latin typeface="Calibri" pitchFamily="34" charset="0"/>
                </a:rPr>
                <a:t>Stages</a:t>
              </a:r>
            </a:p>
            <a:p>
              <a:pPr eaLnBrk="0" hangingPunct="0">
                <a:buFont typeface="Arial" pitchFamily="34" charset="0"/>
                <a:buChar char="•"/>
              </a:pPr>
              <a:r>
                <a:rPr lang="fr-FR" sz="1200" dirty="0" smtClean="0">
                  <a:latin typeface="Calibri" pitchFamily="34" charset="0"/>
                </a:rPr>
                <a:t>…</a:t>
              </a:r>
              <a:endParaRPr lang="fr-FR" sz="1200" dirty="0">
                <a:latin typeface="Calibri" pitchFamily="34" charset="0"/>
              </a:endParaRPr>
            </a:p>
          </p:txBody>
        </p:sp>
        <p:sp>
          <p:nvSpPr>
            <p:cNvPr id="279568" name="Rectangle 16"/>
            <p:cNvSpPr>
              <a:spLocks noChangeArrowheads="1"/>
            </p:cNvSpPr>
            <p:nvPr/>
          </p:nvSpPr>
          <p:spPr bwMode="auto">
            <a:xfrm>
              <a:off x="5673725" y="2400970"/>
              <a:ext cx="1404938" cy="1025525"/>
            </a:xfrm>
            <a:prstGeom prst="rect">
              <a:avLst/>
            </a:prstGeom>
            <a:grp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I</a:t>
              </a:r>
            </a:p>
          </p:txBody>
        </p:sp>
      </p:grpSp>
      <p:grpSp>
        <p:nvGrpSpPr>
          <p:cNvPr id="44" name="Groupe 43"/>
          <p:cNvGrpSpPr/>
          <p:nvPr/>
        </p:nvGrpSpPr>
        <p:grpSpPr>
          <a:xfrm>
            <a:off x="3080792" y="3717033"/>
            <a:ext cx="6609531" cy="2577809"/>
            <a:chOff x="3080792" y="3861049"/>
            <a:chExt cx="6609531" cy="2577809"/>
          </a:xfrm>
        </p:grpSpPr>
        <p:sp>
          <p:nvSpPr>
            <p:cNvPr id="279569" name="Rectangle 17"/>
            <p:cNvSpPr>
              <a:spLocks noChangeArrowheads="1"/>
            </p:cNvSpPr>
            <p:nvPr/>
          </p:nvSpPr>
          <p:spPr bwMode="auto">
            <a:xfrm>
              <a:off x="3080792" y="4491707"/>
              <a:ext cx="1404937"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K</a:t>
              </a:r>
            </a:p>
          </p:txBody>
        </p:sp>
        <p:sp>
          <p:nvSpPr>
            <p:cNvPr id="279570" name="AutoShape 18"/>
            <p:cNvSpPr>
              <a:spLocks/>
            </p:cNvSpPr>
            <p:nvPr/>
          </p:nvSpPr>
          <p:spPr bwMode="auto">
            <a:xfrm>
              <a:off x="5601072" y="3861049"/>
              <a:ext cx="2880320" cy="1080120"/>
            </a:xfrm>
            <a:prstGeom prst="borderCallout2">
              <a:avLst>
                <a:gd name="adj1" fmla="val 17648"/>
                <a:gd name="adj2" fmla="val -2940"/>
                <a:gd name="adj3" fmla="val 17648"/>
                <a:gd name="adj4" fmla="val -7778"/>
                <a:gd name="adj5" fmla="val 93086"/>
                <a:gd name="adj6" fmla="val -38709"/>
              </a:avLst>
            </a:prstGeom>
            <a:solidFill>
              <a:srgbClr val="FFFF00"/>
            </a:solidFill>
            <a:ln w="12700">
              <a:solidFill>
                <a:schemeClr val="tx1"/>
              </a:solidFill>
              <a:miter lim="800000"/>
              <a:headEnd type="none" w="sm" len="sm"/>
              <a:tailEnd type="none" w="sm" len="sm"/>
            </a:ln>
          </p:spPr>
          <p:txBody>
            <a:bodyPr/>
            <a:lstStyle/>
            <a:p>
              <a:pPr eaLnBrk="0" hangingPunct="0"/>
              <a:r>
                <a:rPr lang="fr-FR" sz="1200" dirty="0" smtClean="0">
                  <a:solidFill>
                    <a:srgbClr val="000066"/>
                  </a:solidFill>
                  <a:latin typeface="Calibri" pitchFamily="34" charset="0"/>
                </a:rPr>
                <a:t>Le </a:t>
              </a:r>
              <a:r>
                <a:rPr lang="fr-FR" sz="1200" b="1" dirty="0" smtClean="0">
                  <a:solidFill>
                    <a:srgbClr val="000066"/>
                  </a:solidFill>
                  <a:latin typeface="Calibri" pitchFamily="34" charset="0"/>
                </a:rPr>
                <a:t>patrimoine intellectuel intangible</a:t>
              </a:r>
            </a:p>
            <a:p>
              <a:pPr eaLnBrk="0" hangingPunct="0"/>
              <a:r>
                <a:rPr lang="fr-FR" sz="1200" dirty="0" smtClean="0">
                  <a:solidFill>
                    <a:srgbClr val="000066"/>
                  </a:solidFill>
                  <a:latin typeface="Calibri" pitchFamily="34" charset="0"/>
                </a:rPr>
                <a:t>« Œuvres de l’esprit » créées par les acteurs dont l’expression sur un support matériel peut faire l’objet de transactions (droits de propriété, brevets …)</a:t>
              </a:r>
              <a:endParaRPr lang="fr-FR" sz="1200" dirty="0">
                <a:solidFill>
                  <a:srgbClr val="000066"/>
                </a:solidFill>
                <a:latin typeface="Calibri" pitchFamily="34" charset="0"/>
              </a:endParaRPr>
            </a:p>
          </p:txBody>
        </p:sp>
        <p:sp>
          <p:nvSpPr>
            <p:cNvPr id="27" name="Rectangle 26"/>
            <p:cNvSpPr/>
            <p:nvPr/>
          </p:nvSpPr>
          <p:spPr>
            <a:xfrm>
              <a:off x="4736976" y="5269307"/>
              <a:ext cx="4953347" cy="1169551"/>
            </a:xfrm>
            <a:prstGeom prst="rect">
              <a:avLst/>
            </a:prstGeom>
          </p:spPr>
          <p:txBody>
            <a:bodyPr wrap="square">
              <a:spAutoFit/>
            </a:bodyPr>
            <a:lstStyle/>
            <a:p>
              <a:r>
                <a:rPr lang="fr-FR" dirty="0" smtClean="0">
                  <a:solidFill>
                    <a:srgbClr val="333399"/>
                  </a:solidFill>
                  <a:latin typeface="Calibri" pitchFamily="34" charset="0"/>
                </a:rPr>
                <a:t>l’auteur d’une œuvre de l’esprit jouit sur cette œuvre, du seul fait de sa création, d’un droit de propriété incorporelle exclusif et opposable à tous, qui comporte des attributs d’ordre intellectuel et moral ainsi que des attributs d’ordre patrimonial  (Code Propriété Intellectuelle, 2008 : Article L 111-1). </a:t>
              </a:r>
            </a:p>
          </p:txBody>
        </p:sp>
        <p:cxnSp>
          <p:nvCxnSpPr>
            <p:cNvPr id="31" name="Connecteur en angle 30"/>
            <p:cNvCxnSpPr>
              <a:stCxn id="279570" idx="1"/>
              <a:endCxn id="27" idx="0"/>
            </p:cNvCxnSpPr>
            <p:nvPr/>
          </p:nvCxnSpPr>
          <p:spPr>
            <a:xfrm rot="16200000" flipH="1">
              <a:off x="6963372" y="5019029"/>
              <a:ext cx="328138" cy="172418"/>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46" name="Groupe 45"/>
          <p:cNvGrpSpPr/>
          <p:nvPr/>
        </p:nvGrpSpPr>
        <p:grpSpPr>
          <a:xfrm>
            <a:off x="2432720" y="3284983"/>
            <a:ext cx="2520280" cy="1080120"/>
            <a:chOff x="2432720" y="3428999"/>
            <a:chExt cx="2520280" cy="1080120"/>
          </a:xfrm>
        </p:grpSpPr>
        <p:sp>
          <p:nvSpPr>
            <p:cNvPr id="279563" name="Line 11"/>
            <p:cNvSpPr>
              <a:spLocks noChangeShapeType="1"/>
            </p:cNvSpPr>
            <p:nvPr/>
          </p:nvSpPr>
          <p:spPr bwMode="auto">
            <a:xfrm flipH="1" flipV="1">
              <a:off x="4016896" y="3428999"/>
              <a:ext cx="0" cy="1080120"/>
            </a:xfrm>
            <a:prstGeom prst="line">
              <a:avLst/>
            </a:prstGeom>
            <a:noFill/>
            <a:ln w="28575">
              <a:solidFill>
                <a:schemeClr val="tx1"/>
              </a:solidFill>
              <a:round/>
              <a:headEnd type="none" w="sm" len="sm"/>
              <a:tailEnd type="stealth" w="lg" len="lg"/>
            </a:ln>
          </p:spPr>
          <p:txBody>
            <a:bodyPr/>
            <a:lstStyle/>
            <a:p>
              <a:endParaRPr lang="fr-FR"/>
            </a:p>
          </p:txBody>
        </p:sp>
        <p:sp>
          <p:nvSpPr>
            <p:cNvPr id="279571" name="Line 19"/>
            <p:cNvSpPr>
              <a:spLocks noChangeShapeType="1"/>
            </p:cNvSpPr>
            <p:nvPr/>
          </p:nvSpPr>
          <p:spPr bwMode="auto">
            <a:xfrm>
              <a:off x="3368824" y="3429000"/>
              <a:ext cx="0" cy="1080119"/>
            </a:xfrm>
            <a:prstGeom prst="line">
              <a:avLst/>
            </a:prstGeom>
            <a:noFill/>
            <a:ln w="28575">
              <a:solidFill>
                <a:schemeClr val="tx1"/>
              </a:solidFill>
              <a:round/>
              <a:headEnd type="none" w="sm" len="sm"/>
              <a:tailEnd type="stealth" w="lg" len="lg"/>
            </a:ln>
          </p:spPr>
          <p:txBody>
            <a:bodyPr/>
            <a:lstStyle/>
            <a:p>
              <a:endParaRPr lang="fr-FR"/>
            </a:p>
          </p:txBody>
        </p:sp>
        <p:sp>
          <p:nvSpPr>
            <p:cNvPr id="33" name="Rectangle 49"/>
            <p:cNvSpPr>
              <a:spLocks noChangeArrowheads="1"/>
            </p:cNvSpPr>
            <p:nvPr/>
          </p:nvSpPr>
          <p:spPr bwMode="auto">
            <a:xfrm>
              <a:off x="2432720" y="3861048"/>
              <a:ext cx="864096"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Créativité</a:t>
              </a:r>
              <a:endParaRPr lang="fr-FR" sz="1200" b="1" dirty="0">
                <a:solidFill>
                  <a:srgbClr val="333399"/>
                </a:solidFill>
                <a:latin typeface="Calibri" pitchFamily="34" charset="0"/>
              </a:endParaRPr>
            </a:p>
          </p:txBody>
        </p:sp>
        <p:sp>
          <p:nvSpPr>
            <p:cNvPr id="40" name="Rectangle 49"/>
            <p:cNvSpPr>
              <a:spLocks noChangeArrowheads="1"/>
            </p:cNvSpPr>
            <p:nvPr/>
          </p:nvSpPr>
          <p:spPr bwMode="auto">
            <a:xfrm>
              <a:off x="4088904" y="3861048"/>
              <a:ext cx="864096"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Inventivité</a:t>
              </a:r>
              <a:endParaRPr lang="fr-FR" sz="1200" b="1" dirty="0">
                <a:solidFill>
                  <a:srgbClr val="333399"/>
                </a:solidFill>
                <a:latin typeface="Calibri" pitchFamily="34" charset="0"/>
              </a:endParaRPr>
            </a:p>
          </p:txBody>
        </p:sp>
      </p:grpSp>
      <p:grpSp>
        <p:nvGrpSpPr>
          <p:cNvPr id="45" name="Groupe 44"/>
          <p:cNvGrpSpPr/>
          <p:nvPr/>
        </p:nvGrpSpPr>
        <p:grpSpPr>
          <a:xfrm>
            <a:off x="4519183" y="2132856"/>
            <a:ext cx="1154542" cy="1296144"/>
            <a:chOff x="4519183" y="2276872"/>
            <a:chExt cx="1154542" cy="1296144"/>
          </a:xfrm>
        </p:grpSpPr>
        <p:sp>
          <p:nvSpPr>
            <p:cNvPr id="279564" name="Line 12"/>
            <p:cNvSpPr>
              <a:spLocks noChangeShapeType="1"/>
            </p:cNvSpPr>
            <p:nvPr/>
          </p:nvSpPr>
          <p:spPr bwMode="auto">
            <a:xfrm rot="-5400000">
              <a:off x="5097463" y="2058069"/>
              <a:ext cx="0" cy="1152525"/>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279565" name="Line 13"/>
            <p:cNvSpPr>
              <a:spLocks noChangeShapeType="1"/>
            </p:cNvSpPr>
            <p:nvPr/>
          </p:nvSpPr>
          <p:spPr bwMode="auto">
            <a:xfrm rot="5400000">
              <a:off x="5060950" y="2670845"/>
              <a:ext cx="0" cy="1079500"/>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34" name="Rectangle 49"/>
            <p:cNvSpPr>
              <a:spLocks noChangeArrowheads="1"/>
            </p:cNvSpPr>
            <p:nvPr/>
          </p:nvSpPr>
          <p:spPr bwMode="auto">
            <a:xfrm>
              <a:off x="4519183" y="3296017"/>
              <a:ext cx="1116385"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Appropriation</a:t>
              </a:r>
              <a:endParaRPr lang="fr-FR" sz="1200" b="1" dirty="0">
                <a:solidFill>
                  <a:srgbClr val="333399"/>
                </a:solidFill>
                <a:latin typeface="Calibri" pitchFamily="34" charset="0"/>
              </a:endParaRPr>
            </a:p>
          </p:txBody>
        </p:sp>
        <p:sp>
          <p:nvSpPr>
            <p:cNvPr id="41" name="Rectangle 49"/>
            <p:cNvSpPr>
              <a:spLocks noChangeArrowheads="1"/>
            </p:cNvSpPr>
            <p:nvPr/>
          </p:nvSpPr>
          <p:spPr bwMode="auto">
            <a:xfrm>
              <a:off x="4556695" y="2276872"/>
              <a:ext cx="1116385"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Expression</a:t>
              </a:r>
              <a:endParaRPr lang="fr-FR" sz="1200" b="1" dirty="0">
                <a:solidFill>
                  <a:srgbClr val="333399"/>
                </a:solidFill>
                <a:latin typeface="Calibri" pitchFamily="34" charset="0"/>
              </a:endParaRPr>
            </a:p>
          </p:txBody>
        </p:sp>
      </p:grpSp>
      <p:grpSp>
        <p:nvGrpSpPr>
          <p:cNvPr id="56" name="Groupe 55"/>
          <p:cNvGrpSpPr/>
          <p:nvPr/>
        </p:nvGrpSpPr>
        <p:grpSpPr>
          <a:xfrm>
            <a:off x="416496" y="3573016"/>
            <a:ext cx="2952328" cy="2320518"/>
            <a:chOff x="416496" y="3717032"/>
            <a:chExt cx="2952328" cy="2320518"/>
          </a:xfrm>
        </p:grpSpPr>
        <p:sp>
          <p:nvSpPr>
            <p:cNvPr id="47" name="Ellipse 46"/>
            <p:cNvSpPr/>
            <p:nvPr/>
          </p:nvSpPr>
          <p:spPr>
            <a:xfrm>
              <a:off x="2144688" y="3717032"/>
              <a:ext cx="1224136"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9" name="Forme 48"/>
            <p:cNvCxnSpPr>
              <a:stCxn id="47" idx="2"/>
              <a:endCxn id="50" idx="0"/>
            </p:cNvCxnSpPr>
            <p:nvPr/>
          </p:nvCxnSpPr>
          <p:spPr>
            <a:xfrm rot="10800000" flipV="1">
              <a:off x="1676636" y="3969060"/>
              <a:ext cx="468052" cy="46805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16496" y="4437112"/>
              <a:ext cx="2520280" cy="1600438"/>
            </a:xfrm>
            <a:prstGeom prst="rect">
              <a:avLst/>
            </a:prstGeom>
          </p:spPr>
          <p:txBody>
            <a:bodyPr wrap="square">
              <a:spAutoFit/>
            </a:bodyPr>
            <a:lstStyle/>
            <a:p>
              <a:r>
                <a:rPr lang="fr-FR" dirty="0" smtClean="0">
                  <a:solidFill>
                    <a:srgbClr val="333399"/>
                  </a:solidFill>
                  <a:latin typeface="Calibri" pitchFamily="34" charset="0"/>
                </a:rPr>
                <a:t>L’innovation fondée sur les connaissances stimule la créativité pour produire des idées susceptibles d’aboutir à des dispositifs inventifs, codifiables en termes d’information tangible</a:t>
              </a:r>
            </a:p>
          </p:txBody>
        </p:sp>
      </p:gr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checkerboard(across)">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checkerboard(across)">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checkerboard(across)">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diamond(out)">
                                      <p:cBhvr>
                                        <p:cTn id="22" dur="20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32"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diamond(out)">
                                      <p:cBhvr>
                                        <p:cTn id="27" dur="20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dissolve">
                                      <p:cBhvr>
                                        <p:cTn id="32"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2"/>
          <p:cNvSpPr>
            <a:spLocks noChangeArrowheads="1"/>
          </p:cNvSpPr>
          <p:nvPr/>
        </p:nvSpPr>
        <p:spPr bwMode="auto">
          <a:xfrm>
            <a:off x="1064568" y="155104"/>
            <a:ext cx="7761312" cy="321568"/>
          </a:xfrm>
          <a:prstGeom prst="rect">
            <a:avLst/>
          </a:prstGeom>
          <a:noFill/>
          <a:ln w="9525">
            <a:noFill/>
            <a:miter lim="800000"/>
            <a:headEnd/>
            <a:tailEnd/>
          </a:ln>
        </p:spPr>
        <p:txBody>
          <a:bodyPr anchor="b"/>
          <a:lstStyle/>
          <a:p>
            <a:pPr algn="ctr"/>
            <a:r>
              <a:rPr lang="fr-FR" sz="2000" b="1" dirty="0" smtClean="0">
                <a:solidFill>
                  <a:schemeClr val="tx2"/>
                </a:solidFill>
                <a:latin typeface="+mn-lt"/>
              </a:rPr>
              <a:t>Mécanisme de créativité fondé sur les connaissances</a:t>
            </a:r>
            <a:endParaRPr lang="fr-FR" sz="2000" b="1" dirty="0">
              <a:solidFill>
                <a:schemeClr val="tx2"/>
              </a:solidFill>
              <a:latin typeface="+mn-lt"/>
            </a:endParaRPr>
          </a:p>
        </p:txBody>
      </p:sp>
      <p:grpSp>
        <p:nvGrpSpPr>
          <p:cNvPr id="52" name="Groupe 51"/>
          <p:cNvGrpSpPr/>
          <p:nvPr/>
        </p:nvGrpSpPr>
        <p:grpSpPr>
          <a:xfrm>
            <a:off x="0" y="836712"/>
            <a:ext cx="9501986" cy="4968334"/>
            <a:chOff x="1584" y="836712"/>
            <a:chExt cx="9501986" cy="4968334"/>
          </a:xfrm>
        </p:grpSpPr>
        <p:cxnSp>
          <p:nvCxnSpPr>
            <p:cNvPr id="10243" name="AutoShape 4"/>
            <p:cNvCxnSpPr>
              <a:cxnSpLocks noChangeShapeType="1"/>
              <a:stCxn id="10255" idx="1"/>
              <a:endCxn id="10256" idx="2"/>
            </p:cNvCxnSpPr>
            <p:nvPr/>
          </p:nvCxnSpPr>
          <p:spPr bwMode="auto">
            <a:xfrm rot="10800000">
              <a:off x="1164300" y="2751827"/>
              <a:ext cx="682756" cy="103645"/>
            </a:xfrm>
            <a:prstGeom prst="bentConnector2">
              <a:avLst/>
            </a:prstGeom>
            <a:noFill/>
            <a:ln w="9525">
              <a:solidFill>
                <a:schemeClr val="tx1"/>
              </a:solidFill>
              <a:miter lim="800000"/>
              <a:headEnd type="stealth" w="med" len="med"/>
              <a:tailEnd/>
            </a:ln>
          </p:spPr>
        </p:cxnSp>
        <p:cxnSp>
          <p:nvCxnSpPr>
            <p:cNvPr id="10244" name="AutoShape 6"/>
            <p:cNvCxnSpPr>
              <a:cxnSpLocks noChangeShapeType="1"/>
              <a:stCxn id="10254" idx="0"/>
              <a:endCxn id="10255" idx="2"/>
            </p:cNvCxnSpPr>
            <p:nvPr/>
          </p:nvCxnSpPr>
          <p:spPr bwMode="auto">
            <a:xfrm flipV="1">
              <a:off x="2054516" y="3071371"/>
              <a:ext cx="772822" cy="2128362"/>
            </a:xfrm>
            <a:prstGeom prst="straightConnector1">
              <a:avLst/>
            </a:prstGeom>
            <a:noFill/>
            <a:ln w="9525">
              <a:solidFill>
                <a:srgbClr val="43A9C5"/>
              </a:solidFill>
              <a:round/>
              <a:headEnd/>
              <a:tailEnd/>
            </a:ln>
          </p:spPr>
        </p:cxnSp>
        <p:sp>
          <p:nvSpPr>
            <p:cNvPr id="10245" name="Rectangle 7"/>
            <p:cNvSpPr>
              <a:spLocks noChangeArrowheads="1"/>
            </p:cNvSpPr>
            <p:nvPr/>
          </p:nvSpPr>
          <p:spPr bwMode="auto">
            <a:xfrm>
              <a:off x="2559050" y="4512822"/>
              <a:ext cx="1190096" cy="600075"/>
            </a:xfrm>
            <a:prstGeom prst="rect">
              <a:avLst/>
            </a:prstGeom>
            <a:gradFill rotWithShape="1">
              <a:gsLst>
                <a:gs pos="0">
                  <a:srgbClr val="FFFF99"/>
                </a:gs>
                <a:gs pos="100000">
                  <a:srgbClr val="FFFFCD"/>
                </a:gs>
              </a:gsLst>
              <a:lin ang="5400000" scaled="1"/>
            </a:gradFill>
            <a:ln w="9525" algn="ctr">
              <a:solidFill>
                <a:schemeClr val="tx1"/>
              </a:solidFill>
              <a:prstDash val="dash"/>
              <a:miter lim="800000"/>
              <a:headEnd/>
              <a:tailEnd/>
            </a:ln>
          </p:spPr>
          <p:txBody>
            <a:bodyPr anchor="ctr">
              <a:spAutoFit/>
            </a:bodyPr>
            <a:lstStyle/>
            <a:p>
              <a:pPr algn="ctr"/>
              <a:r>
                <a:rPr lang="fr-FR" sz="1100">
                  <a:latin typeface="Arial" charset="0"/>
                  <a:cs typeface="Arial" charset="0"/>
                </a:rPr>
                <a:t>Séminaire </a:t>
              </a:r>
            </a:p>
            <a:p>
              <a:pPr algn="ctr"/>
              <a:r>
                <a:rPr lang="fr-FR" sz="1100">
                  <a:latin typeface="Arial" charset="0"/>
                  <a:cs typeface="Arial" charset="0"/>
                </a:rPr>
                <a:t>1 journée </a:t>
              </a:r>
            </a:p>
            <a:p>
              <a:pPr algn="ctr"/>
              <a:r>
                <a:rPr lang="fr-FR" sz="1100">
                  <a:latin typeface="Arial" charset="0"/>
                  <a:cs typeface="Arial" charset="0"/>
                </a:rPr>
                <a:t>hors les murs </a:t>
              </a:r>
            </a:p>
          </p:txBody>
        </p:sp>
        <p:cxnSp>
          <p:nvCxnSpPr>
            <p:cNvPr id="10246" name="AutoShape 8"/>
            <p:cNvCxnSpPr>
              <a:cxnSpLocks noChangeShapeType="1"/>
              <a:stCxn id="10261" idx="0"/>
              <a:endCxn id="10255" idx="3"/>
            </p:cNvCxnSpPr>
            <p:nvPr/>
          </p:nvCxnSpPr>
          <p:spPr bwMode="auto">
            <a:xfrm rot="5400000" flipH="1" flipV="1">
              <a:off x="3476625" y="2835627"/>
              <a:ext cx="311150" cy="350838"/>
            </a:xfrm>
            <a:prstGeom prst="bentConnector4">
              <a:avLst>
                <a:gd name="adj1" fmla="val 15319"/>
                <a:gd name="adj2" fmla="val 170588"/>
              </a:avLst>
            </a:prstGeom>
            <a:noFill/>
            <a:ln w="9525">
              <a:solidFill>
                <a:schemeClr val="tx1"/>
              </a:solidFill>
              <a:miter lim="800000"/>
              <a:headEnd/>
              <a:tailEnd/>
            </a:ln>
          </p:spPr>
        </p:cxnSp>
        <p:cxnSp>
          <p:nvCxnSpPr>
            <p:cNvPr id="10247" name="AutoShape 9"/>
            <p:cNvCxnSpPr>
              <a:cxnSpLocks noChangeShapeType="1"/>
              <a:stCxn id="10257" idx="1"/>
              <a:endCxn id="10261" idx="2"/>
            </p:cNvCxnSpPr>
            <p:nvPr/>
          </p:nvCxnSpPr>
          <p:spPr bwMode="auto">
            <a:xfrm rot="10800000" flipV="1">
              <a:off x="3456782" y="3620647"/>
              <a:ext cx="954485" cy="314325"/>
            </a:xfrm>
            <a:prstGeom prst="bentConnector4">
              <a:avLst>
                <a:gd name="adj1" fmla="val 23514"/>
                <a:gd name="adj2" fmla="val 172602"/>
              </a:avLst>
            </a:prstGeom>
            <a:noFill/>
            <a:ln w="9525">
              <a:solidFill>
                <a:schemeClr val="tx1"/>
              </a:solidFill>
              <a:miter lim="800000"/>
              <a:headEnd type="stealth" w="med" len="med"/>
              <a:tailEnd/>
            </a:ln>
          </p:spPr>
        </p:cxnSp>
        <p:cxnSp>
          <p:nvCxnSpPr>
            <p:cNvPr id="10248" name="AutoShape 11"/>
            <p:cNvCxnSpPr>
              <a:cxnSpLocks noChangeShapeType="1"/>
              <a:stCxn id="10262" idx="0"/>
              <a:endCxn id="10257" idx="3"/>
            </p:cNvCxnSpPr>
            <p:nvPr/>
          </p:nvCxnSpPr>
          <p:spPr bwMode="auto">
            <a:xfrm rot="16200000" flipV="1">
              <a:off x="5731471" y="3502576"/>
              <a:ext cx="192087" cy="428229"/>
            </a:xfrm>
            <a:prstGeom prst="bentConnector2">
              <a:avLst/>
            </a:prstGeom>
            <a:noFill/>
            <a:ln w="9525">
              <a:solidFill>
                <a:schemeClr val="tx1"/>
              </a:solidFill>
              <a:miter lim="800000"/>
              <a:headEnd/>
              <a:tailEnd/>
            </a:ln>
          </p:spPr>
        </p:cxnSp>
        <p:sp>
          <p:nvSpPr>
            <p:cNvPr id="10249" name="Rectangle 14"/>
            <p:cNvSpPr>
              <a:spLocks noChangeArrowheads="1"/>
            </p:cNvSpPr>
            <p:nvPr/>
          </p:nvSpPr>
          <p:spPr bwMode="auto">
            <a:xfrm>
              <a:off x="507339" y="889392"/>
              <a:ext cx="2282163" cy="1107996"/>
            </a:xfrm>
            <a:prstGeom prst="rect">
              <a:avLst/>
            </a:prstGeom>
            <a:noFill/>
            <a:ln w="15875">
              <a:solidFill>
                <a:schemeClr val="tx1"/>
              </a:solidFill>
              <a:miter lim="800000"/>
              <a:headEnd/>
              <a:tailEnd/>
            </a:ln>
          </p:spPr>
          <p:txBody>
            <a:bodyPr anchor="ctr">
              <a:spAutoFit/>
            </a:bodyPr>
            <a:lstStyle/>
            <a:p>
              <a:r>
                <a:rPr lang="fr-FR" sz="1100" u="sng" dirty="0">
                  <a:latin typeface="Arial" charset="0"/>
                  <a:cs typeface="Arial" charset="0"/>
                </a:rPr>
                <a:t>Ressources de l’Expert</a:t>
              </a:r>
            </a:p>
            <a:p>
              <a:pPr>
                <a:buFontTx/>
                <a:buChar char="•"/>
              </a:pPr>
              <a:r>
                <a:rPr lang="fr-FR" sz="1100" dirty="0">
                  <a:latin typeface="Arial" charset="0"/>
                  <a:cs typeface="Arial" charset="0"/>
                </a:rPr>
                <a:t> Connaissances professionnelles internes &amp; externes</a:t>
              </a:r>
            </a:p>
            <a:p>
              <a:pPr>
                <a:buFontTx/>
                <a:buChar char="•"/>
              </a:pPr>
              <a:r>
                <a:rPr lang="fr-FR" sz="1100" dirty="0">
                  <a:latin typeface="Arial" charset="0"/>
                  <a:cs typeface="Arial" charset="0"/>
                </a:rPr>
                <a:t> Connaissances extra-professionnelles</a:t>
              </a:r>
            </a:p>
            <a:p>
              <a:pPr>
                <a:buFontTx/>
                <a:buChar char="•"/>
              </a:pPr>
              <a:r>
                <a:rPr lang="fr-FR" sz="1100" dirty="0">
                  <a:latin typeface="Arial" charset="0"/>
                  <a:cs typeface="Arial" charset="0"/>
                </a:rPr>
                <a:t> Connaissances personnelles</a:t>
              </a:r>
            </a:p>
          </p:txBody>
        </p:sp>
        <p:cxnSp>
          <p:nvCxnSpPr>
            <p:cNvPr id="10250" name="AutoShape 15"/>
            <p:cNvCxnSpPr>
              <a:cxnSpLocks noChangeShapeType="1"/>
            </p:cNvCxnSpPr>
            <p:nvPr/>
          </p:nvCxnSpPr>
          <p:spPr bwMode="auto">
            <a:xfrm rot="16200000" flipH="1">
              <a:off x="1786466" y="1915142"/>
              <a:ext cx="671513" cy="942446"/>
            </a:xfrm>
            <a:prstGeom prst="bentConnector3">
              <a:avLst>
                <a:gd name="adj1" fmla="val 50097"/>
              </a:avLst>
            </a:prstGeom>
            <a:noFill/>
            <a:ln w="9525">
              <a:solidFill>
                <a:schemeClr val="tx1"/>
              </a:solidFill>
              <a:miter lim="800000"/>
              <a:headEnd/>
              <a:tailEnd/>
            </a:ln>
          </p:spPr>
        </p:cxnSp>
        <p:cxnSp>
          <p:nvCxnSpPr>
            <p:cNvPr id="10251" name="AutoShape 16"/>
            <p:cNvCxnSpPr>
              <a:cxnSpLocks noChangeShapeType="1"/>
            </p:cNvCxnSpPr>
            <p:nvPr/>
          </p:nvCxnSpPr>
          <p:spPr bwMode="auto">
            <a:xfrm rot="5400000">
              <a:off x="2838450" y="1790259"/>
              <a:ext cx="823913" cy="887413"/>
            </a:xfrm>
            <a:prstGeom prst="bentConnector3">
              <a:avLst>
                <a:gd name="adj1" fmla="val 49602"/>
              </a:avLst>
            </a:prstGeom>
            <a:noFill/>
            <a:ln w="9525">
              <a:solidFill>
                <a:schemeClr val="tx1"/>
              </a:solidFill>
              <a:miter lim="800000"/>
              <a:headEnd/>
              <a:tailEnd/>
            </a:ln>
          </p:spPr>
        </p:cxnSp>
        <p:cxnSp>
          <p:nvCxnSpPr>
            <p:cNvPr id="10252" name="AutoShape 19"/>
            <p:cNvCxnSpPr>
              <a:cxnSpLocks noChangeShapeType="1"/>
            </p:cNvCxnSpPr>
            <p:nvPr/>
          </p:nvCxnSpPr>
          <p:spPr bwMode="auto">
            <a:xfrm rot="5400000">
              <a:off x="3627902" y="3414470"/>
              <a:ext cx="681037" cy="1563290"/>
            </a:xfrm>
            <a:prstGeom prst="bentConnector3">
              <a:avLst>
                <a:gd name="adj1" fmla="val 50000"/>
              </a:avLst>
            </a:prstGeom>
            <a:noFill/>
            <a:ln w="9525">
              <a:solidFill>
                <a:schemeClr val="tx1"/>
              </a:solidFill>
              <a:prstDash val="dash"/>
              <a:miter lim="800000"/>
              <a:headEnd/>
              <a:tailEnd/>
            </a:ln>
          </p:spPr>
        </p:cxnSp>
        <p:sp>
          <p:nvSpPr>
            <p:cNvPr id="10253" name="Rectangle 20"/>
            <p:cNvSpPr>
              <a:spLocks noChangeArrowheads="1"/>
            </p:cNvSpPr>
            <p:nvPr/>
          </p:nvSpPr>
          <p:spPr bwMode="auto">
            <a:xfrm>
              <a:off x="2971800" y="1218715"/>
              <a:ext cx="1369286" cy="600164"/>
            </a:xfrm>
            <a:prstGeom prst="rect">
              <a:avLst/>
            </a:prstGeom>
            <a:noFill/>
            <a:ln w="15875" algn="ctr">
              <a:solidFill>
                <a:schemeClr val="tx1"/>
              </a:solidFill>
              <a:miter lim="800000"/>
              <a:headEnd/>
              <a:tailEnd/>
            </a:ln>
          </p:spPr>
          <p:txBody>
            <a:bodyPr wrap="none" anchor="ctr">
              <a:spAutoFit/>
            </a:bodyPr>
            <a:lstStyle/>
            <a:p>
              <a:r>
                <a:rPr lang="fr-FR" sz="1100" u="sng">
                  <a:latin typeface="Arial" charset="0"/>
                  <a:cs typeface="Arial" charset="0"/>
                </a:rPr>
                <a:t>Modérateur</a:t>
              </a:r>
              <a:endParaRPr lang="fr-FR" sz="1100">
                <a:latin typeface="Arial" charset="0"/>
                <a:cs typeface="Arial" charset="0"/>
              </a:endParaRPr>
            </a:p>
            <a:p>
              <a:pPr>
                <a:buFontTx/>
                <a:buChar char="•"/>
              </a:pPr>
              <a:r>
                <a:rPr lang="fr-FR" sz="1100" u="sng">
                  <a:latin typeface="Arial" charset="0"/>
                  <a:cs typeface="Arial" charset="0"/>
                </a:rPr>
                <a:t> </a:t>
              </a:r>
              <a:r>
                <a:rPr lang="fr-FR" sz="1100">
                  <a:latin typeface="Arial" charset="0"/>
                  <a:cs typeface="Arial" charset="0"/>
                </a:rPr>
                <a:t>Exprimer, clarifier</a:t>
              </a:r>
            </a:p>
            <a:p>
              <a:pPr>
                <a:buFontTx/>
                <a:buChar char="•"/>
              </a:pPr>
              <a:r>
                <a:rPr lang="fr-FR" sz="1100">
                  <a:latin typeface="Arial" charset="0"/>
                  <a:cs typeface="Arial" charset="0"/>
                </a:rPr>
                <a:t> Justifier, prioriser</a:t>
              </a:r>
            </a:p>
          </p:txBody>
        </p:sp>
        <p:sp>
          <p:nvSpPr>
            <p:cNvPr id="10254" name="AutoShape 49"/>
            <p:cNvSpPr>
              <a:spLocks noChangeArrowheads="1"/>
            </p:cNvSpPr>
            <p:nvPr/>
          </p:nvSpPr>
          <p:spPr bwMode="auto">
            <a:xfrm>
              <a:off x="1164299" y="5199733"/>
              <a:ext cx="1780433" cy="476726"/>
            </a:xfrm>
            <a:prstGeom prst="roundRect">
              <a:avLst>
                <a:gd name="adj" fmla="val 16667"/>
              </a:avLst>
            </a:prstGeom>
            <a:noFill/>
            <a:ln w="9525">
              <a:solidFill>
                <a:srgbClr val="43A9C5"/>
              </a:solidFill>
              <a:round/>
              <a:headEnd/>
              <a:tailEnd/>
            </a:ln>
          </p:spPr>
          <p:txBody>
            <a:bodyPr wrap="square" anchor="ctr">
              <a:spAutoFit/>
            </a:bodyPr>
            <a:lstStyle/>
            <a:p>
              <a:pPr algn="ctr"/>
              <a:r>
                <a:rPr lang="fr-FR" sz="1100">
                  <a:latin typeface="Arial" charset="0"/>
                  <a:cs typeface="Arial" charset="0"/>
                </a:rPr>
                <a:t>Acteur : Expert représentant le domaine </a:t>
              </a:r>
            </a:p>
          </p:txBody>
        </p:sp>
        <p:sp>
          <p:nvSpPr>
            <p:cNvPr id="10255" name="Rectangle 20"/>
            <p:cNvSpPr>
              <a:spLocks noChangeArrowheads="1"/>
            </p:cNvSpPr>
            <p:nvPr/>
          </p:nvSpPr>
          <p:spPr bwMode="auto">
            <a:xfrm>
              <a:off x="1847056" y="2639571"/>
              <a:ext cx="1960563" cy="431800"/>
            </a:xfrm>
            <a:prstGeom prst="rect">
              <a:avLst/>
            </a:prstGeom>
            <a:gradFill rotWithShape="1">
              <a:gsLst>
                <a:gs pos="0">
                  <a:srgbClr val="9EEAFF"/>
                </a:gs>
                <a:gs pos="35001">
                  <a:srgbClr val="BBEFFF"/>
                </a:gs>
                <a:gs pos="100000">
                  <a:srgbClr val="E4F9FF"/>
                </a:gs>
              </a:gsLst>
              <a:lin ang="16200000" scaled="1"/>
            </a:gradFill>
            <a:ln w="19050" algn="ctr">
              <a:solidFill>
                <a:srgbClr val="46AAC5"/>
              </a:solidFill>
              <a:miter lim="800000"/>
              <a:headEnd/>
              <a:tailEnd/>
            </a:ln>
          </p:spPr>
          <p:txBody>
            <a:bodyPr anchor="ctr">
              <a:spAutoFit/>
            </a:bodyPr>
            <a:lstStyle/>
            <a:p>
              <a:pPr algn="ctr"/>
              <a:r>
                <a:rPr lang="fr-FR" sz="1100" b="1" dirty="0">
                  <a:solidFill>
                    <a:srgbClr val="0070C0"/>
                  </a:solidFill>
                  <a:cs typeface="Arial" charset="0"/>
                </a:rPr>
                <a:t>Séance individuelle de créativité stimulée </a:t>
              </a:r>
            </a:p>
          </p:txBody>
        </p:sp>
        <p:sp>
          <p:nvSpPr>
            <p:cNvPr id="10256" name="Rectangle 26"/>
            <p:cNvSpPr>
              <a:spLocks noChangeArrowheads="1"/>
            </p:cNvSpPr>
            <p:nvPr/>
          </p:nvSpPr>
          <p:spPr bwMode="auto">
            <a:xfrm>
              <a:off x="778617" y="2320939"/>
              <a:ext cx="771365" cy="430887"/>
            </a:xfrm>
            <a:prstGeom prst="rect">
              <a:avLst/>
            </a:prstGeom>
            <a:gradFill rotWithShape="1">
              <a:gsLst>
                <a:gs pos="0">
                  <a:srgbClr val="BCBCBC"/>
                </a:gs>
                <a:gs pos="35001">
                  <a:srgbClr val="D0D0D0"/>
                </a:gs>
                <a:gs pos="100000">
                  <a:srgbClr val="EDEDED"/>
                </a:gs>
              </a:gsLst>
              <a:lin ang="16200000" scaled="1"/>
            </a:gradFill>
            <a:ln w="9525" algn="ctr">
              <a:solidFill>
                <a:srgbClr val="000000"/>
              </a:solidFill>
              <a:miter lim="800000"/>
              <a:headEnd/>
              <a:tailEnd/>
            </a:ln>
          </p:spPr>
          <p:txBody>
            <a:bodyPr wrap="none" anchor="ctr">
              <a:spAutoFit/>
            </a:bodyPr>
            <a:lstStyle/>
            <a:p>
              <a:pPr algn="ctr"/>
              <a:r>
                <a:rPr lang="fr-FR" sz="1100">
                  <a:solidFill>
                    <a:srgbClr val="000000"/>
                  </a:solidFill>
                  <a:latin typeface="Arial" charset="0"/>
                  <a:cs typeface="Arial" charset="0"/>
                </a:rPr>
                <a:t>Carte par</a:t>
              </a:r>
            </a:p>
            <a:p>
              <a:pPr algn="ctr"/>
              <a:r>
                <a:rPr lang="fr-FR" sz="1100">
                  <a:solidFill>
                    <a:srgbClr val="000000"/>
                  </a:solidFill>
                  <a:latin typeface="Arial" charset="0"/>
                  <a:cs typeface="Arial" charset="0"/>
                </a:rPr>
                <a:t>domaine</a:t>
              </a:r>
            </a:p>
          </p:txBody>
        </p:sp>
        <p:sp>
          <p:nvSpPr>
            <p:cNvPr id="10257" name="Rectangle 20">
              <a:hlinkClick r:id="rId3" action="ppaction://hlinksldjump"/>
            </p:cNvPr>
            <p:cNvSpPr>
              <a:spLocks noChangeArrowheads="1"/>
            </p:cNvSpPr>
            <p:nvPr/>
          </p:nvSpPr>
          <p:spPr bwMode="auto">
            <a:xfrm>
              <a:off x="4411266" y="3404746"/>
              <a:ext cx="1202134" cy="431800"/>
            </a:xfrm>
            <a:prstGeom prst="rect">
              <a:avLst/>
            </a:prstGeom>
            <a:gradFill rotWithShape="1">
              <a:gsLst>
                <a:gs pos="0">
                  <a:srgbClr val="9EEAFF"/>
                </a:gs>
                <a:gs pos="35001">
                  <a:srgbClr val="BBEFFF"/>
                </a:gs>
                <a:gs pos="100000">
                  <a:srgbClr val="E4F9FF"/>
                </a:gs>
              </a:gsLst>
              <a:lin ang="16200000" scaled="1"/>
            </a:gradFill>
            <a:ln w="19050" algn="ctr">
              <a:solidFill>
                <a:srgbClr val="46AAC5"/>
              </a:solidFill>
              <a:miter lim="800000"/>
              <a:headEnd/>
              <a:tailEnd/>
            </a:ln>
          </p:spPr>
          <p:txBody>
            <a:bodyPr anchor="ctr">
              <a:spAutoFit/>
            </a:bodyPr>
            <a:lstStyle/>
            <a:p>
              <a:pPr algn="ctr"/>
              <a:r>
                <a:rPr lang="fr-FR" sz="1100" b="1" dirty="0">
                  <a:solidFill>
                    <a:srgbClr val="0070C0"/>
                  </a:solidFill>
                  <a:latin typeface="Arial" charset="0"/>
                  <a:cs typeface="Arial" charset="0"/>
                </a:rPr>
                <a:t>Construction collégiale</a:t>
              </a:r>
            </a:p>
          </p:txBody>
        </p:sp>
        <p:sp>
          <p:nvSpPr>
            <p:cNvPr id="10258" name="Rectangle 20"/>
            <p:cNvSpPr>
              <a:spLocks noChangeArrowheads="1"/>
            </p:cNvSpPr>
            <p:nvPr/>
          </p:nvSpPr>
          <p:spPr bwMode="auto">
            <a:xfrm>
              <a:off x="6870569" y="4317558"/>
              <a:ext cx="1117865" cy="261610"/>
            </a:xfrm>
            <a:prstGeom prst="rect">
              <a:avLst/>
            </a:prstGeom>
            <a:gradFill rotWithShape="1">
              <a:gsLst>
                <a:gs pos="0">
                  <a:srgbClr val="9EEAFF"/>
                </a:gs>
                <a:gs pos="35001">
                  <a:srgbClr val="BBEFFF"/>
                </a:gs>
                <a:gs pos="100000">
                  <a:srgbClr val="E4F9FF"/>
                </a:gs>
              </a:gsLst>
              <a:lin ang="16200000" scaled="1"/>
            </a:gradFill>
            <a:ln w="19050" algn="ctr">
              <a:solidFill>
                <a:srgbClr val="46AAC5"/>
              </a:solidFill>
              <a:miter lim="800000"/>
              <a:headEnd/>
              <a:tailEnd/>
            </a:ln>
          </p:spPr>
          <p:txBody>
            <a:bodyPr anchor="ctr">
              <a:spAutoFit/>
            </a:bodyPr>
            <a:lstStyle/>
            <a:p>
              <a:pPr algn="ctr"/>
              <a:r>
                <a:rPr lang="fr-FR" sz="1100" b="1" dirty="0">
                  <a:solidFill>
                    <a:srgbClr val="0070C0"/>
                  </a:solidFill>
                  <a:latin typeface="Arial" charset="0"/>
                  <a:cs typeface="Arial" charset="0"/>
                </a:rPr>
                <a:t>Diffusion </a:t>
              </a:r>
            </a:p>
          </p:txBody>
        </p:sp>
        <p:sp>
          <p:nvSpPr>
            <p:cNvPr id="10259" name="AutoShape 61"/>
            <p:cNvSpPr>
              <a:spLocks noChangeArrowheads="1"/>
            </p:cNvSpPr>
            <p:nvPr/>
          </p:nvSpPr>
          <p:spPr bwMode="auto">
            <a:xfrm>
              <a:off x="4369992" y="4816034"/>
              <a:ext cx="1184936" cy="663575"/>
            </a:xfrm>
            <a:prstGeom prst="roundRect">
              <a:avLst>
                <a:gd name="adj" fmla="val 16667"/>
              </a:avLst>
            </a:prstGeom>
            <a:noFill/>
            <a:ln w="9525">
              <a:solidFill>
                <a:srgbClr val="43A9C5"/>
              </a:solidFill>
              <a:round/>
              <a:headEnd/>
              <a:tailEnd/>
            </a:ln>
          </p:spPr>
          <p:txBody>
            <a:bodyPr anchor="ctr">
              <a:spAutoFit/>
            </a:bodyPr>
            <a:lstStyle/>
            <a:p>
              <a:pPr algn="ctr"/>
              <a:r>
                <a:rPr lang="fr-FR" sz="1100">
                  <a:latin typeface="Arial" charset="0"/>
                  <a:cs typeface="Arial" charset="0"/>
                </a:rPr>
                <a:t>Acteurs: Communauté des Experts</a:t>
              </a:r>
            </a:p>
          </p:txBody>
        </p:sp>
        <p:sp>
          <p:nvSpPr>
            <p:cNvPr id="10260" name="AutoShape 62"/>
            <p:cNvSpPr>
              <a:spLocks noChangeArrowheads="1"/>
            </p:cNvSpPr>
            <p:nvPr/>
          </p:nvSpPr>
          <p:spPr bwMode="auto">
            <a:xfrm>
              <a:off x="7795817" y="5328796"/>
              <a:ext cx="1707753" cy="476250"/>
            </a:xfrm>
            <a:prstGeom prst="roundRect">
              <a:avLst>
                <a:gd name="adj" fmla="val 16667"/>
              </a:avLst>
            </a:prstGeom>
            <a:noFill/>
            <a:ln w="9525">
              <a:solidFill>
                <a:srgbClr val="43A9C5"/>
              </a:solidFill>
              <a:round/>
              <a:headEnd/>
              <a:tailEnd/>
            </a:ln>
          </p:spPr>
          <p:txBody>
            <a:bodyPr anchor="ctr">
              <a:spAutoFit/>
            </a:bodyPr>
            <a:lstStyle/>
            <a:p>
              <a:pPr algn="ctr"/>
              <a:r>
                <a:rPr lang="fr-FR" sz="1100">
                  <a:latin typeface="Arial" charset="0"/>
                  <a:cs typeface="Arial" charset="0"/>
                </a:rPr>
                <a:t>Acteurs : Animation technique transverse</a:t>
              </a:r>
            </a:p>
          </p:txBody>
        </p:sp>
        <p:sp>
          <p:nvSpPr>
            <p:cNvPr id="10261" name="Rectangle 26"/>
            <p:cNvSpPr>
              <a:spLocks noChangeArrowheads="1"/>
            </p:cNvSpPr>
            <p:nvPr/>
          </p:nvSpPr>
          <p:spPr bwMode="auto">
            <a:xfrm>
              <a:off x="2951162" y="3166621"/>
              <a:ext cx="1011238" cy="768350"/>
            </a:xfrm>
            <a:prstGeom prst="rect">
              <a:avLst/>
            </a:prstGeom>
            <a:gradFill rotWithShape="1">
              <a:gsLst>
                <a:gs pos="0">
                  <a:srgbClr val="BCBCBC"/>
                </a:gs>
                <a:gs pos="35001">
                  <a:srgbClr val="D0D0D0"/>
                </a:gs>
                <a:gs pos="100000">
                  <a:srgbClr val="EDEDED"/>
                </a:gs>
              </a:gsLst>
              <a:lin ang="16200000" scaled="1"/>
            </a:gradFill>
            <a:ln w="9525" algn="ctr">
              <a:solidFill>
                <a:srgbClr val="000000"/>
              </a:solidFill>
              <a:miter lim="800000"/>
              <a:headEnd/>
              <a:tailEnd/>
            </a:ln>
          </p:spPr>
          <p:txBody>
            <a:bodyPr anchor="ctr">
              <a:spAutoFit/>
            </a:bodyPr>
            <a:lstStyle/>
            <a:p>
              <a:pPr algn="ctr"/>
              <a:r>
                <a:rPr lang="fr-FR" sz="1100">
                  <a:solidFill>
                    <a:srgbClr val="000000"/>
                  </a:solidFill>
                  <a:latin typeface="Arial" charset="0"/>
                  <a:cs typeface="Arial" charset="0"/>
                </a:rPr>
                <a:t>Vision</a:t>
              </a:r>
            </a:p>
            <a:p>
              <a:pPr algn="ctr"/>
              <a:r>
                <a:rPr lang="fr-FR" sz="1100">
                  <a:solidFill>
                    <a:srgbClr val="000000"/>
                  </a:solidFill>
                  <a:latin typeface="Arial" charset="0"/>
                  <a:cs typeface="Arial" charset="0"/>
                </a:rPr>
                <a:t>prospective d’un domaine </a:t>
              </a:r>
            </a:p>
          </p:txBody>
        </p:sp>
        <p:sp>
          <p:nvSpPr>
            <p:cNvPr id="10262" name="Rectangle 26"/>
            <p:cNvSpPr>
              <a:spLocks noChangeArrowheads="1"/>
            </p:cNvSpPr>
            <p:nvPr/>
          </p:nvSpPr>
          <p:spPr bwMode="auto">
            <a:xfrm>
              <a:off x="5522252" y="3812733"/>
              <a:ext cx="1037034" cy="939800"/>
            </a:xfrm>
            <a:prstGeom prst="rect">
              <a:avLst/>
            </a:prstGeom>
            <a:gradFill rotWithShape="1">
              <a:gsLst>
                <a:gs pos="0">
                  <a:srgbClr val="BCBCBC"/>
                </a:gs>
                <a:gs pos="35001">
                  <a:srgbClr val="D0D0D0"/>
                </a:gs>
                <a:gs pos="100000">
                  <a:srgbClr val="EDEDED"/>
                </a:gs>
              </a:gsLst>
              <a:lin ang="16200000" scaled="1"/>
            </a:gradFill>
            <a:ln w="9525" algn="ctr">
              <a:solidFill>
                <a:srgbClr val="000000"/>
              </a:solidFill>
              <a:miter lim="800000"/>
              <a:headEnd/>
              <a:tailEnd/>
            </a:ln>
          </p:spPr>
          <p:txBody>
            <a:bodyPr anchor="ctr">
              <a:spAutoFit/>
            </a:bodyPr>
            <a:lstStyle/>
            <a:p>
              <a:pPr algn="ctr"/>
              <a:r>
                <a:rPr lang="fr-FR" sz="1100">
                  <a:solidFill>
                    <a:srgbClr val="000000"/>
                  </a:solidFill>
                  <a:latin typeface="Arial" charset="0"/>
                  <a:cs typeface="Arial" charset="0"/>
                </a:rPr>
                <a:t>Vision prospective fusionnée des domaines</a:t>
              </a:r>
            </a:p>
          </p:txBody>
        </p:sp>
        <p:sp>
          <p:nvSpPr>
            <p:cNvPr id="10263" name="Rectangle 26"/>
            <p:cNvSpPr>
              <a:spLocks noChangeArrowheads="1"/>
            </p:cNvSpPr>
            <p:nvPr/>
          </p:nvSpPr>
          <p:spPr bwMode="auto">
            <a:xfrm>
              <a:off x="8138054" y="4741421"/>
              <a:ext cx="1040475" cy="431800"/>
            </a:xfrm>
            <a:prstGeom prst="rect">
              <a:avLst/>
            </a:prstGeom>
            <a:gradFill rotWithShape="1">
              <a:gsLst>
                <a:gs pos="0">
                  <a:srgbClr val="BCBCBC"/>
                </a:gs>
                <a:gs pos="35001">
                  <a:srgbClr val="D0D0D0"/>
                </a:gs>
                <a:gs pos="100000">
                  <a:srgbClr val="EDEDED"/>
                </a:gs>
              </a:gsLst>
              <a:lin ang="16200000" scaled="1"/>
            </a:gradFill>
            <a:ln w="9525" algn="ctr">
              <a:solidFill>
                <a:srgbClr val="000000"/>
              </a:solidFill>
              <a:miter lim="800000"/>
              <a:headEnd/>
              <a:tailEnd/>
            </a:ln>
          </p:spPr>
          <p:txBody>
            <a:bodyPr anchor="ctr">
              <a:spAutoFit/>
            </a:bodyPr>
            <a:lstStyle/>
            <a:p>
              <a:pPr algn="ctr"/>
              <a:r>
                <a:rPr lang="fr-FR" sz="1100">
                  <a:solidFill>
                    <a:srgbClr val="000000"/>
                  </a:solidFill>
                  <a:latin typeface="Arial" charset="0"/>
                  <a:cs typeface="Arial" charset="0"/>
                </a:rPr>
                <a:t>Méthode d’innovation</a:t>
              </a:r>
            </a:p>
          </p:txBody>
        </p:sp>
        <p:sp>
          <p:nvSpPr>
            <p:cNvPr id="10264" name="Rectangle 14"/>
            <p:cNvSpPr>
              <a:spLocks noChangeArrowheads="1"/>
            </p:cNvSpPr>
            <p:nvPr/>
          </p:nvSpPr>
          <p:spPr bwMode="auto">
            <a:xfrm>
              <a:off x="5118100" y="836712"/>
              <a:ext cx="1774845" cy="938719"/>
            </a:xfrm>
            <a:prstGeom prst="rect">
              <a:avLst/>
            </a:prstGeom>
            <a:noFill/>
            <a:ln w="15875" algn="ctr">
              <a:solidFill>
                <a:schemeClr val="tx1"/>
              </a:solidFill>
              <a:miter lim="800000"/>
              <a:headEnd/>
              <a:tailEnd/>
            </a:ln>
          </p:spPr>
          <p:txBody>
            <a:bodyPr wrap="none" anchor="ctr">
              <a:spAutoFit/>
            </a:bodyPr>
            <a:lstStyle/>
            <a:p>
              <a:pPr marL="342900" indent="-342900"/>
              <a:r>
                <a:rPr lang="fr-FR" sz="1100" u="sng">
                  <a:latin typeface="Arial" charset="0"/>
                  <a:cs typeface="Arial" charset="0"/>
                </a:rPr>
                <a:t>Confrontation successive</a:t>
              </a:r>
            </a:p>
            <a:p>
              <a:pPr marL="342900" indent="-342900">
                <a:buFontTx/>
                <a:buAutoNum type="arabicPeriod"/>
              </a:pPr>
              <a:r>
                <a:rPr lang="fr-FR" sz="1100">
                  <a:latin typeface="Arial" charset="0"/>
                  <a:cs typeface="Arial" charset="0"/>
                </a:rPr>
                <a:t>Pairs</a:t>
              </a:r>
            </a:p>
            <a:p>
              <a:pPr marL="342900" indent="-342900">
                <a:buFontTx/>
                <a:buAutoNum type="arabicPeriod"/>
              </a:pPr>
              <a:r>
                <a:rPr lang="fr-FR" sz="1100">
                  <a:latin typeface="Arial" charset="0"/>
                  <a:cs typeface="Arial" charset="0"/>
                </a:rPr>
                <a:t>Experts terrain</a:t>
              </a:r>
            </a:p>
            <a:p>
              <a:pPr marL="342900" indent="-342900">
                <a:buFontTx/>
                <a:buAutoNum type="arabicPeriod"/>
              </a:pPr>
              <a:r>
                <a:rPr lang="fr-FR" sz="1100">
                  <a:latin typeface="Arial" charset="0"/>
                  <a:cs typeface="Arial" charset="0"/>
                </a:rPr>
                <a:t>Experts transverses</a:t>
              </a:r>
            </a:p>
            <a:p>
              <a:pPr marL="342900" indent="-342900">
                <a:buFontTx/>
                <a:buAutoNum type="arabicPeriod"/>
              </a:pPr>
              <a:r>
                <a:rPr lang="fr-FR" sz="1100">
                  <a:latin typeface="Arial" charset="0"/>
                  <a:cs typeface="Arial" charset="0"/>
                </a:rPr>
                <a:t>Experts stratèges</a:t>
              </a:r>
            </a:p>
          </p:txBody>
        </p:sp>
        <p:cxnSp>
          <p:nvCxnSpPr>
            <p:cNvPr id="10265" name="AutoShape 15"/>
            <p:cNvCxnSpPr>
              <a:cxnSpLocks noChangeShapeType="1"/>
            </p:cNvCxnSpPr>
            <p:nvPr/>
          </p:nvCxnSpPr>
          <p:spPr bwMode="auto">
            <a:xfrm rot="5400000">
              <a:off x="4718249" y="2067608"/>
              <a:ext cx="1609725" cy="1105827"/>
            </a:xfrm>
            <a:prstGeom prst="bentConnector3">
              <a:avLst>
                <a:gd name="adj1" fmla="val 50245"/>
              </a:avLst>
            </a:prstGeom>
            <a:noFill/>
            <a:ln w="9525">
              <a:solidFill>
                <a:schemeClr val="tx1"/>
              </a:solidFill>
              <a:miter lim="800000"/>
              <a:headEnd/>
              <a:tailEnd/>
            </a:ln>
          </p:spPr>
        </p:cxnSp>
        <p:cxnSp>
          <p:nvCxnSpPr>
            <p:cNvPr id="10266" name="AutoShape 16"/>
            <p:cNvCxnSpPr>
              <a:cxnSpLocks noChangeShapeType="1"/>
            </p:cNvCxnSpPr>
            <p:nvPr/>
          </p:nvCxnSpPr>
          <p:spPr bwMode="auto">
            <a:xfrm rot="5400000">
              <a:off x="6090908" y="1312356"/>
              <a:ext cx="1285875" cy="2994157"/>
            </a:xfrm>
            <a:prstGeom prst="bentConnector3">
              <a:avLst>
                <a:gd name="adj1" fmla="val 50000"/>
              </a:avLst>
            </a:prstGeom>
            <a:noFill/>
            <a:ln w="9525">
              <a:solidFill>
                <a:schemeClr val="tx1"/>
              </a:solidFill>
              <a:miter lim="800000"/>
              <a:headEnd/>
              <a:tailEnd/>
            </a:ln>
          </p:spPr>
        </p:cxnSp>
        <p:sp>
          <p:nvSpPr>
            <p:cNvPr id="10267" name="Rectangle 20"/>
            <p:cNvSpPr>
              <a:spLocks noChangeArrowheads="1"/>
            </p:cNvSpPr>
            <p:nvPr/>
          </p:nvSpPr>
          <p:spPr bwMode="auto">
            <a:xfrm>
              <a:off x="7286759" y="1273275"/>
              <a:ext cx="1903085" cy="938719"/>
            </a:xfrm>
            <a:prstGeom prst="rect">
              <a:avLst/>
            </a:prstGeom>
            <a:noFill/>
            <a:ln w="15875" algn="ctr">
              <a:solidFill>
                <a:schemeClr val="tx1"/>
              </a:solidFill>
              <a:miter lim="800000"/>
              <a:headEnd/>
              <a:tailEnd/>
            </a:ln>
          </p:spPr>
          <p:txBody>
            <a:bodyPr wrap="none" anchor="ctr">
              <a:spAutoFit/>
            </a:bodyPr>
            <a:lstStyle/>
            <a:p>
              <a:pPr marL="342900" indent="-342900"/>
              <a:r>
                <a:rPr lang="fr-FR" sz="1100" u="sng">
                  <a:latin typeface="Arial" charset="0"/>
                  <a:cs typeface="Arial" charset="0"/>
                </a:rPr>
                <a:t>Connaissances respectives</a:t>
              </a:r>
              <a:endParaRPr lang="fr-FR" sz="1100">
                <a:latin typeface="Arial" charset="0"/>
                <a:cs typeface="Arial" charset="0"/>
              </a:endParaRPr>
            </a:p>
            <a:p>
              <a:pPr marL="342900" indent="-342900">
                <a:buFontTx/>
                <a:buAutoNum type="arabicPeriod"/>
              </a:pPr>
              <a:r>
                <a:rPr lang="fr-FR" sz="1100">
                  <a:latin typeface="Arial" charset="0"/>
                  <a:cs typeface="Arial" charset="0"/>
                </a:rPr>
                <a:t>Techniques</a:t>
              </a:r>
            </a:p>
            <a:p>
              <a:pPr marL="342900" indent="-342900">
                <a:buFontTx/>
                <a:buAutoNum type="arabicPeriod"/>
              </a:pPr>
              <a:r>
                <a:rPr lang="fr-FR" sz="1100">
                  <a:latin typeface="Arial" charset="0"/>
                  <a:cs typeface="Arial" charset="0"/>
                </a:rPr>
                <a:t>Terrain, Client</a:t>
              </a:r>
            </a:p>
            <a:p>
              <a:pPr marL="342900" indent="-342900">
                <a:buFontTx/>
                <a:buAutoNum type="arabicPeriod"/>
              </a:pPr>
              <a:r>
                <a:rPr lang="fr-FR" sz="1100">
                  <a:latin typeface="Arial" charset="0"/>
                  <a:cs typeface="Arial" charset="0"/>
                </a:rPr>
                <a:t>Animation transverse</a:t>
              </a:r>
            </a:p>
            <a:p>
              <a:pPr marL="342900" indent="-342900">
                <a:buFontTx/>
                <a:buAutoNum type="arabicPeriod"/>
              </a:pPr>
              <a:r>
                <a:rPr lang="fr-FR" sz="1100">
                  <a:latin typeface="Arial" charset="0"/>
                  <a:cs typeface="Arial" charset="0"/>
                </a:rPr>
                <a:t>Stratégie entité</a:t>
              </a:r>
            </a:p>
          </p:txBody>
        </p:sp>
        <p:cxnSp>
          <p:nvCxnSpPr>
            <p:cNvPr id="10268" name="AutoShape 11"/>
            <p:cNvCxnSpPr>
              <a:cxnSpLocks noChangeShapeType="1"/>
              <a:stCxn id="10258" idx="1"/>
              <a:endCxn id="10262" idx="2"/>
            </p:cNvCxnSpPr>
            <p:nvPr/>
          </p:nvCxnSpPr>
          <p:spPr bwMode="auto">
            <a:xfrm rot="10800000" flipV="1">
              <a:off x="6040770" y="4448363"/>
              <a:ext cx="829800" cy="304170"/>
            </a:xfrm>
            <a:prstGeom prst="bentConnector4">
              <a:avLst>
                <a:gd name="adj1" fmla="val 18757"/>
                <a:gd name="adj2" fmla="val 175155"/>
              </a:avLst>
            </a:prstGeom>
            <a:noFill/>
            <a:ln w="9525">
              <a:solidFill>
                <a:schemeClr val="tx1"/>
              </a:solidFill>
              <a:miter lim="800000"/>
              <a:headEnd type="stealth" w="med" len="med"/>
              <a:tailEnd/>
            </a:ln>
          </p:spPr>
        </p:cxnSp>
        <p:cxnSp>
          <p:nvCxnSpPr>
            <p:cNvPr id="10269" name="AutoShape 11"/>
            <p:cNvCxnSpPr>
              <a:cxnSpLocks noChangeShapeType="1"/>
              <a:stCxn id="10263" idx="0"/>
            </p:cNvCxnSpPr>
            <p:nvPr/>
          </p:nvCxnSpPr>
          <p:spPr bwMode="auto">
            <a:xfrm rot="16200000" flipV="1">
              <a:off x="8186010" y="4268280"/>
              <a:ext cx="284163" cy="662120"/>
            </a:xfrm>
            <a:prstGeom prst="bentConnector2">
              <a:avLst/>
            </a:prstGeom>
            <a:noFill/>
            <a:ln w="9525">
              <a:solidFill>
                <a:schemeClr val="tx1"/>
              </a:solidFill>
              <a:miter lim="800000"/>
              <a:headEnd/>
              <a:tailEnd/>
            </a:ln>
          </p:spPr>
        </p:cxnSp>
        <p:sp>
          <p:nvSpPr>
            <p:cNvPr id="10270" name="AutoShape 62"/>
            <p:cNvSpPr>
              <a:spLocks noChangeArrowheads="1"/>
            </p:cNvSpPr>
            <p:nvPr/>
          </p:nvSpPr>
          <p:spPr bwMode="auto">
            <a:xfrm>
              <a:off x="8083021" y="3115822"/>
              <a:ext cx="1308762" cy="663575"/>
            </a:xfrm>
            <a:prstGeom prst="roundRect">
              <a:avLst>
                <a:gd name="adj" fmla="val 16667"/>
              </a:avLst>
            </a:prstGeom>
            <a:noFill/>
            <a:ln w="9525">
              <a:solidFill>
                <a:srgbClr val="43A9C5"/>
              </a:solidFill>
              <a:round/>
              <a:headEnd/>
              <a:tailEnd/>
            </a:ln>
          </p:spPr>
          <p:txBody>
            <a:bodyPr anchor="ctr">
              <a:spAutoFit/>
            </a:bodyPr>
            <a:lstStyle/>
            <a:p>
              <a:pPr algn="ctr"/>
              <a:r>
                <a:rPr lang="fr-FR" sz="1100">
                  <a:latin typeface="Arial" charset="0"/>
                  <a:cs typeface="Arial" charset="0"/>
                </a:rPr>
                <a:t>Acteurs: Communauté des Experts</a:t>
              </a:r>
            </a:p>
          </p:txBody>
        </p:sp>
        <p:sp>
          <p:nvSpPr>
            <p:cNvPr id="10271" name="Rectangle 26"/>
            <p:cNvSpPr>
              <a:spLocks noChangeArrowheads="1"/>
            </p:cNvSpPr>
            <p:nvPr/>
          </p:nvSpPr>
          <p:spPr bwMode="auto">
            <a:xfrm>
              <a:off x="8153534" y="3831783"/>
              <a:ext cx="1040473" cy="431800"/>
            </a:xfrm>
            <a:prstGeom prst="rect">
              <a:avLst/>
            </a:prstGeom>
            <a:gradFill rotWithShape="1">
              <a:gsLst>
                <a:gs pos="0">
                  <a:srgbClr val="BCBCBC"/>
                </a:gs>
                <a:gs pos="35001">
                  <a:srgbClr val="D0D0D0"/>
                </a:gs>
                <a:gs pos="100000">
                  <a:srgbClr val="EDEDED"/>
                </a:gs>
              </a:gsLst>
              <a:lin ang="16200000" scaled="1"/>
            </a:gradFill>
            <a:ln w="9525" algn="ctr">
              <a:solidFill>
                <a:srgbClr val="000000"/>
              </a:solidFill>
              <a:miter lim="800000"/>
              <a:headEnd/>
              <a:tailEnd/>
            </a:ln>
          </p:spPr>
          <p:txBody>
            <a:bodyPr anchor="ctr">
              <a:spAutoFit/>
            </a:bodyPr>
            <a:lstStyle/>
            <a:p>
              <a:pPr algn="ctr"/>
              <a:r>
                <a:rPr lang="fr-FR" sz="1100">
                  <a:solidFill>
                    <a:srgbClr val="000000"/>
                  </a:solidFill>
                  <a:latin typeface="Arial" charset="0"/>
                  <a:cs typeface="Arial" charset="0"/>
                </a:rPr>
                <a:t>Vision prospective </a:t>
              </a:r>
            </a:p>
          </p:txBody>
        </p:sp>
        <p:cxnSp>
          <p:nvCxnSpPr>
            <p:cNvPr id="10272" name="AutoShape 11"/>
            <p:cNvCxnSpPr>
              <a:cxnSpLocks noChangeShapeType="1"/>
            </p:cNvCxnSpPr>
            <p:nvPr/>
          </p:nvCxnSpPr>
          <p:spPr bwMode="auto">
            <a:xfrm rot="5400000">
              <a:off x="8232577" y="4005682"/>
              <a:ext cx="204787" cy="679317"/>
            </a:xfrm>
            <a:prstGeom prst="bentConnector2">
              <a:avLst/>
            </a:prstGeom>
            <a:noFill/>
            <a:ln w="9525">
              <a:solidFill>
                <a:schemeClr val="tx1"/>
              </a:solidFill>
              <a:miter lim="800000"/>
              <a:headEnd/>
              <a:tailEnd/>
            </a:ln>
          </p:spPr>
        </p:cxnSp>
        <p:sp>
          <p:nvSpPr>
            <p:cNvPr id="10273" name="Rectangle 7"/>
            <p:cNvSpPr>
              <a:spLocks noChangeArrowheads="1"/>
            </p:cNvSpPr>
            <p:nvPr/>
          </p:nvSpPr>
          <p:spPr bwMode="auto">
            <a:xfrm>
              <a:off x="6250728" y="3167578"/>
              <a:ext cx="1740785" cy="261610"/>
            </a:xfrm>
            <a:prstGeom prst="rect">
              <a:avLst/>
            </a:prstGeom>
            <a:gradFill rotWithShape="1">
              <a:gsLst>
                <a:gs pos="0">
                  <a:srgbClr val="FFFF99"/>
                </a:gs>
                <a:gs pos="100000">
                  <a:srgbClr val="FFFFCD"/>
                </a:gs>
              </a:gsLst>
              <a:lin ang="5400000" scaled="1"/>
            </a:gradFill>
            <a:ln w="9525" algn="ctr">
              <a:solidFill>
                <a:schemeClr val="tx1"/>
              </a:solidFill>
              <a:prstDash val="dash"/>
              <a:miter lim="800000"/>
              <a:headEnd/>
              <a:tailEnd/>
            </a:ln>
          </p:spPr>
          <p:txBody>
            <a:bodyPr wrap="square" anchor="ctr">
              <a:spAutoFit/>
            </a:bodyPr>
            <a:lstStyle/>
            <a:p>
              <a:pPr algn="ctr"/>
              <a:r>
                <a:rPr lang="fr-FR" sz="1100" dirty="0">
                  <a:latin typeface="Arial" charset="0"/>
                  <a:cs typeface="Arial" charset="0"/>
                </a:rPr>
                <a:t>Vers DT et réseau R &amp; T </a:t>
              </a:r>
            </a:p>
          </p:txBody>
        </p:sp>
        <p:cxnSp>
          <p:nvCxnSpPr>
            <p:cNvPr id="10274" name="AutoShape 19"/>
            <p:cNvCxnSpPr>
              <a:cxnSpLocks noChangeShapeType="1"/>
              <a:stCxn id="10273" idx="2"/>
              <a:endCxn id="10271" idx="1"/>
            </p:cNvCxnSpPr>
            <p:nvPr/>
          </p:nvCxnSpPr>
          <p:spPr bwMode="auto">
            <a:xfrm rot="16200000" flipH="1">
              <a:off x="7328080" y="3222228"/>
              <a:ext cx="618495" cy="1032413"/>
            </a:xfrm>
            <a:prstGeom prst="bentConnector2">
              <a:avLst/>
            </a:prstGeom>
            <a:noFill/>
            <a:ln w="9525">
              <a:solidFill>
                <a:schemeClr val="tx1"/>
              </a:solidFill>
              <a:prstDash val="dash"/>
              <a:miter lim="800000"/>
              <a:headEnd/>
              <a:tailEnd/>
            </a:ln>
          </p:spPr>
        </p:cxnSp>
        <p:sp>
          <p:nvSpPr>
            <p:cNvPr id="10275" name="Rectangle 7"/>
            <p:cNvSpPr>
              <a:spLocks noChangeArrowheads="1"/>
            </p:cNvSpPr>
            <p:nvPr/>
          </p:nvSpPr>
          <p:spPr bwMode="auto">
            <a:xfrm>
              <a:off x="5972994" y="5086345"/>
              <a:ext cx="1717894" cy="430887"/>
            </a:xfrm>
            <a:prstGeom prst="rect">
              <a:avLst/>
            </a:prstGeom>
            <a:gradFill rotWithShape="1">
              <a:gsLst>
                <a:gs pos="0">
                  <a:srgbClr val="FFFF99"/>
                </a:gs>
                <a:gs pos="100000">
                  <a:srgbClr val="FFFFCD"/>
                </a:gs>
              </a:gsLst>
              <a:lin ang="5400000" scaled="1"/>
            </a:gradFill>
            <a:ln w="9525" algn="ctr">
              <a:solidFill>
                <a:schemeClr val="tx1"/>
              </a:solidFill>
              <a:prstDash val="dash"/>
              <a:miter lim="800000"/>
              <a:headEnd/>
              <a:tailEnd/>
            </a:ln>
          </p:spPr>
          <p:txBody>
            <a:bodyPr wrap="square" anchor="ctr">
              <a:spAutoFit/>
            </a:bodyPr>
            <a:lstStyle/>
            <a:p>
              <a:pPr algn="ctr"/>
              <a:r>
                <a:rPr lang="fr-FR" sz="1100" dirty="0">
                  <a:latin typeface="Arial" charset="0"/>
                  <a:cs typeface="Arial" charset="0"/>
                </a:rPr>
                <a:t>Vers DG</a:t>
              </a:r>
            </a:p>
            <a:p>
              <a:pPr algn="ctr"/>
              <a:r>
                <a:rPr lang="fr-FR" sz="1100" dirty="0">
                  <a:latin typeface="Arial" charset="0"/>
                  <a:cs typeface="Arial" charset="0"/>
                </a:rPr>
                <a:t>&amp; directeurs innovation</a:t>
              </a:r>
            </a:p>
          </p:txBody>
        </p:sp>
        <p:cxnSp>
          <p:nvCxnSpPr>
            <p:cNvPr id="10276" name="AutoShape 19"/>
            <p:cNvCxnSpPr>
              <a:cxnSpLocks noChangeShapeType="1"/>
              <a:stCxn id="10275" idx="3"/>
              <a:endCxn id="10263" idx="1"/>
            </p:cNvCxnSpPr>
            <p:nvPr/>
          </p:nvCxnSpPr>
          <p:spPr bwMode="auto">
            <a:xfrm flipV="1">
              <a:off x="7690888" y="4957321"/>
              <a:ext cx="447166" cy="344468"/>
            </a:xfrm>
            <a:prstGeom prst="bentConnector3">
              <a:avLst>
                <a:gd name="adj1" fmla="val 50000"/>
              </a:avLst>
            </a:prstGeom>
            <a:noFill/>
            <a:ln w="9525">
              <a:solidFill>
                <a:schemeClr val="tx1"/>
              </a:solidFill>
              <a:prstDash val="dash"/>
              <a:miter lim="800000"/>
              <a:headEnd/>
              <a:tailEnd/>
            </a:ln>
          </p:spPr>
        </p:cxnSp>
        <p:cxnSp>
          <p:nvCxnSpPr>
            <p:cNvPr id="10277" name="AutoShape 19"/>
            <p:cNvCxnSpPr>
              <a:cxnSpLocks noChangeShapeType="1"/>
            </p:cNvCxnSpPr>
            <p:nvPr/>
          </p:nvCxnSpPr>
          <p:spPr bwMode="auto">
            <a:xfrm rot="10800000" flipV="1">
              <a:off x="3150659" y="2291908"/>
              <a:ext cx="904610" cy="369888"/>
            </a:xfrm>
            <a:prstGeom prst="bentConnector2">
              <a:avLst/>
            </a:prstGeom>
            <a:noFill/>
            <a:ln w="9525">
              <a:solidFill>
                <a:schemeClr val="tx1"/>
              </a:solidFill>
              <a:prstDash val="dash"/>
              <a:miter lim="800000"/>
              <a:headEnd/>
              <a:tailEnd/>
            </a:ln>
          </p:spPr>
        </p:cxnSp>
        <p:sp>
          <p:nvSpPr>
            <p:cNvPr id="10278" name="Rectangle 7"/>
            <p:cNvSpPr>
              <a:spLocks noChangeArrowheads="1"/>
            </p:cNvSpPr>
            <p:nvPr/>
          </p:nvSpPr>
          <p:spPr bwMode="auto">
            <a:xfrm>
              <a:off x="3962400" y="2137921"/>
              <a:ext cx="1246850" cy="431800"/>
            </a:xfrm>
            <a:prstGeom prst="rect">
              <a:avLst/>
            </a:prstGeom>
            <a:gradFill rotWithShape="1">
              <a:gsLst>
                <a:gs pos="0">
                  <a:srgbClr val="FFFF99"/>
                </a:gs>
                <a:gs pos="100000">
                  <a:srgbClr val="FFFFCD"/>
                </a:gs>
              </a:gsLst>
              <a:lin ang="5400000" scaled="1"/>
            </a:gradFill>
            <a:ln w="9525" algn="ctr">
              <a:solidFill>
                <a:schemeClr val="tx1"/>
              </a:solidFill>
              <a:prstDash val="dash"/>
              <a:miter lim="800000"/>
              <a:headEnd/>
              <a:tailEnd/>
            </a:ln>
          </p:spPr>
          <p:txBody>
            <a:bodyPr anchor="ctr">
              <a:spAutoFit/>
            </a:bodyPr>
            <a:lstStyle/>
            <a:p>
              <a:pPr algn="ctr"/>
              <a:r>
                <a:rPr lang="fr-FR" sz="1100">
                  <a:latin typeface="Arial" charset="0"/>
                  <a:cs typeface="Arial" charset="0"/>
                </a:rPr>
                <a:t>Appropriation des résultats</a:t>
              </a:r>
            </a:p>
          </p:txBody>
        </p:sp>
        <p:cxnSp>
          <p:nvCxnSpPr>
            <p:cNvPr id="10279" name="Connecteur droit 4"/>
            <p:cNvCxnSpPr>
              <a:cxnSpLocks noChangeShapeType="1"/>
              <a:stCxn id="10259" idx="0"/>
            </p:cNvCxnSpPr>
            <p:nvPr/>
          </p:nvCxnSpPr>
          <p:spPr bwMode="auto">
            <a:xfrm flipH="1" flipV="1">
              <a:off x="4961600" y="3836547"/>
              <a:ext cx="1719" cy="979487"/>
            </a:xfrm>
            <a:prstGeom prst="line">
              <a:avLst/>
            </a:prstGeom>
            <a:noFill/>
            <a:ln w="9525" algn="ctr">
              <a:solidFill>
                <a:srgbClr val="00B0F0"/>
              </a:solidFill>
              <a:miter lim="800000"/>
              <a:headEnd/>
              <a:tailEnd/>
            </a:ln>
          </p:spPr>
        </p:cxnSp>
        <p:cxnSp>
          <p:nvCxnSpPr>
            <p:cNvPr id="10280" name="Connecteur droit 6"/>
            <p:cNvCxnSpPr>
              <a:cxnSpLocks noChangeShapeType="1"/>
              <a:stCxn id="10260" idx="0"/>
              <a:endCxn id="10263" idx="2"/>
            </p:cNvCxnSpPr>
            <p:nvPr/>
          </p:nvCxnSpPr>
          <p:spPr bwMode="auto">
            <a:xfrm flipV="1">
              <a:off x="8650552" y="5173222"/>
              <a:ext cx="8600" cy="155575"/>
            </a:xfrm>
            <a:prstGeom prst="line">
              <a:avLst/>
            </a:prstGeom>
            <a:noFill/>
            <a:ln w="9525" algn="ctr">
              <a:solidFill>
                <a:srgbClr val="00B0F0"/>
              </a:solidFill>
              <a:miter lim="800000"/>
              <a:headEnd/>
              <a:tailEnd/>
            </a:ln>
          </p:spPr>
        </p:cxnSp>
        <p:sp>
          <p:nvSpPr>
            <p:cNvPr id="43" name="Rectangle 20"/>
            <p:cNvSpPr>
              <a:spLocks noChangeArrowheads="1"/>
            </p:cNvSpPr>
            <p:nvPr/>
          </p:nvSpPr>
          <p:spPr bwMode="auto">
            <a:xfrm>
              <a:off x="348225" y="3492464"/>
              <a:ext cx="1315650" cy="430887"/>
            </a:xfrm>
            <a:prstGeom prst="rect">
              <a:avLst/>
            </a:prstGeom>
            <a:gradFill rotWithShape="1">
              <a:gsLst>
                <a:gs pos="0">
                  <a:srgbClr val="9EEAFF"/>
                </a:gs>
                <a:gs pos="35001">
                  <a:srgbClr val="BBEFFF"/>
                </a:gs>
                <a:gs pos="100000">
                  <a:srgbClr val="E4F9FF"/>
                </a:gs>
              </a:gsLst>
              <a:lin ang="16200000" scaled="1"/>
            </a:gradFill>
            <a:ln w="19050" algn="ctr">
              <a:solidFill>
                <a:srgbClr val="46AAC5"/>
              </a:solidFill>
              <a:miter lim="800000"/>
              <a:headEnd/>
              <a:tailEnd/>
            </a:ln>
          </p:spPr>
          <p:txBody>
            <a:bodyPr wrap="square" anchor="ctr">
              <a:spAutoFit/>
            </a:bodyPr>
            <a:lstStyle/>
            <a:p>
              <a:pPr algn="ctr"/>
              <a:r>
                <a:rPr lang="fr-FR" sz="1100" b="1" dirty="0" smtClean="0">
                  <a:solidFill>
                    <a:srgbClr val="0070C0"/>
                  </a:solidFill>
                  <a:cs typeface="Arial" charset="0"/>
                </a:rPr>
                <a:t>Elaboration du </a:t>
              </a:r>
            </a:p>
            <a:p>
              <a:pPr algn="ctr"/>
              <a:r>
                <a:rPr lang="fr-FR" sz="1100" b="1" dirty="0" smtClean="0">
                  <a:solidFill>
                    <a:srgbClr val="0070C0"/>
                  </a:solidFill>
                  <a:cs typeface="Arial" charset="0"/>
                </a:rPr>
                <a:t>stimulus cognitif </a:t>
              </a:r>
              <a:endParaRPr lang="fr-FR" sz="1100" b="1" dirty="0">
                <a:solidFill>
                  <a:srgbClr val="0070C0"/>
                </a:solidFill>
                <a:cs typeface="Arial" charset="0"/>
              </a:endParaRPr>
            </a:p>
          </p:txBody>
        </p:sp>
        <p:cxnSp>
          <p:nvCxnSpPr>
            <p:cNvPr id="54" name="Connecteur droit 53"/>
            <p:cNvCxnSpPr>
              <a:stCxn id="43" idx="1"/>
            </p:cNvCxnSpPr>
            <p:nvPr/>
          </p:nvCxnSpPr>
          <p:spPr>
            <a:xfrm flipH="1" flipV="1">
              <a:off x="116052" y="3695840"/>
              <a:ext cx="232173" cy="120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flipV="1">
              <a:off x="128464" y="2520384"/>
              <a:ext cx="1720" cy="11747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Connecteur droit avec flèche 59"/>
            <p:cNvCxnSpPr/>
            <p:nvPr/>
          </p:nvCxnSpPr>
          <p:spPr>
            <a:xfrm>
              <a:off x="130184" y="2529239"/>
              <a:ext cx="616206" cy="714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Oval 4"/>
            <p:cNvSpPr>
              <a:spLocks noChangeArrowheads="1"/>
            </p:cNvSpPr>
            <p:nvPr/>
          </p:nvSpPr>
          <p:spPr bwMode="auto">
            <a:xfrm>
              <a:off x="333640" y="3044384"/>
              <a:ext cx="412750" cy="381000"/>
            </a:xfrm>
            <a:prstGeom prst="ellipse">
              <a:avLst/>
            </a:prstGeom>
            <a:solidFill>
              <a:srgbClr val="FFFF00"/>
            </a:solidFill>
            <a:ln w="9525">
              <a:solidFill>
                <a:schemeClr val="tx1"/>
              </a:solidFill>
              <a:miter lim="800000"/>
              <a:headEnd/>
              <a:tailEnd/>
            </a:ln>
          </p:spPr>
          <p:txBody>
            <a:bodyPr wrap="none" anchor="ctr"/>
            <a:lstStyle/>
            <a:p>
              <a:pPr algn="ctr"/>
              <a:r>
                <a:rPr lang="fr-FR" dirty="0"/>
                <a:t>1</a:t>
              </a:r>
            </a:p>
          </p:txBody>
        </p:sp>
        <p:sp>
          <p:nvSpPr>
            <p:cNvPr id="47" name="Oval 5"/>
            <p:cNvSpPr>
              <a:spLocks noChangeArrowheads="1"/>
            </p:cNvSpPr>
            <p:nvPr/>
          </p:nvSpPr>
          <p:spPr bwMode="auto">
            <a:xfrm>
              <a:off x="2121789" y="3261872"/>
              <a:ext cx="412750" cy="381000"/>
            </a:xfrm>
            <a:prstGeom prst="ellipse">
              <a:avLst/>
            </a:prstGeom>
            <a:solidFill>
              <a:srgbClr val="FFFF00"/>
            </a:solidFill>
            <a:ln w="9525">
              <a:solidFill>
                <a:schemeClr val="tx1"/>
              </a:solidFill>
              <a:miter lim="800000"/>
              <a:headEnd/>
              <a:tailEnd/>
            </a:ln>
          </p:spPr>
          <p:txBody>
            <a:bodyPr wrap="none" anchor="ctr"/>
            <a:lstStyle/>
            <a:p>
              <a:pPr algn="ctr"/>
              <a:r>
                <a:rPr lang="fr-FR" dirty="0"/>
                <a:t>2</a:t>
              </a:r>
            </a:p>
          </p:txBody>
        </p:sp>
        <p:sp>
          <p:nvSpPr>
            <p:cNvPr id="48" name="Oval 6"/>
            <p:cNvSpPr>
              <a:spLocks noChangeArrowheads="1"/>
            </p:cNvSpPr>
            <p:nvPr/>
          </p:nvSpPr>
          <p:spPr bwMode="auto">
            <a:xfrm>
              <a:off x="4488653" y="2950722"/>
              <a:ext cx="412750" cy="381000"/>
            </a:xfrm>
            <a:prstGeom prst="ellipse">
              <a:avLst/>
            </a:prstGeom>
            <a:solidFill>
              <a:srgbClr val="FFFF00"/>
            </a:solidFill>
            <a:ln w="9525">
              <a:solidFill>
                <a:schemeClr val="tx1"/>
              </a:solidFill>
              <a:miter lim="800000"/>
              <a:headEnd/>
              <a:tailEnd/>
            </a:ln>
          </p:spPr>
          <p:txBody>
            <a:bodyPr wrap="none" anchor="ctr"/>
            <a:lstStyle/>
            <a:p>
              <a:pPr algn="ctr"/>
              <a:r>
                <a:rPr lang="fr-FR" dirty="0"/>
                <a:t>3</a:t>
              </a:r>
            </a:p>
          </p:txBody>
        </p:sp>
        <p:sp>
          <p:nvSpPr>
            <p:cNvPr id="49" name="Oval 6"/>
            <p:cNvSpPr>
              <a:spLocks noChangeArrowheads="1"/>
            </p:cNvSpPr>
            <p:nvPr/>
          </p:nvSpPr>
          <p:spPr bwMode="auto">
            <a:xfrm>
              <a:off x="6655606" y="3879416"/>
              <a:ext cx="412750" cy="381000"/>
            </a:xfrm>
            <a:prstGeom prst="ellipse">
              <a:avLst/>
            </a:prstGeom>
            <a:solidFill>
              <a:srgbClr val="FFFF00"/>
            </a:solidFill>
            <a:ln w="9525">
              <a:solidFill>
                <a:schemeClr val="tx1"/>
              </a:solidFill>
              <a:miter lim="800000"/>
              <a:headEnd/>
              <a:tailEnd/>
            </a:ln>
          </p:spPr>
          <p:txBody>
            <a:bodyPr wrap="none" anchor="ctr"/>
            <a:lstStyle/>
            <a:p>
              <a:pPr algn="ctr"/>
              <a:r>
                <a:rPr lang="fr-FR" dirty="0"/>
                <a:t>4</a:t>
              </a:r>
            </a:p>
          </p:txBody>
        </p:sp>
        <p:sp>
          <p:nvSpPr>
            <p:cNvPr id="50" name="Rectangle 7"/>
            <p:cNvSpPr>
              <a:spLocks noChangeArrowheads="1"/>
            </p:cNvSpPr>
            <p:nvPr/>
          </p:nvSpPr>
          <p:spPr bwMode="auto">
            <a:xfrm>
              <a:off x="1584" y="4594274"/>
              <a:ext cx="1265246" cy="430887"/>
            </a:xfrm>
            <a:prstGeom prst="rect">
              <a:avLst/>
            </a:prstGeom>
            <a:gradFill rotWithShape="1">
              <a:gsLst>
                <a:gs pos="0">
                  <a:srgbClr val="FFFF99"/>
                </a:gs>
                <a:gs pos="100000">
                  <a:srgbClr val="FFFFCD"/>
                </a:gs>
              </a:gsLst>
              <a:lin ang="5400000" scaled="1"/>
            </a:gradFill>
            <a:ln w="9525" algn="ctr">
              <a:solidFill>
                <a:schemeClr val="tx1"/>
              </a:solidFill>
              <a:prstDash val="dash"/>
              <a:miter lim="800000"/>
              <a:headEnd/>
              <a:tailEnd/>
            </a:ln>
          </p:spPr>
          <p:txBody>
            <a:bodyPr wrap="square" anchor="ctr">
              <a:spAutoFit/>
            </a:bodyPr>
            <a:lstStyle/>
            <a:p>
              <a:pPr algn="ctr"/>
              <a:r>
                <a:rPr lang="fr-FR" sz="1100" dirty="0" smtClean="0">
                  <a:cs typeface="Arial" charset="0"/>
                </a:rPr>
                <a:t>Entretien en face à face ½ journée </a:t>
              </a:r>
              <a:endParaRPr lang="fr-FR" sz="1100" dirty="0">
                <a:cs typeface="Arial" charset="0"/>
              </a:endParaRPr>
            </a:p>
          </p:txBody>
        </p:sp>
        <p:cxnSp>
          <p:nvCxnSpPr>
            <p:cNvPr id="51" name="AutoShape 19"/>
            <p:cNvCxnSpPr>
              <a:cxnSpLocks noChangeShapeType="1"/>
              <a:endCxn id="50" idx="3"/>
            </p:cNvCxnSpPr>
            <p:nvPr/>
          </p:nvCxnSpPr>
          <p:spPr bwMode="auto">
            <a:xfrm rot="5400000">
              <a:off x="769543" y="3590440"/>
              <a:ext cx="1716565" cy="721990"/>
            </a:xfrm>
            <a:prstGeom prst="bentConnector2">
              <a:avLst/>
            </a:prstGeom>
            <a:noFill/>
            <a:ln w="9525">
              <a:solidFill>
                <a:schemeClr val="tx1"/>
              </a:solidFill>
              <a:prstDash val="dash"/>
              <a:miter lim="800000"/>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checkerboard(across)">
                                      <p:cBhvr>
                                        <p:cTn id="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95300" y="44624"/>
            <a:ext cx="9410700" cy="576064"/>
          </a:xfrm>
        </p:spPr>
        <p:txBody>
          <a:bodyPr>
            <a:normAutofit/>
          </a:bodyPr>
          <a:lstStyle/>
          <a:p>
            <a:pPr eaLnBrk="1" hangingPunct="1"/>
            <a:r>
              <a:rPr lang="fr-FR" sz="2000" b="1" dirty="0">
                <a:solidFill>
                  <a:schemeClr val="tx2"/>
                </a:solidFill>
                <a:latin typeface="+mn-lt"/>
                <a:ea typeface="+mn-ea"/>
                <a:cs typeface="+mn-cs"/>
              </a:rPr>
              <a:t>O</a:t>
            </a:r>
            <a:r>
              <a:rPr lang="fr-FR" sz="2000" b="1" dirty="0" smtClean="0">
                <a:solidFill>
                  <a:schemeClr val="tx2"/>
                </a:solidFill>
                <a:latin typeface="+mn-lt"/>
                <a:ea typeface="+mn-ea"/>
                <a:cs typeface="+mn-cs"/>
              </a:rPr>
              <a:t>bjet technique et structuration des connaissances</a:t>
            </a:r>
          </a:p>
        </p:txBody>
      </p:sp>
      <p:sp>
        <p:nvSpPr>
          <p:cNvPr id="13" name="ZoneTexte 12"/>
          <p:cNvSpPr txBox="1"/>
          <p:nvPr/>
        </p:nvSpPr>
        <p:spPr>
          <a:xfrm>
            <a:off x="232139" y="764704"/>
            <a:ext cx="9441653" cy="923330"/>
          </a:xfrm>
          <a:prstGeom prst="rect">
            <a:avLst/>
          </a:prstGeom>
          <a:solidFill>
            <a:schemeClr val="accent5">
              <a:lumMod val="20000"/>
              <a:lumOff val="80000"/>
            </a:schemeClr>
          </a:solidFill>
          <a:ln>
            <a:solidFill>
              <a:schemeClr val="bg2"/>
            </a:solidFill>
          </a:ln>
        </p:spPr>
        <p:txBody>
          <a:bodyPr wrap="square" rtlCol="0">
            <a:spAutoFit/>
          </a:bodyPr>
          <a:lstStyle/>
          <a:p>
            <a:pPr marL="0" lvl="1" algn="ctr"/>
            <a:r>
              <a:rPr lang="fr-FR" sz="1800" kern="0" dirty="0" smtClean="0">
                <a:latin typeface="+mn-lt"/>
              </a:rPr>
              <a:t>L’objet technique n’est pas vu comme un produit, mais comme un objet de connaissances. Ces connaissances le caractérisent de façon intrinsèque, mais aussi extrinsèque dans ses interactions avec son milieu systémique</a:t>
            </a:r>
          </a:p>
        </p:txBody>
      </p:sp>
      <p:sp>
        <p:nvSpPr>
          <p:cNvPr id="24" name="ZoneTexte 23"/>
          <p:cNvSpPr txBox="1"/>
          <p:nvPr/>
        </p:nvSpPr>
        <p:spPr>
          <a:xfrm>
            <a:off x="584515" y="2390690"/>
            <a:ext cx="2184242" cy="338554"/>
          </a:xfrm>
          <a:prstGeom prst="rect">
            <a:avLst/>
          </a:prstGeom>
          <a:solidFill>
            <a:srgbClr val="FFFFCC"/>
          </a:solidFill>
        </p:spPr>
        <p:txBody>
          <a:bodyPr wrap="square" rtlCol="0">
            <a:spAutoFit/>
          </a:bodyPr>
          <a:lstStyle/>
          <a:p>
            <a:pPr algn="ctr"/>
            <a:r>
              <a:rPr lang="fr-FR" sz="1600" i="1" dirty="0" smtClean="0">
                <a:latin typeface="+mn-lt"/>
                <a:cs typeface="Arial" pitchFamily="34" charset="0"/>
              </a:rPr>
              <a:t>Objet  considéré  ….</a:t>
            </a:r>
            <a:endParaRPr lang="fr-FR" sz="1600" i="1" dirty="0">
              <a:latin typeface="+mn-lt"/>
              <a:cs typeface="Arial" pitchFamily="34" charset="0"/>
            </a:endParaRPr>
          </a:p>
        </p:txBody>
      </p:sp>
      <p:sp>
        <p:nvSpPr>
          <p:cNvPr id="25" name="ZoneTexte 24"/>
          <p:cNvSpPr txBox="1"/>
          <p:nvPr/>
        </p:nvSpPr>
        <p:spPr>
          <a:xfrm>
            <a:off x="3470837" y="1988840"/>
            <a:ext cx="2652294" cy="584775"/>
          </a:xfrm>
          <a:prstGeom prst="rect">
            <a:avLst/>
          </a:prstGeom>
          <a:solidFill>
            <a:srgbClr val="FFFFCC"/>
          </a:solidFill>
        </p:spPr>
        <p:txBody>
          <a:bodyPr wrap="square" rtlCol="0">
            <a:spAutoFit/>
          </a:bodyPr>
          <a:lstStyle/>
          <a:p>
            <a:pPr algn="ctr"/>
            <a:r>
              <a:rPr lang="fr-FR" sz="1600" i="1" dirty="0" smtClean="0">
                <a:latin typeface="+mn-lt"/>
                <a:cs typeface="Arial" pitchFamily="34" charset="0"/>
              </a:rPr>
              <a:t>… dans la part de savoir que l’observateur doit acquérir  …</a:t>
            </a:r>
            <a:endParaRPr lang="fr-FR" sz="1600" i="1" dirty="0">
              <a:latin typeface="+mn-lt"/>
              <a:cs typeface="Arial" pitchFamily="34" charset="0"/>
            </a:endParaRPr>
          </a:p>
        </p:txBody>
      </p:sp>
      <p:sp>
        <p:nvSpPr>
          <p:cNvPr id="26" name="ZoneTexte 25"/>
          <p:cNvSpPr txBox="1"/>
          <p:nvPr/>
        </p:nvSpPr>
        <p:spPr>
          <a:xfrm>
            <a:off x="6825208" y="1988840"/>
            <a:ext cx="2652294" cy="830997"/>
          </a:xfrm>
          <a:prstGeom prst="rect">
            <a:avLst/>
          </a:prstGeom>
          <a:solidFill>
            <a:srgbClr val="FFFFCC"/>
          </a:solidFill>
        </p:spPr>
        <p:txBody>
          <a:bodyPr wrap="square" rtlCol="0">
            <a:spAutoFit/>
          </a:bodyPr>
          <a:lstStyle/>
          <a:p>
            <a:pPr algn="ctr"/>
            <a:r>
              <a:rPr lang="fr-FR" sz="1600" i="1" dirty="0" smtClean="0">
                <a:latin typeface="+mn-lt"/>
                <a:cs typeface="Arial" pitchFamily="34" charset="0"/>
              </a:rPr>
              <a:t>… pour approcher la connaissance intime de cet objet</a:t>
            </a:r>
            <a:endParaRPr lang="fr-FR" sz="1600" i="1" dirty="0">
              <a:latin typeface="+mn-lt"/>
              <a:cs typeface="Arial" pitchFamily="34" charset="0"/>
            </a:endParaRPr>
          </a:p>
        </p:txBody>
      </p:sp>
      <p:sp>
        <p:nvSpPr>
          <p:cNvPr id="27" name="Flèche vers le haut 26"/>
          <p:cNvSpPr/>
          <p:nvPr/>
        </p:nvSpPr>
        <p:spPr bwMode="auto">
          <a:xfrm rot="4015270">
            <a:off x="2962945" y="2377116"/>
            <a:ext cx="334631" cy="246758"/>
          </a:xfrm>
          <a:prstGeom prst="upArrow">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mn-lt"/>
              <a:cs typeface="Arial" pitchFamily="34" charset="0"/>
            </a:endParaRPr>
          </a:p>
        </p:txBody>
      </p:sp>
      <p:sp>
        <p:nvSpPr>
          <p:cNvPr id="28" name="Flèche vers le haut 27"/>
          <p:cNvSpPr/>
          <p:nvPr/>
        </p:nvSpPr>
        <p:spPr bwMode="auto">
          <a:xfrm rot="4042229">
            <a:off x="6323534" y="2397072"/>
            <a:ext cx="334631" cy="246758"/>
          </a:xfrm>
          <a:prstGeom prst="upArrow">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mn-lt"/>
              <a:cs typeface="Arial" pitchFamily="34" charset="0"/>
            </a:endParaRPr>
          </a:p>
        </p:txBody>
      </p:sp>
      <p:sp>
        <p:nvSpPr>
          <p:cNvPr id="2" name="Parchemin horizontal 1"/>
          <p:cNvSpPr/>
          <p:nvPr/>
        </p:nvSpPr>
        <p:spPr bwMode="auto">
          <a:xfrm>
            <a:off x="6249144" y="3356992"/>
            <a:ext cx="3312368" cy="1224136"/>
          </a:xfrm>
          <a:prstGeom prst="horizontalScroll">
            <a:avLst/>
          </a:prstGeom>
          <a:solidFill>
            <a:srgbClr val="CCFFFF"/>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a:r>
              <a:rPr lang="fr-FR" sz="1600" dirty="0" smtClean="0">
                <a:latin typeface="+mn-lt"/>
                <a:cs typeface="Arial" pitchFamily="34" charset="0"/>
              </a:rPr>
              <a:t>Principe :</a:t>
            </a:r>
          </a:p>
          <a:p>
            <a:pPr algn="ctr"/>
            <a:r>
              <a:rPr lang="fr-FR" sz="1600" dirty="0" smtClean="0">
                <a:latin typeface="+mn-lt"/>
                <a:cs typeface="Arial" pitchFamily="34" charset="0"/>
              </a:rPr>
              <a:t> faire progresser la connaissance </a:t>
            </a:r>
          </a:p>
          <a:p>
            <a:pPr algn="ctr"/>
            <a:r>
              <a:rPr lang="fr-FR" sz="1600" dirty="0" smtClean="0">
                <a:latin typeface="+mn-lt"/>
                <a:cs typeface="Arial" pitchFamily="34" charset="0"/>
              </a:rPr>
              <a:t>de l’objet de connaissances</a:t>
            </a:r>
            <a:endParaRPr lang="fr-FR" sz="1600" dirty="0">
              <a:latin typeface="+mn-lt"/>
              <a:cs typeface="Arial" pitchFamily="34" charset="0"/>
            </a:endParaRPr>
          </a:p>
        </p:txBody>
      </p:sp>
      <p:pic>
        <p:nvPicPr>
          <p:cNvPr id="11" name="Image 10"/>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95246" y="4432018"/>
            <a:ext cx="2790642" cy="1805294"/>
          </a:xfrm>
          <a:prstGeom prst="rect">
            <a:avLst/>
          </a:prstGeom>
          <a:noFill/>
          <a:ln>
            <a:noFill/>
          </a:ln>
        </p:spPr>
      </p:pic>
      <p:sp>
        <p:nvSpPr>
          <p:cNvPr id="12" name="ZoneTexte 11"/>
          <p:cNvSpPr txBox="1"/>
          <p:nvPr/>
        </p:nvSpPr>
        <p:spPr>
          <a:xfrm>
            <a:off x="3402881" y="5229200"/>
            <a:ext cx="2184242" cy="830997"/>
          </a:xfrm>
          <a:prstGeom prst="rect">
            <a:avLst/>
          </a:prstGeom>
          <a:solidFill>
            <a:srgbClr val="FFFFCC"/>
          </a:solidFill>
        </p:spPr>
        <p:txBody>
          <a:bodyPr wrap="square" rtlCol="0">
            <a:spAutoFit/>
          </a:bodyPr>
          <a:lstStyle/>
          <a:p>
            <a:pPr algn="ctr"/>
            <a:r>
              <a:rPr lang="fr-FR" sz="1600" i="1" dirty="0" smtClean="0">
                <a:latin typeface="+mn-lt"/>
                <a:cs typeface="Arial" pitchFamily="34" charset="0"/>
              </a:rPr>
              <a:t>Chaque domaine vu comme un système complexe</a:t>
            </a:r>
            <a:endParaRPr lang="fr-FR" sz="1600" i="1" dirty="0">
              <a:latin typeface="+mn-lt"/>
              <a:cs typeface="Arial" pitchFamily="34" charset="0"/>
            </a:endParaRPr>
          </a:p>
        </p:txBody>
      </p:sp>
      <p:sp>
        <p:nvSpPr>
          <p:cNvPr id="15" name="Flèche vers le haut 14"/>
          <p:cNvSpPr/>
          <p:nvPr/>
        </p:nvSpPr>
        <p:spPr bwMode="auto">
          <a:xfrm rot="17416425">
            <a:off x="3043845" y="5269447"/>
            <a:ext cx="334631" cy="246758"/>
          </a:xfrm>
          <a:prstGeom prst="upArrow">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mn-lt"/>
              <a:cs typeface="Arial" pitchFamily="34" charset="0"/>
            </a:endParaRPr>
          </a:p>
        </p:txBody>
      </p:sp>
      <p:sp>
        <p:nvSpPr>
          <p:cNvPr id="16" name="ZoneTexte 15"/>
          <p:cNvSpPr txBox="1"/>
          <p:nvPr/>
        </p:nvSpPr>
        <p:spPr>
          <a:xfrm>
            <a:off x="6435166" y="5229200"/>
            <a:ext cx="2184242" cy="830997"/>
          </a:xfrm>
          <a:prstGeom prst="rect">
            <a:avLst/>
          </a:prstGeom>
          <a:solidFill>
            <a:srgbClr val="FFFFCC"/>
          </a:solidFill>
        </p:spPr>
        <p:txBody>
          <a:bodyPr wrap="square" rtlCol="0">
            <a:spAutoFit/>
          </a:bodyPr>
          <a:lstStyle/>
          <a:p>
            <a:pPr algn="ctr"/>
            <a:r>
              <a:rPr lang="fr-FR" sz="1600" i="1" dirty="0" smtClean="0">
                <a:latin typeface="+mn-lt"/>
                <a:cs typeface="Arial" pitchFamily="34" charset="0"/>
              </a:rPr>
              <a:t>Structuration en  domaines  de connaissances </a:t>
            </a:r>
            <a:endParaRPr lang="fr-FR" sz="1600" i="1" dirty="0">
              <a:latin typeface="+mn-lt"/>
              <a:cs typeface="Arial" pitchFamily="34" charset="0"/>
            </a:endParaRPr>
          </a:p>
        </p:txBody>
      </p:sp>
      <p:sp>
        <p:nvSpPr>
          <p:cNvPr id="17" name="Flèche vers le haut 16"/>
          <p:cNvSpPr/>
          <p:nvPr/>
        </p:nvSpPr>
        <p:spPr bwMode="auto">
          <a:xfrm rot="17270201">
            <a:off x="5816750" y="5680021"/>
            <a:ext cx="334631" cy="246758"/>
          </a:xfrm>
          <a:prstGeom prst="upArrow">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mn-lt"/>
              <a:cs typeface="Arial" pitchFamily="34" charset="0"/>
            </a:endParaRPr>
          </a:p>
        </p:txBody>
      </p:sp>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5083" y="2838091"/>
            <a:ext cx="2127615" cy="1238982"/>
          </a:xfrm>
          <a:prstGeom prst="rect">
            <a:avLst/>
          </a:prstGeom>
        </p:spPr>
      </p:pic>
    </p:spTree>
    <p:extLst>
      <p:ext uri="{BB962C8B-B14F-4D97-AF65-F5344CB8AC3E}">
        <p14:creationId xmlns:p14="http://schemas.microsoft.com/office/powerpoint/2010/main" val="2768092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0452" y="2735297"/>
            <a:ext cx="3104684" cy="1807962"/>
          </a:xfrm>
          <a:prstGeom prst="rect">
            <a:avLst/>
          </a:prstGeom>
        </p:spPr>
      </p:pic>
      <p:sp>
        <p:nvSpPr>
          <p:cNvPr id="2" name="Rectangle 8"/>
          <p:cNvSpPr>
            <a:spLocks noChangeArrowheads="1"/>
          </p:cNvSpPr>
          <p:nvPr/>
        </p:nvSpPr>
        <p:spPr bwMode="auto">
          <a:xfrm>
            <a:off x="416496" y="44624"/>
            <a:ext cx="9145016" cy="708528"/>
          </a:xfrm>
          <a:prstGeom prst="rect">
            <a:avLst/>
          </a:prstGeom>
          <a:noFill/>
          <a:ln w="9525">
            <a:noFill/>
            <a:miter lim="800000"/>
            <a:headEnd/>
            <a:tailEnd/>
          </a:ln>
        </p:spPr>
        <p:txBody>
          <a:bodyPr wrap="square" lIns="92075" tIns="46038" rIns="92075" bIns="46038">
            <a:spAutoFit/>
          </a:bodyPr>
          <a:lstStyle/>
          <a:p>
            <a:pPr algn="ctr" eaLnBrk="0" hangingPunct="0"/>
            <a:r>
              <a:rPr lang="fr-FR" sz="2000" b="1" dirty="0" smtClean="0">
                <a:solidFill>
                  <a:schemeClr val="tx2"/>
                </a:solidFill>
                <a:latin typeface="+mn-lt"/>
              </a:rPr>
              <a:t>Phase 1 : Analyse du patrimoine intellectuel inventif </a:t>
            </a:r>
          </a:p>
          <a:p>
            <a:pPr algn="ctr" eaLnBrk="0" hangingPunct="0"/>
            <a:r>
              <a:rPr lang="fr-FR" sz="2000" b="1" dirty="0" smtClean="0">
                <a:solidFill>
                  <a:schemeClr val="tx2"/>
                </a:solidFill>
                <a:latin typeface="+mn-lt"/>
              </a:rPr>
              <a:t>(élaboration du stimulus cognitif)</a:t>
            </a:r>
            <a:endParaRPr lang="fr-FR" sz="2000" b="1" dirty="0">
              <a:solidFill>
                <a:schemeClr val="tx2"/>
              </a:solidFill>
              <a:latin typeface="+mn-lt"/>
            </a:endParaRPr>
          </a:p>
        </p:txBody>
      </p:sp>
      <p:sp>
        <p:nvSpPr>
          <p:cNvPr id="4" name="Rectangle 10"/>
          <p:cNvSpPr>
            <a:spLocks noChangeArrowheads="1"/>
          </p:cNvSpPr>
          <p:nvPr/>
        </p:nvSpPr>
        <p:spPr bwMode="auto">
          <a:xfrm>
            <a:off x="2936776" y="1010925"/>
            <a:ext cx="1404937"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A</a:t>
            </a:r>
          </a:p>
        </p:txBody>
      </p:sp>
      <p:sp>
        <p:nvSpPr>
          <p:cNvPr id="8" name="Rectangle 16"/>
          <p:cNvSpPr>
            <a:spLocks noChangeArrowheads="1"/>
          </p:cNvSpPr>
          <p:nvPr/>
        </p:nvSpPr>
        <p:spPr bwMode="auto">
          <a:xfrm>
            <a:off x="5529163" y="1010925"/>
            <a:ext cx="1404938"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I</a:t>
            </a:r>
          </a:p>
        </p:txBody>
      </p:sp>
      <p:sp>
        <p:nvSpPr>
          <p:cNvPr id="10" name="Line 12"/>
          <p:cNvSpPr>
            <a:spLocks noChangeShapeType="1"/>
          </p:cNvSpPr>
          <p:nvPr/>
        </p:nvSpPr>
        <p:spPr bwMode="auto">
          <a:xfrm rot="16200000">
            <a:off x="4952901" y="668024"/>
            <a:ext cx="0" cy="1152525"/>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11" name="Line 13"/>
          <p:cNvSpPr>
            <a:spLocks noChangeShapeType="1"/>
          </p:cNvSpPr>
          <p:nvPr/>
        </p:nvSpPr>
        <p:spPr bwMode="auto">
          <a:xfrm rot="5400000">
            <a:off x="4916388" y="1280800"/>
            <a:ext cx="0" cy="1079500"/>
          </a:xfrm>
          <a:prstGeom prst="line">
            <a:avLst/>
          </a:prstGeom>
          <a:noFill/>
          <a:ln w="28575">
            <a:solidFill>
              <a:schemeClr val="tx1"/>
            </a:solidFill>
            <a:prstDash val="sysDot"/>
            <a:round/>
            <a:headEnd type="none" w="sm" len="sm"/>
            <a:tailEnd type="stealth" w="lg" len="lg"/>
          </a:ln>
        </p:spPr>
        <p:txBody>
          <a:bodyPr/>
          <a:lstStyle/>
          <a:p>
            <a:endParaRPr lang="fr-FR"/>
          </a:p>
        </p:txBody>
      </p:sp>
      <p:sp>
        <p:nvSpPr>
          <p:cNvPr id="15" name="Rectangle 8"/>
          <p:cNvSpPr>
            <a:spLocks noChangeArrowheads="1"/>
          </p:cNvSpPr>
          <p:nvPr/>
        </p:nvSpPr>
        <p:spPr bwMode="auto">
          <a:xfrm>
            <a:off x="200472" y="4653136"/>
            <a:ext cx="3152800" cy="1324081"/>
          </a:xfrm>
          <a:prstGeom prst="rect">
            <a:avLst/>
          </a:prstGeom>
          <a:noFill/>
          <a:ln w="9525">
            <a:noFill/>
            <a:miter lim="800000"/>
            <a:headEnd/>
            <a:tailEnd/>
          </a:ln>
        </p:spPr>
        <p:txBody>
          <a:bodyPr wrap="square" lIns="92075" tIns="46038" rIns="92075" bIns="46038">
            <a:spAutoFit/>
          </a:bodyPr>
          <a:lstStyle/>
          <a:p>
            <a:pPr algn="ctr" eaLnBrk="0" hangingPunct="0"/>
            <a:r>
              <a:rPr lang="fr-FR" sz="1600" b="1" dirty="0" smtClean="0">
                <a:solidFill>
                  <a:srgbClr val="333399"/>
                </a:solidFill>
                <a:latin typeface="Calibri" pitchFamily="34" charset="0"/>
              </a:rPr>
              <a:t>Construction des cartes des domaines de connaissance</a:t>
            </a:r>
          </a:p>
          <a:p>
            <a:pPr algn="ctr" eaLnBrk="0" hangingPunct="0"/>
            <a:r>
              <a:rPr lang="fr-FR" sz="1600" b="1" dirty="0" smtClean="0">
                <a:solidFill>
                  <a:srgbClr val="333399"/>
                </a:solidFill>
                <a:latin typeface="Calibri" pitchFamily="34" charset="0"/>
              </a:rPr>
              <a:t>du patrimoine intellectuel</a:t>
            </a:r>
          </a:p>
          <a:p>
            <a:pPr algn="ctr" eaLnBrk="0" hangingPunct="0"/>
            <a:r>
              <a:rPr lang="fr-FR" sz="1600" b="1" dirty="0" smtClean="0">
                <a:solidFill>
                  <a:srgbClr val="333399"/>
                </a:solidFill>
                <a:latin typeface="Calibri" pitchFamily="34" charset="0"/>
              </a:rPr>
              <a:t>(Description de l’objet technique </a:t>
            </a:r>
          </a:p>
          <a:p>
            <a:pPr algn="ctr" eaLnBrk="0" hangingPunct="0"/>
            <a:r>
              <a:rPr lang="fr-FR" sz="1600" b="1" dirty="0" smtClean="0">
                <a:solidFill>
                  <a:srgbClr val="333399"/>
                </a:solidFill>
                <a:latin typeface="Calibri" pitchFamily="34" charset="0"/>
              </a:rPr>
              <a:t>basée sur l’état de l’art du métier)</a:t>
            </a:r>
            <a:endParaRPr lang="fr-FR" sz="1600" b="1" dirty="0">
              <a:solidFill>
                <a:srgbClr val="333399"/>
              </a:solidFill>
              <a:latin typeface="Calibri" pitchFamily="34" charset="0"/>
            </a:endParaRPr>
          </a:p>
        </p:txBody>
      </p:sp>
      <p:sp>
        <p:nvSpPr>
          <p:cNvPr id="17" name="Rectangle 8"/>
          <p:cNvSpPr>
            <a:spLocks noChangeArrowheads="1"/>
          </p:cNvSpPr>
          <p:nvPr/>
        </p:nvSpPr>
        <p:spPr bwMode="auto">
          <a:xfrm>
            <a:off x="4160912" y="5373216"/>
            <a:ext cx="5688632" cy="831639"/>
          </a:xfrm>
          <a:prstGeom prst="rect">
            <a:avLst/>
          </a:prstGeom>
          <a:noFill/>
          <a:ln w="9525">
            <a:noFill/>
            <a:miter lim="800000"/>
            <a:headEnd/>
            <a:tailEnd/>
          </a:ln>
        </p:spPr>
        <p:txBody>
          <a:bodyPr wrap="square" lIns="92075" tIns="46038" rIns="92075" bIns="46038">
            <a:spAutoFit/>
          </a:bodyPr>
          <a:lstStyle/>
          <a:p>
            <a:pPr algn="ctr" eaLnBrk="0" hangingPunct="0"/>
            <a:r>
              <a:rPr lang="fr-FR" sz="1600" b="1" dirty="0" smtClean="0">
                <a:solidFill>
                  <a:srgbClr val="333399"/>
                </a:solidFill>
                <a:latin typeface="Calibri" pitchFamily="34" charset="0"/>
              </a:rPr>
              <a:t>Indexation, sur les cartes des domaines, des traces de l’activité inventive disponibles dans le patrimoine intellectuel tangible (brevets, études, dossiers justificatifs …)</a:t>
            </a:r>
          </a:p>
        </p:txBody>
      </p:sp>
      <p:sp>
        <p:nvSpPr>
          <p:cNvPr id="21" name="Line 34"/>
          <p:cNvSpPr>
            <a:spLocks noChangeShapeType="1"/>
          </p:cNvSpPr>
          <p:nvPr/>
        </p:nvSpPr>
        <p:spPr bwMode="auto">
          <a:xfrm>
            <a:off x="6109494" y="2019037"/>
            <a:ext cx="0" cy="373633"/>
          </a:xfrm>
          <a:prstGeom prst="line">
            <a:avLst/>
          </a:prstGeom>
          <a:noFill/>
          <a:ln w="9525">
            <a:solidFill>
              <a:schemeClr val="tx1"/>
            </a:solidFill>
            <a:miter lim="800000"/>
            <a:headEnd/>
            <a:tailEnd/>
          </a:ln>
        </p:spPr>
        <p:txBody>
          <a:bodyPr wrap="none"/>
          <a:lstStyle/>
          <a:p>
            <a:endParaRPr lang="fr-FR"/>
          </a:p>
        </p:txBody>
      </p:sp>
      <p:sp>
        <p:nvSpPr>
          <p:cNvPr id="22" name="Line 35"/>
          <p:cNvSpPr>
            <a:spLocks noChangeShapeType="1"/>
          </p:cNvSpPr>
          <p:nvPr/>
        </p:nvSpPr>
        <p:spPr bwMode="auto">
          <a:xfrm flipH="1" flipV="1">
            <a:off x="3800326" y="2379077"/>
            <a:ext cx="2309168" cy="0"/>
          </a:xfrm>
          <a:prstGeom prst="line">
            <a:avLst/>
          </a:prstGeom>
          <a:noFill/>
          <a:ln w="9525">
            <a:solidFill>
              <a:schemeClr val="tx1"/>
            </a:solidFill>
            <a:miter lim="800000"/>
            <a:headEnd/>
            <a:tailEnd/>
          </a:ln>
        </p:spPr>
        <p:txBody>
          <a:bodyPr wrap="none"/>
          <a:lstStyle/>
          <a:p>
            <a:endParaRPr lang="fr-FR"/>
          </a:p>
        </p:txBody>
      </p:sp>
      <p:sp>
        <p:nvSpPr>
          <p:cNvPr id="26" name="Line 34"/>
          <p:cNvSpPr>
            <a:spLocks noChangeShapeType="1"/>
          </p:cNvSpPr>
          <p:nvPr/>
        </p:nvSpPr>
        <p:spPr bwMode="auto">
          <a:xfrm>
            <a:off x="3800326" y="2019037"/>
            <a:ext cx="0" cy="373633"/>
          </a:xfrm>
          <a:prstGeom prst="line">
            <a:avLst/>
          </a:prstGeom>
          <a:noFill/>
          <a:ln w="9525">
            <a:solidFill>
              <a:schemeClr val="tx1"/>
            </a:solidFill>
            <a:miter lim="800000"/>
            <a:headEnd/>
            <a:tailEnd/>
          </a:ln>
        </p:spPr>
        <p:txBody>
          <a:bodyPr wrap="none"/>
          <a:lstStyle/>
          <a:p>
            <a:endParaRPr lang="fr-FR"/>
          </a:p>
        </p:txBody>
      </p:sp>
      <p:cxnSp>
        <p:nvCxnSpPr>
          <p:cNvPr id="28" name="Connecteur droit avec flèche 27"/>
          <p:cNvCxnSpPr/>
          <p:nvPr/>
        </p:nvCxnSpPr>
        <p:spPr>
          <a:xfrm flipH="1">
            <a:off x="3944888" y="2379251"/>
            <a:ext cx="1008112" cy="5758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4953000" y="2379251"/>
            <a:ext cx="936104" cy="5758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2" name="Tableau 31"/>
          <p:cNvGraphicFramePr>
            <a:graphicFrameLocks noGrp="1"/>
          </p:cNvGraphicFramePr>
          <p:nvPr/>
        </p:nvGraphicFramePr>
        <p:xfrm>
          <a:off x="7257256" y="1875021"/>
          <a:ext cx="2160241" cy="880263"/>
        </p:xfrm>
        <a:graphic>
          <a:graphicData uri="http://schemas.openxmlformats.org/drawingml/2006/table">
            <a:tbl>
              <a:tblPr firstRow="1" bandRow="1">
                <a:tableStyleId>{5C22544A-7EE6-4342-B048-85BDC9FD1C3A}</a:tableStyleId>
              </a:tblPr>
              <a:tblGrid>
                <a:gridCol w="569119"/>
                <a:gridCol w="795561"/>
                <a:gridCol w="795561"/>
              </a:tblGrid>
              <a:tr h="121539">
                <a:tc>
                  <a:txBody>
                    <a:bodyPr/>
                    <a:lstStyle/>
                    <a:p>
                      <a:r>
                        <a:rPr lang="fr-FR" sz="300" dirty="0" smtClean="0">
                          <a:solidFill>
                            <a:srgbClr val="FF0000"/>
                          </a:solidFill>
                        </a:rPr>
                        <a:t>Domaine 1.1</a:t>
                      </a:r>
                      <a:endParaRPr lang="fr-FR" sz="3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fr-FR" sz="300" dirty="0" smtClean="0">
                          <a:solidFill>
                            <a:srgbClr val="FF0000"/>
                          </a:solidFill>
                        </a:rPr>
                        <a:t>Domaine 1.2</a:t>
                      </a:r>
                      <a:endParaRPr lang="fr-FR" sz="3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fr-FR" sz="300" dirty="0" smtClean="0">
                          <a:solidFill>
                            <a:srgbClr val="FF0000"/>
                          </a:solidFill>
                        </a:rPr>
                        <a:t>Domaine 1.3</a:t>
                      </a:r>
                      <a:endParaRPr lang="fr-FR" sz="3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33693">
                <a:tc>
                  <a:txBody>
                    <a:bodyPr/>
                    <a:lstStyle/>
                    <a:p>
                      <a:pPr marL="0" algn="l" defTabSz="914400" rtl="0" eaLnBrk="1" latinLnBrk="0" hangingPunct="1"/>
                      <a:r>
                        <a:rPr lang="fr-FR" sz="300" kern="1200" dirty="0" smtClean="0">
                          <a:solidFill>
                            <a:schemeClr val="dk1"/>
                          </a:solidFill>
                          <a:latin typeface="+mn-lt"/>
                          <a:ea typeface="+mn-ea"/>
                          <a:cs typeface="+mn-cs"/>
                        </a:rPr>
                        <a:t>Brevet X11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Brevet X12</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Brevet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33693">
                <a:tc>
                  <a:txBody>
                    <a:bodyPr/>
                    <a:lstStyle/>
                    <a:p>
                      <a:pPr marL="0" algn="l" defTabSz="914400" rtl="0" eaLnBrk="1" latinLnBrk="0" hangingPunct="1"/>
                      <a:r>
                        <a:rPr lang="fr-FR" sz="300" kern="1200" dirty="0" smtClean="0">
                          <a:solidFill>
                            <a:schemeClr val="dk1"/>
                          </a:solidFill>
                          <a:latin typeface="+mn-lt"/>
                          <a:ea typeface="+mn-ea"/>
                          <a:cs typeface="+mn-cs"/>
                        </a:rPr>
                        <a:t>Etude X11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Etude X12</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Etude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94463">
                <a:tc>
                  <a:txBody>
                    <a:bodyPr/>
                    <a:lstStyle/>
                    <a:p>
                      <a:pPr marL="0" algn="l" defTabSz="914400" rtl="0" eaLnBrk="1" latinLnBrk="0" hangingPunct="1"/>
                      <a:r>
                        <a:rPr lang="fr-FR" sz="300" kern="1200" dirty="0" smtClean="0">
                          <a:solidFill>
                            <a:schemeClr val="dk1"/>
                          </a:solidFill>
                          <a:latin typeface="+mn-lt"/>
                          <a:ea typeface="+mn-ea"/>
                          <a:cs typeface="+mn-cs"/>
                        </a:rPr>
                        <a:t>Rapport de stage X11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Rapport de stage X12</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Rapport de stage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33693">
                <a:tc>
                  <a:txBody>
                    <a:bodyPr/>
                    <a:lstStyle/>
                    <a:p>
                      <a:pPr marL="0" algn="l" defTabSz="914400" rtl="0" eaLnBrk="1" latinLnBrk="0" hangingPunct="1"/>
                      <a:r>
                        <a:rPr lang="fr-FR" sz="300" kern="1200" dirty="0" smtClean="0">
                          <a:solidFill>
                            <a:schemeClr val="dk1"/>
                          </a:solidFill>
                          <a:latin typeface="+mn-lt"/>
                          <a:ea typeface="+mn-ea"/>
                          <a:cs typeface="+mn-cs"/>
                        </a:rPr>
                        <a:t>Thèse X11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Thèse X12</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Thèse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33693">
                <a:tc>
                  <a:txBody>
                    <a:bodyPr/>
                    <a:lstStyle/>
                    <a:p>
                      <a:pPr marL="0" algn="l" defTabSz="914400" rtl="0" eaLnBrk="1" latinLnBrk="0" hangingPunct="1"/>
                      <a:r>
                        <a:rPr lang="fr-FR" sz="300" kern="1200" dirty="0" smtClean="0">
                          <a:solidFill>
                            <a:schemeClr val="dk1"/>
                          </a:solidFill>
                          <a:latin typeface="+mn-lt"/>
                          <a:ea typeface="+mn-ea"/>
                          <a:cs typeface="+mn-cs"/>
                        </a:rPr>
                        <a:t>Dossier X11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Dossier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algn="l" defTabSz="914400" rtl="0" eaLnBrk="1" latinLnBrk="0" hangingPunct="1"/>
                      <a:r>
                        <a:rPr lang="fr-FR" sz="300" kern="1200" dirty="0" smtClean="0">
                          <a:solidFill>
                            <a:schemeClr val="dk1"/>
                          </a:solidFill>
                          <a:latin typeface="+mn-lt"/>
                          <a:ea typeface="+mn-ea"/>
                          <a:cs typeface="+mn-cs"/>
                        </a:rPr>
                        <a:t>Dossier X13</a:t>
                      </a:r>
                      <a:endParaRPr lang="fr-FR" sz="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graphicFrame>
        <p:nvGraphicFramePr>
          <p:cNvPr id="33" name="Tableau 32"/>
          <p:cNvGraphicFramePr>
            <a:graphicFrameLocks noGrp="1"/>
          </p:cNvGraphicFramePr>
          <p:nvPr>
            <p:extLst>
              <p:ext uri="{D42A27DB-BD31-4B8C-83A1-F6EECF244321}">
                <p14:modId xmlns:p14="http://schemas.microsoft.com/office/powerpoint/2010/main" val="1197839768"/>
              </p:ext>
            </p:extLst>
          </p:nvPr>
        </p:nvGraphicFramePr>
        <p:xfrm>
          <a:off x="5322347" y="4100633"/>
          <a:ext cx="1234314" cy="990105"/>
        </p:xfrm>
        <a:graphic>
          <a:graphicData uri="http://schemas.openxmlformats.org/drawingml/2006/table">
            <a:tbl>
              <a:tblPr firstRow="1" bandRow="1">
                <a:tableStyleId>{5C22544A-7EE6-4342-B048-85BDC9FD1C3A}</a:tableStyleId>
              </a:tblPr>
              <a:tblGrid>
                <a:gridCol w="617157"/>
                <a:gridCol w="617157"/>
              </a:tblGrid>
              <a:tr h="198021">
                <a:tc>
                  <a:txBody>
                    <a:bodyPr/>
                    <a:lstStyle/>
                    <a:p>
                      <a:r>
                        <a:rPr lang="fr-FR" sz="500" dirty="0" smtClean="0">
                          <a:solidFill>
                            <a:srgbClr val="FF0000"/>
                          </a:solidFill>
                        </a:rPr>
                        <a:t>Domaine 2.1</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500" dirty="0" smtClean="0">
                          <a:solidFill>
                            <a:srgbClr val="FF0000"/>
                          </a:solidFill>
                        </a:rPr>
                        <a:t>Domaine 2.2</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021">
                <a:tc>
                  <a:txBody>
                    <a:bodyPr/>
                    <a:lstStyle/>
                    <a:p>
                      <a:r>
                        <a:rPr lang="fr-FR" sz="500" dirty="0" smtClean="0"/>
                        <a:t>Brevet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fr-FR" sz="500" dirty="0" smtClean="0"/>
                        <a:t>Brevet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98021">
                <a:tc>
                  <a:txBody>
                    <a:bodyPr/>
                    <a:lstStyle/>
                    <a:p>
                      <a:r>
                        <a:rPr lang="fr-FR" sz="500" dirty="0" smtClean="0"/>
                        <a:t>Etude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fr-FR" sz="500" dirty="0" smtClean="0"/>
                        <a:t>Etude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98021">
                <a:tc>
                  <a:txBody>
                    <a:bodyPr/>
                    <a:lstStyle/>
                    <a:p>
                      <a:r>
                        <a:rPr lang="fr-FR" sz="500" dirty="0" smtClean="0"/>
                        <a:t>Thèse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fr-FR" sz="500" dirty="0" smtClean="0"/>
                        <a:t>Thèse X12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198021">
                <a:tc>
                  <a:txBody>
                    <a:bodyPr/>
                    <a:lstStyle/>
                    <a:p>
                      <a:r>
                        <a:rPr lang="fr-FR" sz="500" dirty="0" smtClean="0"/>
                        <a:t>Dossier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fr-FR" sz="500" dirty="0" smtClean="0"/>
                        <a:t>Dossier X13</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graphicFrame>
        <p:nvGraphicFramePr>
          <p:cNvPr id="34" name="Tableau 33"/>
          <p:cNvGraphicFramePr>
            <a:graphicFrameLocks noGrp="1"/>
          </p:cNvGraphicFramePr>
          <p:nvPr/>
        </p:nvGraphicFramePr>
        <p:xfrm>
          <a:off x="7473280" y="4611326"/>
          <a:ext cx="1440160" cy="670560"/>
        </p:xfrm>
        <a:graphic>
          <a:graphicData uri="http://schemas.openxmlformats.org/drawingml/2006/table">
            <a:tbl>
              <a:tblPr firstRow="1" bandRow="1">
                <a:tableStyleId>{5C22544A-7EE6-4342-B048-85BDC9FD1C3A}</a:tableStyleId>
              </a:tblPr>
              <a:tblGrid>
                <a:gridCol w="720080"/>
                <a:gridCol w="720080"/>
              </a:tblGrid>
              <a:tr h="144016">
                <a:tc>
                  <a:txBody>
                    <a:bodyPr/>
                    <a:lstStyle/>
                    <a:p>
                      <a:r>
                        <a:rPr lang="fr-FR" sz="500" dirty="0" smtClean="0">
                          <a:solidFill>
                            <a:srgbClr val="FF0000"/>
                          </a:solidFill>
                        </a:rPr>
                        <a:t>Domaine 3.1</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fr-FR" sz="500" dirty="0" smtClean="0">
                          <a:solidFill>
                            <a:srgbClr val="FF0000"/>
                          </a:solidFill>
                        </a:rPr>
                        <a:t>Domaine 3.2</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144016">
                <a:tc>
                  <a:txBody>
                    <a:bodyPr/>
                    <a:lstStyle/>
                    <a:p>
                      <a:r>
                        <a:rPr lang="fr-FR" sz="500" dirty="0" smtClean="0"/>
                        <a:t>Brevet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Brevet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44016">
                <a:tc>
                  <a:txBody>
                    <a:bodyPr/>
                    <a:lstStyle/>
                    <a:p>
                      <a:r>
                        <a:rPr lang="fr-FR" sz="500" dirty="0" smtClean="0"/>
                        <a:t>Etude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Etude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44016">
                <a:tc>
                  <a:txBody>
                    <a:bodyPr/>
                    <a:lstStyle/>
                    <a:p>
                      <a:r>
                        <a:rPr lang="fr-FR" sz="500" dirty="0" smtClean="0"/>
                        <a:t>Dossier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Dossier X13</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cxnSp>
        <p:nvCxnSpPr>
          <p:cNvPr id="36" name="Connecteur en angle 35"/>
          <p:cNvCxnSpPr/>
          <p:nvPr/>
        </p:nvCxnSpPr>
        <p:spPr>
          <a:xfrm rot="5400000">
            <a:off x="7545288" y="2739117"/>
            <a:ext cx="432048" cy="432048"/>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Connecteur en angle 49"/>
          <p:cNvCxnSpPr/>
          <p:nvPr/>
        </p:nvCxnSpPr>
        <p:spPr>
          <a:xfrm rot="16200000" flipV="1">
            <a:off x="7581292" y="4359298"/>
            <a:ext cx="288032" cy="216024"/>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Connecteur en angle 64"/>
          <p:cNvCxnSpPr/>
          <p:nvPr/>
        </p:nvCxnSpPr>
        <p:spPr>
          <a:xfrm rot="5400000" flipH="1" flipV="1">
            <a:off x="6249144" y="3891245"/>
            <a:ext cx="936104" cy="360040"/>
          </a:xfrm>
          <a:prstGeom prst="bentConnector3">
            <a:avLst>
              <a:gd name="adj1" fmla="val 49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23" name="Imag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704" y="2845174"/>
            <a:ext cx="3104684" cy="18079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par>
                                <p:cTn id="8" presetID="5" presetClass="entr" presetSubtype="1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checkerboard(across)">
                                      <p:cBhvr>
                                        <p:cTn id="10" dur="500"/>
                                        <p:tgtEl>
                                          <p:spTgt spid="32"/>
                                        </p:tgtEl>
                                      </p:cBhvr>
                                    </p:animEffect>
                                  </p:childTnLst>
                                </p:cTn>
                              </p:par>
                              <p:par>
                                <p:cTn id="11" presetID="5" presetClass="entr" presetSubtype="1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checkerboard(across)">
                                      <p:cBhvr>
                                        <p:cTn id="13" dur="500"/>
                                        <p:tgtEl>
                                          <p:spTgt spid="33"/>
                                        </p:tgtEl>
                                      </p:cBhvr>
                                    </p:animEffect>
                                  </p:childTnLst>
                                </p:cTn>
                              </p:par>
                              <p:par>
                                <p:cTn id="14" presetID="5" presetClass="entr" presetSubtype="10"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checkerboard(across)">
                                      <p:cBhvr>
                                        <p:cTn id="16" dur="500"/>
                                        <p:tgtEl>
                                          <p:spTgt spid="34"/>
                                        </p:tgtEl>
                                      </p:cBhvr>
                                    </p:animEffect>
                                  </p:childTnLst>
                                </p:cTn>
                              </p:par>
                              <p:par>
                                <p:cTn id="17" presetID="5" presetClass="entr" presetSubtype="1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checkerboard(across)">
                                      <p:cBhvr>
                                        <p:cTn id="19" dur="500"/>
                                        <p:tgtEl>
                                          <p:spTgt spid="36"/>
                                        </p:tgtEl>
                                      </p:cBhvr>
                                    </p:animEffect>
                                  </p:childTnLst>
                                </p:cTn>
                              </p:par>
                              <p:par>
                                <p:cTn id="20" presetID="5" presetClass="entr" presetSubtype="10" fill="hold"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checkerboard(across)">
                                      <p:cBhvr>
                                        <p:cTn id="22" dur="500"/>
                                        <p:tgtEl>
                                          <p:spTgt spid="50"/>
                                        </p:tgtEl>
                                      </p:cBhvr>
                                    </p:animEffect>
                                  </p:childTnLst>
                                </p:cTn>
                              </p:par>
                              <p:par>
                                <p:cTn id="23" presetID="5" presetClass="entr" presetSubtype="10" fill="hold" nodeType="with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checkerboard(across)">
                                      <p:cBhvr>
                                        <p:cTn id="25" dur="500"/>
                                        <p:tgtEl>
                                          <p:spTgt spid="65"/>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checkerboard(across)">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3081338" y="980555"/>
            <a:ext cx="1404937"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A</a:t>
            </a:r>
          </a:p>
        </p:txBody>
      </p:sp>
      <p:sp>
        <p:nvSpPr>
          <p:cNvPr id="14" name="Line 11"/>
          <p:cNvSpPr>
            <a:spLocks noChangeShapeType="1"/>
          </p:cNvSpPr>
          <p:nvPr/>
        </p:nvSpPr>
        <p:spPr bwMode="auto">
          <a:xfrm flipH="1" flipV="1">
            <a:off x="4016896" y="2008584"/>
            <a:ext cx="0" cy="1080120"/>
          </a:xfrm>
          <a:prstGeom prst="line">
            <a:avLst/>
          </a:prstGeom>
          <a:noFill/>
          <a:ln w="28575">
            <a:solidFill>
              <a:schemeClr val="tx1"/>
            </a:solidFill>
            <a:round/>
            <a:headEnd type="none" w="sm" len="sm"/>
            <a:tailEnd type="stealth" w="lg" len="lg"/>
          </a:ln>
        </p:spPr>
        <p:txBody>
          <a:bodyPr/>
          <a:lstStyle/>
          <a:p>
            <a:endParaRPr lang="fr-FR"/>
          </a:p>
        </p:txBody>
      </p:sp>
      <p:sp>
        <p:nvSpPr>
          <p:cNvPr id="9" name="Rectangle 17"/>
          <p:cNvSpPr>
            <a:spLocks noChangeArrowheads="1"/>
          </p:cNvSpPr>
          <p:nvPr/>
        </p:nvSpPr>
        <p:spPr bwMode="auto">
          <a:xfrm>
            <a:off x="3080792" y="3071292"/>
            <a:ext cx="1404937"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K</a:t>
            </a:r>
          </a:p>
        </p:txBody>
      </p:sp>
      <p:sp>
        <p:nvSpPr>
          <p:cNvPr id="15" name="Line 19"/>
          <p:cNvSpPr>
            <a:spLocks noChangeShapeType="1"/>
          </p:cNvSpPr>
          <p:nvPr/>
        </p:nvSpPr>
        <p:spPr bwMode="auto">
          <a:xfrm>
            <a:off x="3368824" y="2008585"/>
            <a:ext cx="0" cy="1080119"/>
          </a:xfrm>
          <a:prstGeom prst="line">
            <a:avLst/>
          </a:prstGeom>
          <a:noFill/>
          <a:ln w="28575">
            <a:solidFill>
              <a:schemeClr val="tx1"/>
            </a:solidFill>
            <a:round/>
            <a:headEnd type="none" w="sm" len="sm"/>
            <a:tailEnd type="stealth" w="lg" len="lg"/>
          </a:ln>
        </p:spPr>
        <p:txBody>
          <a:bodyPr/>
          <a:lstStyle/>
          <a:p>
            <a:endParaRPr lang="fr-FR"/>
          </a:p>
        </p:txBody>
      </p:sp>
      <p:sp>
        <p:nvSpPr>
          <p:cNvPr id="16" name="Rectangle 49"/>
          <p:cNvSpPr>
            <a:spLocks noChangeArrowheads="1"/>
          </p:cNvSpPr>
          <p:nvPr/>
        </p:nvSpPr>
        <p:spPr bwMode="auto">
          <a:xfrm>
            <a:off x="2432720" y="2440633"/>
            <a:ext cx="864096"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smtClean="0">
                <a:solidFill>
                  <a:srgbClr val="333399"/>
                </a:solidFill>
                <a:latin typeface="Calibri" pitchFamily="34" charset="0"/>
              </a:rPr>
              <a:t>Créativité</a:t>
            </a:r>
            <a:endParaRPr lang="fr-FR" sz="1200" b="1" dirty="0">
              <a:solidFill>
                <a:srgbClr val="333399"/>
              </a:solidFill>
              <a:latin typeface="Calibri" pitchFamily="34" charset="0"/>
            </a:endParaRPr>
          </a:p>
        </p:txBody>
      </p:sp>
      <p:sp>
        <p:nvSpPr>
          <p:cNvPr id="17" name="Rectangle 49"/>
          <p:cNvSpPr>
            <a:spLocks noChangeArrowheads="1"/>
          </p:cNvSpPr>
          <p:nvPr/>
        </p:nvSpPr>
        <p:spPr bwMode="auto">
          <a:xfrm>
            <a:off x="4088904" y="2440633"/>
            <a:ext cx="864096"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a:solidFill>
                  <a:srgbClr val="333399"/>
                </a:solidFill>
                <a:latin typeface="Calibri" pitchFamily="34" charset="0"/>
              </a:rPr>
              <a:t>Inventivité</a:t>
            </a:r>
          </a:p>
        </p:txBody>
      </p:sp>
      <p:sp>
        <p:nvSpPr>
          <p:cNvPr id="20" name="Line 13"/>
          <p:cNvSpPr>
            <a:spLocks noChangeShapeType="1"/>
          </p:cNvSpPr>
          <p:nvPr/>
        </p:nvSpPr>
        <p:spPr bwMode="auto">
          <a:xfrm rot="5400000">
            <a:off x="5060950" y="1250430"/>
            <a:ext cx="0" cy="1079500"/>
          </a:xfrm>
          <a:prstGeom prst="line">
            <a:avLst/>
          </a:prstGeom>
          <a:noFill/>
          <a:ln w="28575">
            <a:solidFill>
              <a:schemeClr val="tx1"/>
            </a:solidFill>
            <a:prstDash val="sysDot"/>
            <a:round/>
            <a:headEnd type="none" w="sm" len="sm"/>
            <a:tailEnd type="stealth" w="lg" len="lg"/>
          </a:ln>
        </p:spPr>
        <p:txBody>
          <a:bodyPr/>
          <a:lstStyle/>
          <a:p>
            <a:endParaRPr lang="fr-FR"/>
          </a:p>
        </p:txBody>
      </p:sp>
      <p:pic>
        <p:nvPicPr>
          <p:cNvPr id="22" name="Imag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9936" y="620688"/>
            <a:ext cx="2309528" cy="1344916"/>
          </a:xfrm>
          <a:prstGeom prst="rect">
            <a:avLst/>
          </a:prstGeom>
        </p:spPr>
      </p:pic>
      <p:sp>
        <p:nvSpPr>
          <p:cNvPr id="21" name="Rectangle 49"/>
          <p:cNvSpPr>
            <a:spLocks noChangeArrowheads="1"/>
          </p:cNvSpPr>
          <p:nvPr/>
        </p:nvSpPr>
        <p:spPr bwMode="auto">
          <a:xfrm>
            <a:off x="4519183" y="1875602"/>
            <a:ext cx="1116385" cy="276999"/>
          </a:xfrm>
          <a:prstGeom prst="rect">
            <a:avLst/>
          </a:prstGeom>
          <a:solidFill>
            <a:schemeClr val="bg1"/>
          </a:solidFill>
          <a:ln w="12700">
            <a:noFill/>
            <a:miter lim="800000"/>
            <a:headEnd type="none" w="sm" len="sm"/>
            <a:tailEnd type="none" w="sm" len="sm"/>
          </a:ln>
        </p:spPr>
        <p:txBody>
          <a:bodyPr wrap="square">
            <a:spAutoFit/>
          </a:bodyPr>
          <a:lstStyle/>
          <a:p>
            <a:pPr eaLnBrk="0" hangingPunct="0"/>
            <a:r>
              <a:rPr lang="fr-FR" sz="1200" b="1" dirty="0">
                <a:solidFill>
                  <a:srgbClr val="333399"/>
                </a:solidFill>
                <a:latin typeface="Calibri" pitchFamily="34" charset="0"/>
              </a:rPr>
              <a:t>Appropriation</a:t>
            </a:r>
          </a:p>
        </p:txBody>
      </p:sp>
      <p:sp>
        <p:nvSpPr>
          <p:cNvPr id="23" name="Rectangle 8"/>
          <p:cNvSpPr>
            <a:spLocks noChangeArrowheads="1"/>
          </p:cNvSpPr>
          <p:nvPr/>
        </p:nvSpPr>
        <p:spPr bwMode="auto">
          <a:xfrm>
            <a:off x="488950" y="44624"/>
            <a:ext cx="9216578" cy="708528"/>
          </a:xfrm>
          <a:prstGeom prst="rect">
            <a:avLst/>
          </a:prstGeom>
          <a:noFill/>
          <a:ln w="9525">
            <a:noFill/>
            <a:miter lim="800000"/>
            <a:headEnd/>
            <a:tailEnd/>
          </a:ln>
        </p:spPr>
        <p:txBody>
          <a:bodyPr wrap="square" lIns="92075" tIns="46038" rIns="92075" bIns="46038">
            <a:spAutoFit/>
          </a:bodyPr>
          <a:lstStyle/>
          <a:p>
            <a:pPr algn="ctr" eaLnBrk="0" hangingPunct="0"/>
            <a:r>
              <a:rPr lang="fr-FR" sz="2000" b="1" dirty="0" smtClean="0">
                <a:solidFill>
                  <a:schemeClr val="tx2"/>
                </a:solidFill>
                <a:latin typeface="+mn-lt"/>
              </a:rPr>
              <a:t>Phase 2 : Stimulation de la créativité des experts</a:t>
            </a:r>
          </a:p>
          <a:p>
            <a:pPr algn="ctr" eaLnBrk="0" hangingPunct="0"/>
            <a:r>
              <a:rPr lang="fr-FR" sz="2000" b="1" dirty="0" smtClean="0">
                <a:solidFill>
                  <a:schemeClr val="tx2"/>
                </a:solidFill>
                <a:latin typeface="+mn-lt"/>
              </a:rPr>
              <a:t>(Variation et rétroaction)</a:t>
            </a:r>
            <a:endParaRPr lang="fr-FR" sz="2000" b="1" dirty="0">
              <a:solidFill>
                <a:schemeClr val="tx2"/>
              </a:solidFill>
              <a:latin typeface="+mn-lt"/>
            </a:endParaRPr>
          </a:p>
        </p:txBody>
      </p:sp>
      <p:graphicFrame>
        <p:nvGraphicFramePr>
          <p:cNvPr id="25" name="Tableau 24"/>
          <p:cNvGraphicFramePr>
            <a:graphicFrameLocks noGrp="1"/>
          </p:cNvGraphicFramePr>
          <p:nvPr/>
        </p:nvGraphicFramePr>
        <p:xfrm>
          <a:off x="8049344" y="2132857"/>
          <a:ext cx="1080120" cy="670560"/>
        </p:xfrm>
        <a:graphic>
          <a:graphicData uri="http://schemas.openxmlformats.org/drawingml/2006/table">
            <a:tbl>
              <a:tblPr firstRow="1" bandRow="1">
                <a:tableStyleId>{5C22544A-7EE6-4342-B048-85BDC9FD1C3A}</a:tableStyleId>
              </a:tblPr>
              <a:tblGrid>
                <a:gridCol w="540060"/>
                <a:gridCol w="540060"/>
              </a:tblGrid>
              <a:tr h="144016">
                <a:tc>
                  <a:txBody>
                    <a:bodyPr/>
                    <a:lstStyle/>
                    <a:p>
                      <a:r>
                        <a:rPr lang="fr-FR" sz="500" dirty="0" smtClean="0">
                          <a:solidFill>
                            <a:srgbClr val="FF0000"/>
                          </a:solidFill>
                        </a:rPr>
                        <a:t>Domaine 3.1</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fr-FR" sz="500" dirty="0" smtClean="0">
                          <a:solidFill>
                            <a:srgbClr val="FF0000"/>
                          </a:solidFill>
                        </a:rPr>
                        <a:t>Domaine 3.2</a:t>
                      </a:r>
                      <a:endParaRPr lang="fr-FR" sz="5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144016">
                <a:tc>
                  <a:txBody>
                    <a:bodyPr/>
                    <a:lstStyle/>
                    <a:p>
                      <a:r>
                        <a:rPr lang="fr-FR" sz="500" dirty="0" smtClean="0"/>
                        <a:t>Brevet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Brevet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44016">
                <a:tc>
                  <a:txBody>
                    <a:bodyPr/>
                    <a:lstStyle/>
                    <a:p>
                      <a:r>
                        <a:rPr lang="fr-FR" sz="500" dirty="0" smtClean="0"/>
                        <a:t>Etude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Etude X22</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144016">
                <a:tc>
                  <a:txBody>
                    <a:bodyPr/>
                    <a:lstStyle/>
                    <a:p>
                      <a:r>
                        <a:rPr lang="fr-FR" sz="500" dirty="0" smtClean="0"/>
                        <a:t>Dossier X21</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lang="fr-FR" sz="500" dirty="0" smtClean="0"/>
                        <a:t>Dossier X13</a:t>
                      </a:r>
                      <a:endParaRPr lang="fr-FR" sz="5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cxnSp>
        <p:nvCxnSpPr>
          <p:cNvPr id="26" name="Connecteur en angle 25"/>
          <p:cNvCxnSpPr/>
          <p:nvPr/>
        </p:nvCxnSpPr>
        <p:spPr>
          <a:xfrm rot="16200000" flipV="1">
            <a:off x="8203274" y="1853019"/>
            <a:ext cx="342678" cy="216994"/>
          </a:xfrm>
          <a:prstGeom prst="bentConnector3">
            <a:avLst>
              <a:gd name="adj1" fmla="val 50000"/>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8"/>
          <p:cNvSpPr>
            <a:spLocks noChangeArrowheads="1"/>
          </p:cNvSpPr>
          <p:nvPr/>
        </p:nvSpPr>
        <p:spPr bwMode="auto">
          <a:xfrm>
            <a:off x="128464" y="4077072"/>
            <a:ext cx="9577064" cy="646973"/>
          </a:xfrm>
          <a:prstGeom prst="rect">
            <a:avLst/>
          </a:prstGeom>
          <a:noFill/>
          <a:ln w="9525">
            <a:noFill/>
            <a:miter lim="800000"/>
            <a:headEnd/>
            <a:tailEnd/>
          </a:ln>
        </p:spPr>
        <p:txBody>
          <a:bodyPr wrap="square" lIns="92075" tIns="46038" rIns="92075" bIns="46038">
            <a:spAutoFit/>
          </a:bodyPr>
          <a:lstStyle/>
          <a:p>
            <a:pPr marL="342900" indent="-342900" eaLnBrk="0" hangingPunct="0">
              <a:buAutoNum type="arabicParenR"/>
            </a:pPr>
            <a:r>
              <a:rPr lang="fr-FR" sz="1800" b="1" i="1" dirty="0" smtClean="0">
                <a:solidFill>
                  <a:srgbClr val="333399"/>
                </a:solidFill>
                <a:latin typeface="Calibri" pitchFamily="34" charset="0"/>
              </a:rPr>
              <a:t>Appropriation</a:t>
            </a:r>
            <a:r>
              <a:rPr lang="fr-FR" sz="1800" b="1" dirty="0" smtClean="0">
                <a:solidFill>
                  <a:srgbClr val="333399"/>
                </a:solidFill>
                <a:latin typeface="Calibri" pitchFamily="34" charset="0"/>
              </a:rPr>
              <a:t> : Présentation des traces inventives du patrimoine d’un domaine à un expert représentatif du domaine qui s’approprie les mécanismes inventifs</a:t>
            </a:r>
          </a:p>
        </p:txBody>
      </p:sp>
      <p:sp>
        <p:nvSpPr>
          <p:cNvPr id="29" name="Rectangle 8"/>
          <p:cNvSpPr>
            <a:spLocks noChangeArrowheads="1"/>
          </p:cNvSpPr>
          <p:nvPr/>
        </p:nvSpPr>
        <p:spPr bwMode="auto">
          <a:xfrm>
            <a:off x="128464" y="4869160"/>
            <a:ext cx="9577064" cy="646973"/>
          </a:xfrm>
          <a:prstGeom prst="rect">
            <a:avLst/>
          </a:prstGeom>
          <a:noFill/>
          <a:ln w="9525">
            <a:noFill/>
            <a:miter lim="800000"/>
            <a:headEnd/>
            <a:tailEnd/>
          </a:ln>
        </p:spPr>
        <p:txBody>
          <a:bodyPr wrap="square" lIns="92075" tIns="46038" rIns="92075" bIns="46038">
            <a:spAutoFit/>
          </a:bodyPr>
          <a:lstStyle/>
          <a:p>
            <a:pPr eaLnBrk="0" hangingPunct="0"/>
            <a:r>
              <a:rPr lang="fr-FR" sz="1800" b="1" dirty="0" smtClean="0">
                <a:solidFill>
                  <a:srgbClr val="333399"/>
                </a:solidFill>
                <a:latin typeface="Calibri" pitchFamily="34" charset="0"/>
              </a:rPr>
              <a:t>2) </a:t>
            </a:r>
            <a:r>
              <a:rPr lang="fr-FR" sz="1800" b="1" i="1" dirty="0" smtClean="0">
                <a:solidFill>
                  <a:srgbClr val="333399"/>
                </a:solidFill>
                <a:latin typeface="Calibri" pitchFamily="34" charset="0"/>
              </a:rPr>
              <a:t>Créativité</a:t>
            </a:r>
            <a:r>
              <a:rPr lang="fr-FR" sz="1800" b="1" dirty="0" smtClean="0">
                <a:solidFill>
                  <a:srgbClr val="333399"/>
                </a:solidFill>
                <a:latin typeface="Calibri" pitchFamily="34" charset="0"/>
              </a:rPr>
              <a:t> : Réactions, constats, critiques et propositions d’évolution faite par l’expert par extrapolation des trajectoires de connaissance perçues</a:t>
            </a:r>
          </a:p>
        </p:txBody>
      </p:sp>
      <p:sp>
        <p:nvSpPr>
          <p:cNvPr id="31" name="Rectangle 8"/>
          <p:cNvSpPr>
            <a:spLocks noChangeArrowheads="1"/>
          </p:cNvSpPr>
          <p:nvPr/>
        </p:nvSpPr>
        <p:spPr bwMode="auto">
          <a:xfrm>
            <a:off x="128464" y="5662347"/>
            <a:ext cx="9433048" cy="646973"/>
          </a:xfrm>
          <a:prstGeom prst="rect">
            <a:avLst/>
          </a:prstGeom>
          <a:noFill/>
          <a:ln w="9525">
            <a:noFill/>
            <a:miter lim="800000"/>
            <a:headEnd/>
            <a:tailEnd/>
          </a:ln>
        </p:spPr>
        <p:txBody>
          <a:bodyPr wrap="square" lIns="92075" tIns="46038" rIns="92075" bIns="46038">
            <a:spAutoFit/>
          </a:bodyPr>
          <a:lstStyle/>
          <a:p>
            <a:pPr eaLnBrk="0" hangingPunct="0"/>
            <a:r>
              <a:rPr lang="fr-FR" sz="1800" b="1" dirty="0" smtClean="0">
                <a:solidFill>
                  <a:srgbClr val="333399"/>
                </a:solidFill>
                <a:latin typeface="Calibri" pitchFamily="34" charset="0"/>
              </a:rPr>
              <a:t>3) </a:t>
            </a:r>
            <a:r>
              <a:rPr lang="fr-FR" sz="1800" b="1" i="1" dirty="0" smtClean="0">
                <a:solidFill>
                  <a:srgbClr val="333399"/>
                </a:solidFill>
                <a:latin typeface="Calibri" pitchFamily="34" charset="0"/>
              </a:rPr>
              <a:t>Inventivité</a:t>
            </a:r>
            <a:r>
              <a:rPr lang="fr-FR" sz="1800" b="1" dirty="0" smtClean="0">
                <a:solidFill>
                  <a:srgbClr val="333399"/>
                </a:solidFill>
                <a:latin typeface="Calibri" pitchFamily="34" charset="0"/>
              </a:rPr>
              <a:t> : Chaque expert défend et argumente ses analyses et propositions (éventuellement avec les experts d’autres domaines), les propositions prospectives sont validées et priorisées</a:t>
            </a:r>
          </a:p>
        </p:txBody>
      </p:sp>
      <p:sp>
        <p:nvSpPr>
          <p:cNvPr id="7" name="Rectangle 16"/>
          <p:cNvSpPr>
            <a:spLocks noChangeArrowheads="1"/>
          </p:cNvSpPr>
          <p:nvPr/>
        </p:nvSpPr>
        <p:spPr bwMode="auto">
          <a:xfrm>
            <a:off x="5673725" y="980555"/>
            <a:ext cx="1404938" cy="1025525"/>
          </a:xfrm>
          <a:prstGeom prst="rect">
            <a:avLst/>
          </a:prstGeom>
          <a:solidFill>
            <a:srgbClr val="B8E3E0"/>
          </a:solidFill>
          <a:ln w="12700">
            <a:solidFill>
              <a:schemeClr val="tx1"/>
            </a:solidFill>
            <a:miter lim="800000"/>
            <a:headEnd type="none" w="sm" len="sm"/>
            <a:tailEnd type="none" w="sm" len="sm"/>
          </a:ln>
        </p:spPr>
        <p:txBody>
          <a:bodyPr wrap="none" anchor="ctr"/>
          <a:lstStyle/>
          <a:p>
            <a:pPr algn="ctr" eaLnBrk="0" hangingPunct="0"/>
            <a:r>
              <a:rPr lang="fr-FR" sz="6000" b="1" dirty="0">
                <a:solidFill>
                  <a:srgbClr val="333399"/>
                </a:solidFill>
                <a:latin typeface="Calibri" pitchFamily="34" charset="0"/>
              </a:rPr>
              <a: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checkerboard(across)">
                                      <p:cBhvr>
                                        <p:cTn id="7" dur="500"/>
                                        <p:tgtEl>
                                          <p:spTgt spid="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checkerboard(across)">
                                      <p:cBhvr>
                                        <p:cTn id="10" dur="500"/>
                                        <p:tgtEl>
                                          <p:spTgt spid="2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checkerboard(across)">
                                      <p:cBhvr>
                                        <p:cTn id="13" dur="500"/>
                                        <p:tgtEl>
                                          <p:spTgt spid="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checkerboard(across)">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checkerboard(across)">
                                      <p:cBhvr>
                                        <p:cTn id="21" dur="500"/>
                                        <p:tgtEl>
                                          <p:spTgt spid="1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checkerboard(across)">
                                      <p:cBhvr>
                                        <p:cTn id="24" dur="500"/>
                                        <p:tgtEl>
                                          <p:spTgt spid="15"/>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checkerboard(across)">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checkerboard(across)">
                                      <p:cBhvr>
                                        <p:cTn id="35" dur="500"/>
                                        <p:tgtEl>
                                          <p:spTgt spid="14"/>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checkerboard(across)">
                                      <p:cBhvr>
                                        <p:cTn id="3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0" grpId="0" animBg="1"/>
      <p:bldP spid="21" grpId="0" animBg="1"/>
      <p:bldP spid="28" grpId="0"/>
      <p:bldP spid="29" grpId="0"/>
      <p:bldP spid="31" grpId="0"/>
    </p:bldLst>
  </p:timing>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5053</TotalTime>
  <Words>1016</Words>
  <Application>Microsoft Macintosh PowerPoint</Application>
  <PresentationFormat>Format A4 (210 x 297 mm)</PresentationFormat>
  <Paragraphs>243</Paragraphs>
  <Slides>12</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Tahoma</vt:lpstr>
      <vt:lpstr>Times New Roman</vt:lpstr>
      <vt:lpstr>Conception personnalisée</vt:lpstr>
      <vt:lpstr>Présentation PowerPoint</vt:lpstr>
      <vt:lpstr>Présentation PowerPoint</vt:lpstr>
      <vt:lpstr>Présentation PowerPoint</vt:lpstr>
      <vt:lpstr>Présentation PowerPoint</vt:lpstr>
      <vt:lpstr>Présentation PowerPoint</vt:lpstr>
      <vt:lpstr>Présentation PowerPoint</vt:lpstr>
      <vt:lpstr>Objet technique et structuration des connaissances</vt:lpstr>
      <vt:lpstr>Présentation PowerPoint</vt:lpstr>
      <vt:lpstr>Présentation PowerPoint</vt:lpstr>
      <vt:lpstr>Présentation PowerPoint</vt:lpstr>
      <vt:lpstr>Présentation PowerPoint</vt:lpstr>
      <vt:lpstr>Présentation PowerPoint</vt:lpstr>
    </vt:vector>
  </TitlesOfParts>
  <Company>Groupe ESSEC</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 I P</dc:title>
  <dc:creator>Jean-Louis Roy</dc:creator>
  <cp:lastModifiedBy>Guillaume Blum</cp:lastModifiedBy>
  <cp:revision>155</cp:revision>
  <cp:lastPrinted>2017-09-01T05:44:05Z</cp:lastPrinted>
  <dcterms:created xsi:type="dcterms:W3CDTF">2010-11-25T07:39:51Z</dcterms:created>
  <dcterms:modified xsi:type="dcterms:W3CDTF">2017-12-15T21:11:57Z</dcterms:modified>
</cp:coreProperties>
</file>