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9" r:id="rId2"/>
    <p:sldId id="268" r:id="rId3"/>
    <p:sldId id="257" r:id="rId4"/>
    <p:sldId id="258" r:id="rId5"/>
    <p:sldId id="262" r:id="rId6"/>
    <p:sldId id="260" r:id="rId7"/>
    <p:sldId id="261" r:id="rId8"/>
    <p:sldId id="264" r:id="rId9"/>
    <p:sldId id="265" r:id="rId10"/>
    <p:sldId id="271" r:id="rId11"/>
  </p:sldIdLst>
  <p:sldSz cx="9906000" cy="6858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26" d="100"/>
          <a:sy n="126" d="100"/>
        </p:scale>
        <p:origin x="984" y="200"/>
      </p:cViewPr>
      <p:guideLst>
        <p:guide orient="horz" pos="2160"/>
        <p:guide pos="312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7"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7293D9-A25D-4131-928A-8AA8EB924F1F}" type="datetimeFigureOut">
              <a:rPr lang="fr-FR" smtClean="0"/>
              <a:pPr/>
              <a:t>22/11/2017</a:t>
            </a:fld>
            <a:endParaRPr lang="fr-FR"/>
          </a:p>
        </p:txBody>
      </p:sp>
      <p:sp>
        <p:nvSpPr>
          <p:cNvPr id="4" name="Espace réservé de l'image des diapositives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DD8F20-DCDE-44B8-BC9A-DBC8503A4206}" type="slidenum">
              <a:rPr lang="fr-FR" smtClean="0"/>
              <a:pPr/>
              <a:t>‹#›</a:t>
            </a:fld>
            <a:endParaRPr lang="fr-FR"/>
          </a:p>
        </p:txBody>
      </p:sp>
    </p:spTree>
    <p:extLst>
      <p:ext uri="{BB962C8B-B14F-4D97-AF65-F5344CB8AC3E}">
        <p14:creationId xmlns:p14="http://schemas.microsoft.com/office/powerpoint/2010/main" val="1740141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a:xfrm>
            <a:off x="1200150" y="1143000"/>
            <a:ext cx="4457700" cy="3086100"/>
          </a:xfrm>
          <a:ln/>
        </p:spPr>
      </p:sp>
      <p:sp>
        <p:nvSpPr>
          <p:cNvPr id="30723" name="Espace réservé des commentaires 2"/>
          <p:cNvSpPr>
            <a:spLocks noGrp="1"/>
          </p:cNvSpPr>
          <p:nvPr>
            <p:ph type="body" idx="1"/>
          </p:nvPr>
        </p:nvSpPr>
        <p:spPr>
          <a:noFill/>
          <a:ln/>
        </p:spPr>
        <p:txBody>
          <a:bodyPr/>
          <a:lstStyle/>
          <a:p>
            <a:pPr eaLnBrk="1" hangingPunct="1">
              <a:spcBef>
                <a:spcPct val="0"/>
              </a:spcBef>
            </a:pPr>
            <a:endParaRPr lang="fr-FR" dirty="0"/>
          </a:p>
        </p:txBody>
      </p:sp>
      <p:sp>
        <p:nvSpPr>
          <p:cNvPr id="15363" name="Espace réservé du numéro de diapositive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536D6A0E-6DC9-46DB-93C4-0B96569B4BA2}" type="slidenum">
              <a:rPr lang="fr-FR" sz="1200">
                <a:latin typeface="+mn-lt"/>
              </a:rPr>
              <a:pPr algn="r">
                <a:defRPr/>
              </a:pPr>
              <a:t>1</a:t>
            </a:fld>
            <a:endParaRPr lang="fr-FR" sz="1200" dirty="0">
              <a:latin typeface="+mn-l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a:ln/>
        </p:spPr>
      </p:sp>
      <p:sp>
        <p:nvSpPr>
          <p:cNvPr id="30723" name="Espace réservé des commentaires 2"/>
          <p:cNvSpPr>
            <a:spLocks noGrp="1"/>
          </p:cNvSpPr>
          <p:nvPr>
            <p:ph type="body" idx="1"/>
          </p:nvPr>
        </p:nvSpPr>
        <p:spPr>
          <a:noFill/>
          <a:ln/>
        </p:spPr>
        <p:txBody>
          <a:bodyPr/>
          <a:lstStyle/>
          <a:p>
            <a:pPr eaLnBrk="1" hangingPunct="1">
              <a:spcBef>
                <a:spcPct val="0"/>
              </a:spcBef>
            </a:pPr>
            <a:endParaRPr lang="fr-FR" dirty="0"/>
          </a:p>
        </p:txBody>
      </p:sp>
      <p:sp>
        <p:nvSpPr>
          <p:cNvPr id="15363" name="Espace réservé du numéro de diapositive 3"/>
          <p:cNvSpPr txBox="1">
            <a:spLocks noGrp="1"/>
          </p:cNvSpPr>
          <p:nvPr/>
        </p:nvSpPr>
        <p:spPr bwMode="auto">
          <a:xfrm>
            <a:off x="3850443" y="9430091"/>
            <a:ext cx="2945659" cy="496411"/>
          </a:xfrm>
          <a:prstGeom prst="rect">
            <a:avLst/>
          </a:prstGeom>
          <a:noFill/>
          <a:ln>
            <a:miter lim="800000"/>
            <a:headEnd/>
            <a:tailEnd/>
          </a:ln>
        </p:spPr>
        <p:txBody>
          <a:bodyPr anchor="b"/>
          <a:lstStyle/>
          <a:p>
            <a:pPr algn="r">
              <a:defRPr/>
            </a:pPr>
            <a:fld id="{536D6A0E-6DC9-46DB-93C4-0B96569B4BA2}" type="slidenum">
              <a:rPr lang="fr-FR" sz="1200">
                <a:latin typeface="+mn-lt"/>
              </a:rPr>
              <a:pPr algn="r">
                <a:defRPr/>
              </a:pPr>
              <a:t>10</a:t>
            </a:fld>
            <a:endParaRPr lang="fr-FR" sz="1200" dirty="0">
              <a:latin typeface="+mn-lt"/>
            </a:endParaRPr>
          </a:p>
        </p:txBody>
      </p:sp>
    </p:spTree>
    <p:extLst>
      <p:ext uri="{BB962C8B-B14F-4D97-AF65-F5344CB8AC3E}">
        <p14:creationId xmlns:p14="http://schemas.microsoft.com/office/powerpoint/2010/main" val="1467108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200150" y="1143000"/>
            <a:ext cx="4457700" cy="3086100"/>
          </a:xfrm>
        </p:spPr>
      </p:sp>
      <p:sp>
        <p:nvSpPr>
          <p:cNvPr id="3" name="Espace réservé des commentaires 2"/>
          <p:cNvSpPr>
            <a:spLocks noGrp="1"/>
          </p:cNvSpPr>
          <p:nvPr>
            <p:ph type="body" idx="1"/>
          </p:nvPr>
        </p:nvSpPr>
        <p:spPr/>
        <p:txBody>
          <a:bodyPr>
            <a:normAutofit/>
          </a:bodyPr>
          <a:lstStyle/>
          <a:p>
            <a:r>
              <a:rPr lang="fr-FR" sz="1200" kern="1200" dirty="0">
                <a:solidFill>
                  <a:schemeClr val="tx1"/>
                </a:solidFill>
                <a:latin typeface="Arial" charset="0"/>
                <a:ea typeface="+mn-ea"/>
                <a:cs typeface="+mn-cs"/>
              </a:rPr>
              <a:t> </a:t>
            </a:r>
            <a:r>
              <a:rPr lang="en-US" sz="1200" kern="1200" dirty="0">
                <a:solidFill>
                  <a:schemeClr val="tx1"/>
                </a:solidFill>
                <a:latin typeface="Arial" charset="0"/>
                <a:ea typeface="+mn-ea"/>
                <a:cs typeface="+mn-cs"/>
              </a:rPr>
              <a:t>- not a new phenomenon; it dates from the ascent of humankind </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  we can define it as a way to organize human activity around the development of something new with embodied  </a:t>
            </a:r>
            <a:r>
              <a:rPr lang="en-US" sz="1200" b="1" kern="1200" dirty="0">
                <a:solidFill>
                  <a:schemeClr val="tx1"/>
                </a:solidFill>
                <a:latin typeface="Arial" charset="0"/>
                <a:ea typeface="+mn-ea"/>
                <a:cs typeface="+mn-cs"/>
              </a:rPr>
              <a:t>value added</a:t>
            </a:r>
            <a:r>
              <a:rPr lang="en-US" sz="1200" kern="1200" dirty="0">
                <a:solidFill>
                  <a:schemeClr val="tx1"/>
                </a:solidFill>
                <a:latin typeface="Arial" charset="0"/>
                <a:ea typeface="+mn-ea"/>
                <a:cs typeface="+mn-cs"/>
              </a:rPr>
              <a:t>. </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 it is a defining feature of human society, a source of advancement and development, of economic and societal prosperity through all civilizations. Today, it has become the focus of attention and the top priorities of organizations willing to survive and remain competitive in the knowledge/creative economy. </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 Literature is prolific about this manifold concept with different characteristics (radical, incremental, open, closed…) , formats (product, process, strategy, marketing, …), views (process or outcome), theories…. </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 yes, multiple and various meanings are couched in the term </a:t>
            </a:r>
            <a:r>
              <a:rPr lang="en-US" sz="1200" i="1" kern="1200" dirty="0">
                <a:solidFill>
                  <a:schemeClr val="tx1"/>
                </a:solidFill>
                <a:latin typeface="Arial" charset="0"/>
                <a:ea typeface="+mn-ea"/>
                <a:cs typeface="+mn-cs"/>
              </a:rPr>
              <a:t>innovation</a:t>
            </a:r>
            <a:r>
              <a:rPr lang="en-US" sz="1200" kern="1200" dirty="0">
                <a:solidFill>
                  <a:schemeClr val="tx1"/>
                </a:solidFill>
                <a:latin typeface="Arial" charset="0"/>
                <a:ea typeface="+mn-ea"/>
                <a:cs typeface="+mn-cs"/>
              </a:rPr>
              <a:t>  which is recognized as a complex and chaotic process. However, all are concerned with </a:t>
            </a:r>
            <a:r>
              <a:rPr lang="en-US" sz="1200" b="1" kern="1200" dirty="0">
                <a:solidFill>
                  <a:schemeClr val="tx1"/>
                </a:solidFill>
                <a:latin typeface="Arial" charset="0"/>
                <a:ea typeface="+mn-ea"/>
                <a:cs typeface="+mn-cs"/>
              </a:rPr>
              <a:t>novelty and value creation</a:t>
            </a:r>
            <a:endParaRPr lang="fr-FR" dirty="0"/>
          </a:p>
        </p:txBody>
      </p:sp>
      <p:sp>
        <p:nvSpPr>
          <p:cNvPr id="4" name="Espace réservé du numéro de diapositive 3"/>
          <p:cNvSpPr>
            <a:spLocks noGrp="1"/>
          </p:cNvSpPr>
          <p:nvPr>
            <p:ph type="sldNum" sz="quarter" idx="10"/>
          </p:nvPr>
        </p:nvSpPr>
        <p:spPr/>
        <p:txBody>
          <a:bodyPr/>
          <a:lstStyle/>
          <a:p>
            <a:pPr>
              <a:defRPr/>
            </a:pPr>
            <a:fld id="{ADA65BD6-3F03-4F96-ABF2-3AE283D13EBC}" type="slidenum">
              <a:rPr lang="fr-FR" smtClean="0"/>
              <a:pPr>
                <a:defRPr/>
              </a:pPr>
              <a:t>2</a:t>
            </a:fld>
            <a:endParaRPr lang="fr-FR"/>
          </a:p>
        </p:txBody>
      </p:sp>
    </p:spTree>
    <p:extLst>
      <p:ext uri="{BB962C8B-B14F-4D97-AF65-F5344CB8AC3E}">
        <p14:creationId xmlns:p14="http://schemas.microsoft.com/office/powerpoint/2010/main" val="1261418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200150" y="1143000"/>
            <a:ext cx="4457700" cy="3086100"/>
          </a:xfrm>
        </p:spPr>
      </p:sp>
      <p:sp>
        <p:nvSpPr>
          <p:cNvPr id="3" name="Espace réservé des commentaires 2"/>
          <p:cNvSpPr>
            <a:spLocks noGrp="1"/>
          </p:cNvSpPr>
          <p:nvPr>
            <p:ph type="body" idx="1"/>
          </p:nvPr>
        </p:nvSpPr>
        <p:spPr/>
        <p:txBody>
          <a:bodyPr>
            <a:normAutofit/>
          </a:bodyPr>
          <a:lstStyle/>
          <a:p>
            <a:r>
              <a:rPr lang="en-US" noProof="0" dirty="0"/>
              <a:t>In Knowledge economy,</a:t>
            </a:r>
            <a:r>
              <a:rPr lang="en-US" baseline="0" noProof="0" dirty="0"/>
              <a:t> innovation is more important than ever and is considered a key factor for survival and progress, even if its basic nature has profoundly changed together with its dimensions and attributes. </a:t>
            </a:r>
            <a:endParaRPr lang="en-US" noProof="0" dirty="0"/>
          </a:p>
        </p:txBody>
      </p:sp>
      <p:sp>
        <p:nvSpPr>
          <p:cNvPr id="4" name="Espace réservé du numéro de diapositive 3"/>
          <p:cNvSpPr>
            <a:spLocks noGrp="1"/>
          </p:cNvSpPr>
          <p:nvPr>
            <p:ph type="sldNum" sz="quarter" idx="10"/>
          </p:nvPr>
        </p:nvSpPr>
        <p:spPr/>
        <p:txBody>
          <a:bodyPr/>
          <a:lstStyle/>
          <a:p>
            <a:pPr>
              <a:defRPr/>
            </a:pPr>
            <a:fld id="{ADA65BD6-3F03-4F96-ABF2-3AE283D13EBC}" type="slidenum">
              <a:rPr lang="fr-FR" smtClean="0"/>
              <a:pPr>
                <a:defRPr/>
              </a:pPr>
              <a:t>3</a:t>
            </a:fld>
            <a:endParaRPr lang="fr-FR"/>
          </a:p>
        </p:txBody>
      </p:sp>
    </p:spTree>
    <p:extLst>
      <p:ext uri="{BB962C8B-B14F-4D97-AF65-F5344CB8AC3E}">
        <p14:creationId xmlns:p14="http://schemas.microsoft.com/office/powerpoint/2010/main" val="2734965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200150" y="1143000"/>
            <a:ext cx="4457700" cy="3086100"/>
          </a:xfrm>
        </p:spPr>
      </p:sp>
      <p:sp>
        <p:nvSpPr>
          <p:cNvPr id="3" name="Espace réservé des commentaires 2"/>
          <p:cNvSpPr>
            <a:spLocks noGrp="1"/>
          </p:cNvSpPr>
          <p:nvPr>
            <p:ph type="body" idx="1"/>
          </p:nvPr>
        </p:nvSpPr>
        <p:spPr/>
        <p:txBody>
          <a:bodyPr>
            <a:normAutofit/>
          </a:bodyPr>
          <a:lstStyle/>
          <a:p>
            <a:r>
              <a:rPr lang="en-US" sz="1000" noProof="0" dirty="0">
                <a:latin typeface="Calibri" pitchFamily="34" charset="0"/>
              </a:rPr>
              <a:t>This table presents a summary of main changes affecting the innovation concept over the path</a:t>
            </a:r>
            <a:r>
              <a:rPr lang="en-US" sz="1000" baseline="0" noProof="0" dirty="0">
                <a:latin typeface="Calibri" pitchFamily="34" charset="0"/>
              </a:rPr>
              <a:t> from industrial to knowledge era, resulting from a comparative analysis of several theories, models and perspectives on innovation …</a:t>
            </a:r>
            <a:endParaRPr lang="en-US" sz="1000" noProof="0" dirty="0">
              <a:latin typeface="Calibri" pitchFamily="34" charset="0"/>
            </a:endParaRPr>
          </a:p>
          <a:p>
            <a:r>
              <a:rPr lang="en-US" sz="1000" kern="1200" dirty="0">
                <a:solidFill>
                  <a:schemeClr val="tx1"/>
                </a:solidFill>
                <a:latin typeface="Calibri" pitchFamily="34" charset="0"/>
                <a:ea typeface="+mn-ea"/>
                <a:cs typeface="+mn-cs"/>
              </a:rPr>
              <a:t>In the Knowledge era, we see a new nature of innovation, with a new balance between technology-driven, competitive driven and user-driven innovation – with much </a:t>
            </a:r>
            <a:r>
              <a:rPr lang="en-US" sz="1000" b="1" kern="1200" dirty="0">
                <a:solidFill>
                  <a:schemeClr val="tx1"/>
                </a:solidFill>
                <a:latin typeface="Calibri" pitchFamily="34" charset="0"/>
                <a:ea typeface="+mn-ea"/>
                <a:cs typeface="+mn-cs"/>
              </a:rPr>
              <a:t>more emphasis on the users</a:t>
            </a:r>
            <a:r>
              <a:rPr lang="en-US" sz="1000" kern="1200" dirty="0">
                <a:solidFill>
                  <a:schemeClr val="tx1"/>
                </a:solidFill>
                <a:latin typeface="Calibri" pitchFamily="34" charset="0"/>
                <a:ea typeface="+mn-ea"/>
                <a:cs typeface="+mn-cs"/>
              </a:rPr>
              <a:t>. </a:t>
            </a:r>
          </a:p>
          <a:p>
            <a:r>
              <a:rPr lang="en-US" sz="1000" kern="1200" dirty="0">
                <a:solidFill>
                  <a:schemeClr val="tx1"/>
                </a:solidFill>
                <a:latin typeface="Calibri" pitchFamily="34" charset="0"/>
                <a:ea typeface="+mn-ea"/>
                <a:cs typeface="+mn-cs"/>
              </a:rPr>
              <a:t>Innovation is seen not as episodic but interactive, iterative and continuous.</a:t>
            </a:r>
            <a:endParaRPr lang="fr-FR" sz="1000" kern="1200" dirty="0">
              <a:solidFill>
                <a:schemeClr val="tx1"/>
              </a:solidFill>
              <a:latin typeface="Calibri" pitchFamily="34" charset="0"/>
              <a:ea typeface="+mn-ea"/>
              <a:cs typeface="+mn-cs"/>
            </a:endParaRPr>
          </a:p>
          <a:p>
            <a:r>
              <a:rPr lang="en-US" sz="1000" b="1" kern="1200" dirty="0">
                <a:solidFill>
                  <a:schemeClr val="tx1"/>
                </a:solidFill>
                <a:latin typeface="Calibri" pitchFamily="34" charset="0"/>
                <a:ea typeface="+mn-ea"/>
                <a:cs typeface="+mn-cs"/>
              </a:rPr>
              <a:t>From a traditional “firm centric view</a:t>
            </a:r>
            <a:r>
              <a:rPr lang="en-US" sz="1000" kern="1200" dirty="0">
                <a:solidFill>
                  <a:schemeClr val="tx1"/>
                </a:solidFill>
                <a:latin typeface="Calibri" pitchFamily="34" charset="0"/>
                <a:ea typeface="+mn-ea"/>
                <a:cs typeface="+mn-cs"/>
              </a:rPr>
              <a:t>”, we move to a “personalized, co-created view” of innovation </a:t>
            </a:r>
            <a:r>
              <a:rPr lang="en-US" sz="1000" b="1" kern="1200" dirty="0">
                <a:solidFill>
                  <a:schemeClr val="tx1"/>
                </a:solidFill>
                <a:latin typeface="Calibri" pitchFamily="34" charset="0"/>
                <a:ea typeface="+mn-ea"/>
                <a:cs typeface="+mn-cs"/>
              </a:rPr>
              <a:t>with the centrality of the individual</a:t>
            </a:r>
            <a:r>
              <a:rPr lang="en-US" sz="1000" kern="1200" dirty="0">
                <a:solidFill>
                  <a:schemeClr val="tx1"/>
                </a:solidFill>
                <a:latin typeface="Calibri" pitchFamily="34" charset="0"/>
                <a:ea typeface="+mn-ea"/>
                <a:cs typeface="+mn-cs"/>
              </a:rPr>
              <a:t>. </a:t>
            </a:r>
          </a:p>
          <a:p>
            <a:r>
              <a:rPr lang="en-US" sz="1000" kern="1200" dirty="0">
                <a:solidFill>
                  <a:schemeClr val="tx1"/>
                </a:solidFill>
                <a:latin typeface="Calibri" pitchFamily="34" charset="0"/>
                <a:ea typeface="+mn-ea"/>
                <a:cs typeface="+mn-cs"/>
              </a:rPr>
              <a:t>Innovation applies to products,</a:t>
            </a:r>
            <a:r>
              <a:rPr lang="en-US" sz="1000" kern="1200" baseline="0" dirty="0">
                <a:solidFill>
                  <a:schemeClr val="tx1"/>
                </a:solidFill>
                <a:latin typeface="Calibri" pitchFamily="34" charset="0"/>
                <a:ea typeface="+mn-ea"/>
                <a:cs typeface="+mn-cs"/>
              </a:rPr>
              <a:t> processes, …</a:t>
            </a:r>
            <a:endParaRPr lang="en-US" sz="1000" kern="1200" dirty="0">
              <a:solidFill>
                <a:schemeClr val="tx1"/>
              </a:solidFill>
              <a:latin typeface="Calibri" pitchFamily="34"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1" kern="1200" baseline="0" dirty="0">
                <a:solidFill>
                  <a:schemeClr val="tx1"/>
                </a:solidFill>
                <a:latin typeface="Calibri" pitchFamily="34" charset="0"/>
                <a:ea typeface="+mn-ea"/>
                <a:cs typeface="+mn-cs"/>
              </a:rPr>
              <a:t>Co- creation, tapping hidden knowledge from users, global knowledge sourcing and innovation partnerships </a:t>
            </a:r>
            <a:r>
              <a:rPr lang="en-US" sz="1000" kern="1200" baseline="0" dirty="0">
                <a:solidFill>
                  <a:schemeClr val="tx1"/>
                </a:solidFill>
                <a:latin typeface="Calibri" pitchFamily="34" charset="0"/>
                <a:ea typeface="+mn-ea"/>
                <a:cs typeface="+mn-cs"/>
              </a:rPr>
              <a:t>are drivers of innovation; </a:t>
            </a:r>
            <a:r>
              <a:rPr lang="en-US" sz="1000" b="1" kern="1200" baseline="0" dirty="0">
                <a:solidFill>
                  <a:schemeClr val="tx1"/>
                </a:solidFill>
                <a:latin typeface="Calibri" pitchFamily="34" charset="0"/>
                <a:ea typeface="+mn-ea"/>
                <a:cs typeface="+mn-cs"/>
              </a:rPr>
              <a:t>designing new solutions </a:t>
            </a:r>
            <a:r>
              <a:rPr lang="en-US" sz="1000" kern="1200" baseline="0" dirty="0">
                <a:solidFill>
                  <a:schemeClr val="tx1"/>
                </a:solidFill>
                <a:latin typeface="Calibri" pitchFamily="34" charset="0"/>
                <a:ea typeface="+mn-ea"/>
                <a:cs typeface="+mn-cs"/>
              </a:rPr>
              <a:t>to meet growing global challenges is also a driver for innovation as well as the concern for social responsibility; </a:t>
            </a:r>
          </a:p>
          <a:p>
            <a:r>
              <a:rPr lang="en-US" sz="1000" kern="1200" baseline="0" dirty="0">
                <a:solidFill>
                  <a:schemeClr val="tx1"/>
                </a:solidFill>
                <a:latin typeface="Calibri" pitchFamily="34" charset="0"/>
                <a:ea typeface="+mn-ea"/>
                <a:cs typeface="+mn-cs"/>
              </a:rPr>
              <a:t>New solutions can often be created by existing technology or new combinations of existing technology where technology is not the driver</a:t>
            </a:r>
          </a:p>
          <a:p>
            <a:r>
              <a:rPr lang="en-US" sz="1000" kern="1200" baseline="0" dirty="0">
                <a:solidFill>
                  <a:schemeClr val="tx1"/>
                </a:solidFill>
                <a:latin typeface="Calibri" pitchFamily="34" charset="0"/>
                <a:ea typeface="+mn-ea"/>
                <a:cs typeface="+mn-cs"/>
              </a:rPr>
              <a:t>of innovation but the enabler.</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latin typeface="Arial" charset="0"/>
                <a:ea typeface="+mn-ea"/>
                <a:cs typeface="+mn-cs"/>
              </a:rPr>
              <a:t>In terms of scope, it is more democratization &amp; openness and in </a:t>
            </a:r>
            <a:r>
              <a:rPr lang="en-US" sz="1200" b="1" kern="1200" baseline="0" dirty="0">
                <a:solidFill>
                  <a:schemeClr val="tx1"/>
                </a:solidFill>
                <a:latin typeface="Arial" charset="0"/>
                <a:ea typeface="+mn-ea"/>
                <a:cs typeface="+mn-cs"/>
              </a:rPr>
              <a:t>the context </a:t>
            </a:r>
            <a:r>
              <a:rPr lang="en-US" sz="1200" noProof="0" dirty="0">
                <a:latin typeface="Calibri" pitchFamily="34" charset="0"/>
              </a:rPr>
              <a:t>rules of the game are  often changing </a:t>
            </a:r>
            <a:endParaRPr lang="en-US" sz="1200" b="1" kern="1200" baseline="0" dirty="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latin typeface="Arial" charset="0"/>
                <a:ea typeface="+mn-ea"/>
                <a:cs typeface="+mn-cs"/>
              </a:rPr>
              <a:t>Today, </a:t>
            </a:r>
            <a:r>
              <a:rPr lang="en-US" sz="1200" b="1" kern="1200" baseline="0" dirty="0">
                <a:solidFill>
                  <a:schemeClr val="tx1"/>
                </a:solidFill>
                <a:latin typeface="Arial" charset="0"/>
                <a:ea typeface="+mn-ea"/>
                <a:cs typeface="+mn-cs"/>
              </a:rPr>
              <a:t>models of innovation are interactive</a:t>
            </a:r>
            <a:r>
              <a:rPr lang="en-US" sz="1200" kern="1200" baseline="0" dirty="0">
                <a:solidFill>
                  <a:schemeClr val="tx1"/>
                </a:solidFill>
                <a:latin typeface="Arial" charset="0"/>
                <a:ea typeface="+mn-ea"/>
                <a:cs typeface="+mn-cs"/>
              </a:rPr>
              <a:t>, implying both a social and technical process and </a:t>
            </a:r>
            <a:r>
              <a:rPr lang="en-US" sz="1200" b="1" kern="1200" baseline="0" dirty="0">
                <a:solidFill>
                  <a:schemeClr val="tx1"/>
                </a:solidFill>
                <a:latin typeface="Arial" charset="0"/>
                <a:ea typeface="+mn-ea"/>
                <a:cs typeface="+mn-cs"/>
              </a:rPr>
              <a:t>based on the fact </a:t>
            </a:r>
            <a:r>
              <a:rPr lang="en-US" sz="1200" kern="1200" baseline="0" dirty="0">
                <a:solidFill>
                  <a:schemeClr val="tx1"/>
                </a:solidFill>
                <a:latin typeface="Arial" charset="0"/>
                <a:ea typeface="+mn-ea"/>
                <a:cs typeface="+mn-cs"/>
              </a:rPr>
              <a:t>that …</a:t>
            </a:r>
          </a:p>
          <a:p>
            <a:endParaRPr lang="en-US" sz="1200" kern="1200" baseline="0" dirty="0">
              <a:solidFill>
                <a:schemeClr val="tx1"/>
              </a:solidFill>
              <a:latin typeface="Arial" charset="0"/>
              <a:ea typeface="+mn-ea"/>
              <a:cs typeface="+mn-cs"/>
            </a:endParaRPr>
          </a:p>
          <a:p>
            <a:endParaRPr lang="fr-FR" sz="1200" kern="1200" dirty="0">
              <a:solidFill>
                <a:schemeClr val="tx1"/>
              </a:solidFill>
              <a:latin typeface="Arial" charset="0"/>
              <a:ea typeface="+mn-ea"/>
              <a:cs typeface="+mn-cs"/>
            </a:endParaRPr>
          </a:p>
          <a:p>
            <a:endParaRPr lang="en-US" noProof="0" dirty="0"/>
          </a:p>
        </p:txBody>
      </p:sp>
      <p:sp>
        <p:nvSpPr>
          <p:cNvPr id="4" name="Espace réservé du numéro de diapositive 3"/>
          <p:cNvSpPr>
            <a:spLocks noGrp="1"/>
          </p:cNvSpPr>
          <p:nvPr>
            <p:ph type="sldNum" sz="quarter" idx="10"/>
          </p:nvPr>
        </p:nvSpPr>
        <p:spPr/>
        <p:txBody>
          <a:bodyPr/>
          <a:lstStyle/>
          <a:p>
            <a:pPr>
              <a:defRPr/>
            </a:pPr>
            <a:fld id="{ADA65BD6-3F03-4F96-ABF2-3AE283D13EBC}" type="slidenum">
              <a:rPr lang="fr-FR" smtClean="0"/>
              <a:pPr>
                <a:defRPr/>
              </a:pPr>
              <a:t>4</a:t>
            </a:fld>
            <a:endParaRPr lang="fr-FR" dirty="0"/>
          </a:p>
        </p:txBody>
      </p:sp>
    </p:spTree>
    <p:extLst>
      <p:ext uri="{BB962C8B-B14F-4D97-AF65-F5344CB8AC3E}">
        <p14:creationId xmlns:p14="http://schemas.microsoft.com/office/powerpoint/2010/main" val="1070226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200150" y="1143000"/>
            <a:ext cx="4457700" cy="3086100"/>
          </a:xfrm>
        </p:spPr>
      </p:sp>
      <p:sp>
        <p:nvSpPr>
          <p:cNvPr id="3" name="Espace réservé des commentaires 2"/>
          <p:cNvSpPr>
            <a:spLocks noGrp="1"/>
          </p:cNvSpPr>
          <p:nvPr>
            <p:ph type="body" idx="1"/>
          </p:nvPr>
        </p:nvSpPr>
        <p:spPr/>
        <p:txBody>
          <a:bodyPr>
            <a:normAutofit/>
          </a:bodyPr>
          <a:lstStyle/>
          <a:p>
            <a:r>
              <a:rPr lang="en-US" sz="1200" kern="1200" dirty="0">
                <a:solidFill>
                  <a:schemeClr val="tx1"/>
                </a:solidFill>
                <a:latin typeface="Arial" charset="0"/>
                <a:ea typeface="+mn-ea"/>
                <a:cs typeface="+mn-cs"/>
              </a:rPr>
              <a:t>It is essentially about knowledge, the outcome of a set of activities through k acquisition, k flow, k integration and K application resulting in knowledge creation with a lot of feedback loops between the different stages. </a:t>
            </a:r>
          </a:p>
          <a:p>
            <a:endParaRPr lang="en-US"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Through learning processes at the individual, group &amp; organizational level, K is created and new knowledge resulting from innovation is fed back into the organization knowledge base,  this</a:t>
            </a:r>
            <a:r>
              <a:rPr lang="en-US" sz="1200" kern="1200" baseline="0" dirty="0">
                <a:solidFill>
                  <a:schemeClr val="tx1"/>
                </a:solidFill>
                <a:latin typeface="Arial" charset="0"/>
                <a:ea typeface="+mn-ea"/>
                <a:cs typeface="+mn-cs"/>
              </a:rPr>
              <a:t> feedback loop contributes to the </a:t>
            </a:r>
            <a:r>
              <a:rPr lang="en-US" sz="1200" kern="1200" dirty="0">
                <a:solidFill>
                  <a:schemeClr val="tx1"/>
                </a:solidFill>
                <a:latin typeface="Arial" charset="0"/>
                <a:ea typeface="+mn-ea"/>
                <a:cs typeface="+mn-cs"/>
              </a:rPr>
              <a:t>Sustainability of the process.</a:t>
            </a:r>
          </a:p>
          <a:p>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Innovation is, indeed, a k intensive business process, resulting from a </a:t>
            </a:r>
            <a:r>
              <a:rPr lang="en-US" sz="1200" b="1" kern="1200" dirty="0">
                <a:solidFill>
                  <a:schemeClr val="tx1"/>
                </a:solidFill>
                <a:latin typeface="Arial" charset="0"/>
                <a:ea typeface="+mn-ea"/>
                <a:cs typeface="+mn-cs"/>
              </a:rPr>
              <a:t>complex linkages between actors creating and distributing </a:t>
            </a:r>
            <a:r>
              <a:rPr lang="en-US" sz="1200" kern="1200" dirty="0">
                <a:solidFill>
                  <a:schemeClr val="tx1"/>
                </a:solidFill>
                <a:latin typeface="Arial" charset="0"/>
                <a:ea typeface="+mn-ea"/>
                <a:cs typeface="+mn-cs"/>
              </a:rPr>
              <a:t>various kinds of </a:t>
            </a:r>
            <a:r>
              <a:rPr lang="en-US" sz="1200" b="1" kern="1200" dirty="0">
                <a:solidFill>
                  <a:schemeClr val="tx1"/>
                </a:solidFill>
                <a:latin typeface="Arial" charset="0"/>
                <a:ea typeface="+mn-ea"/>
                <a:cs typeface="+mn-cs"/>
              </a:rPr>
              <a:t>knowledge</a:t>
            </a:r>
            <a:r>
              <a:rPr lang="en-US" sz="1200" kern="1200" dirty="0">
                <a:solidFill>
                  <a:schemeClr val="tx1"/>
                </a:solidFill>
                <a:latin typeface="Arial" charset="0"/>
                <a:ea typeface="+mn-ea"/>
                <a:cs typeface="+mn-cs"/>
              </a:rPr>
              <a:t>. Its</a:t>
            </a:r>
            <a:r>
              <a:rPr lang="en-US" sz="1200" kern="1200" baseline="0" dirty="0">
                <a:solidFill>
                  <a:schemeClr val="tx1"/>
                </a:solidFill>
                <a:latin typeface="Arial" charset="0"/>
                <a:ea typeface="+mn-ea"/>
                <a:cs typeface="+mn-cs"/>
              </a:rPr>
              <a:t> </a:t>
            </a:r>
            <a:r>
              <a:rPr lang="en-US" sz="1200" kern="1200" dirty="0">
                <a:solidFill>
                  <a:schemeClr val="tx1"/>
                </a:solidFill>
                <a:latin typeface="Arial" charset="0"/>
                <a:ea typeface="+mn-ea"/>
                <a:cs typeface="+mn-cs"/>
              </a:rPr>
              <a:t>performance depends on the way these actors relate to each others as elements of a collective system of </a:t>
            </a:r>
            <a:r>
              <a:rPr lang="en-US" sz="1200" b="1" kern="1200" dirty="0">
                <a:solidFill>
                  <a:schemeClr val="tx1"/>
                </a:solidFill>
                <a:latin typeface="Arial" charset="0"/>
                <a:ea typeface="+mn-ea"/>
                <a:cs typeface="+mn-cs"/>
              </a:rPr>
              <a:t>knowledge creation and use</a:t>
            </a:r>
            <a:r>
              <a:rPr lang="en-US" sz="1200" kern="1200" dirty="0">
                <a:solidFill>
                  <a:schemeClr val="tx1"/>
                </a:solidFill>
                <a:latin typeface="Arial" charset="0"/>
                <a:ea typeface="+mn-ea"/>
                <a:cs typeface="+mn-cs"/>
              </a:rPr>
              <a:t> </a:t>
            </a:r>
            <a:endParaRPr lang="fr-FR" sz="1200" kern="1200" dirty="0">
              <a:solidFill>
                <a:schemeClr val="tx1"/>
              </a:solidFill>
              <a:latin typeface="Arial" charset="0"/>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pPr>
              <a:defRPr/>
            </a:pPr>
            <a:fld id="{ADA65BD6-3F03-4F96-ABF2-3AE283D13EBC}" type="slidenum">
              <a:rPr lang="fr-FR" smtClean="0"/>
              <a:pPr>
                <a:defRPr/>
              </a:pPr>
              <a:t>5</a:t>
            </a:fld>
            <a:endParaRPr lang="fr-FR"/>
          </a:p>
        </p:txBody>
      </p:sp>
    </p:spTree>
    <p:extLst>
      <p:ext uri="{BB962C8B-B14F-4D97-AF65-F5344CB8AC3E}">
        <p14:creationId xmlns:p14="http://schemas.microsoft.com/office/powerpoint/2010/main" val="1631740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200150" y="1143000"/>
            <a:ext cx="4457700" cy="3086100"/>
          </a:xfrm>
        </p:spPr>
      </p:sp>
      <p:sp>
        <p:nvSpPr>
          <p:cNvPr id="3" name="Espace réservé des commentaires 2"/>
          <p:cNvSpPr>
            <a:spLocks noGrp="1"/>
          </p:cNvSpPr>
          <p:nvPr>
            <p:ph type="body" idx="1"/>
          </p:nvPr>
        </p:nvSpPr>
        <p:spPr/>
        <p:txBody>
          <a:bodyPr>
            <a:normAutofit lnSpcReduction="10000"/>
          </a:bodyPr>
          <a:lstStyle/>
          <a:p>
            <a:r>
              <a:rPr lang="en-US" sz="1200" kern="1200" dirty="0">
                <a:solidFill>
                  <a:schemeClr val="tx1"/>
                </a:solidFill>
                <a:latin typeface="Arial" charset="0"/>
                <a:ea typeface="+mn-ea"/>
                <a:cs typeface="+mn-cs"/>
              </a:rPr>
              <a:t>What happens? Literature says it is social mechanisms among individuals and organizations</a:t>
            </a:r>
            <a:r>
              <a:rPr lang="en-US" sz="1200" kern="1200" baseline="0" dirty="0">
                <a:solidFill>
                  <a:schemeClr val="tx1"/>
                </a:solidFill>
                <a:latin typeface="Arial" charset="0"/>
                <a:ea typeface="+mn-ea"/>
                <a:cs typeface="+mn-cs"/>
              </a:rPr>
              <a:t> that initiate and sustain processes related to innovation. Five main social mechanisms are identified: connectivity, collaboration, knowledge diversity, collective creativity and creative leadership. </a:t>
            </a:r>
            <a:endParaRPr lang="fr-FR" sz="1200" kern="1200" dirty="0">
              <a:solidFill>
                <a:schemeClr val="tx1"/>
              </a:solidFill>
              <a:latin typeface="Arial" charset="0"/>
              <a:ea typeface="+mn-ea"/>
              <a:cs typeface="+mn-cs"/>
            </a:endParaRPr>
          </a:p>
          <a:p>
            <a:r>
              <a:rPr lang="en-US" sz="1200" b="1" i="1" kern="1200" dirty="0">
                <a:solidFill>
                  <a:schemeClr val="tx1"/>
                </a:solidFill>
                <a:latin typeface="Arial" charset="0"/>
                <a:ea typeface="+mn-ea"/>
                <a:cs typeface="+mn-cs"/>
              </a:rPr>
              <a:t>connectivity:</a:t>
            </a:r>
            <a:r>
              <a:rPr lang="fr-FR" sz="1200" b="0" i="0" kern="1200" baseline="0" dirty="0">
                <a:solidFill>
                  <a:schemeClr val="tx1"/>
                </a:solidFill>
                <a:latin typeface="Arial" charset="0"/>
                <a:ea typeface="+mn-ea"/>
                <a:cs typeface="+mn-cs"/>
              </a:rPr>
              <a:t>  </a:t>
            </a:r>
            <a:r>
              <a:rPr lang="en-US" sz="1200" kern="1200" dirty="0">
                <a:solidFill>
                  <a:schemeClr val="tx1"/>
                </a:solidFill>
                <a:latin typeface="Arial" charset="0"/>
                <a:ea typeface="+mn-ea"/>
                <a:cs typeface="+mn-cs"/>
              </a:rPr>
              <a:t>Connectivity is the most important prerequisite for innovation: it constitutes a robust indicator of the learning and innovation ability and favors curiosity and openness. </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Internal connectivity  is an expression for a </a:t>
            </a:r>
            <a:r>
              <a:rPr lang="en-US" sz="1200" u="sng" kern="1200" dirty="0">
                <a:solidFill>
                  <a:schemeClr val="tx1"/>
                </a:solidFill>
                <a:latin typeface="Arial" charset="0"/>
                <a:ea typeface="+mn-ea"/>
                <a:cs typeface="+mn-cs"/>
              </a:rPr>
              <a:t>shared value system, shared visions, shared mental models and knowledge based on experience</a:t>
            </a:r>
            <a:endParaRPr lang="fr-FR" sz="1200" kern="1200" dirty="0">
              <a:solidFill>
                <a:schemeClr val="tx1"/>
              </a:solidFill>
              <a:latin typeface="Arial" charset="0"/>
              <a:ea typeface="+mn-ea"/>
              <a:cs typeface="+mn-cs"/>
            </a:endParaRPr>
          </a:p>
          <a:p>
            <a:r>
              <a:rPr lang="en-US" sz="1200" b="1" i="1" kern="1200" dirty="0">
                <a:solidFill>
                  <a:schemeClr val="tx1"/>
                </a:solidFill>
                <a:latin typeface="Arial" charset="0"/>
                <a:ea typeface="+mn-ea"/>
                <a:cs typeface="+mn-cs"/>
              </a:rPr>
              <a:t>collaboration:</a:t>
            </a:r>
            <a:r>
              <a:rPr lang="fr-FR" sz="1200" b="0" i="0" kern="1200" baseline="0" dirty="0">
                <a:solidFill>
                  <a:schemeClr val="tx1"/>
                </a:solidFill>
                <a:latin typeface="Arial" charset="0"/>
                <a:ea typeface="+mn-ea"/>
                <a:cs typeface="+mn-cs"/>
              </a:rPr>
              <a:t>  </a:t>
            </a:r>
            <a:r>
              <a:rPr lang="en-US" sz="1200" kern="1200" dirty="0">
                <a:solidFill>
                  <a:schemeClr val="tx1"/>
                </a:solidFill>
                <a:latin typeface="Arial" charset="0"/>
                <a:ea typeface="+mn-ea"/>
                <a:cs typeface="+mn-cs"/>
              </a:rPr>
              <a:t>Collaboration facilitates the link between various types of knowledge, encourages dynamic synergies &amp; co-creation. it is based on respect and trust. </a:t>
            </a:r>
            <a:endParaRPr lang="fr-FR" sz="1200" strike="sngStrike" kern="1200" dirty="0">
              <a:solidFill>
                <a:schemeClr val="tx1"/>
              </a:solidFill>
              <a:latin typeface="Arial" charset="0"/>
              <a:ea typeface="+mn-ea"/>
              <a:cs typeface="+mn-cs"/>
            </a:endParaRPr>
          </a:p>
          <a:p>
            <a:r>
              <a:rPr lang="en-US" sz="1200" b="1" i="1" kern="1200" dirty="0">
                <a:solidFill>
                  <a:schemeClr val="tx1"/>
                </a:solidFill>
                <a:latin typeface="Arial" charset="0"/>
                <a:ea typeface="+mn-ea"/>
                <a:cs typeface="+mn-cs"/>
              </a:rPr>
              <a:t>diversity:  </a:t>
            </a:r>
            <a:r>
              <a:rPr lang="en-US" sz="1200" b="0" i="0" kern="1200" dirty="0">
                <a:solidFill>
                  <a:schemeClr val="tx1"/>
                </a:solidFill>
                <a:latin typeface="Arial" charset="0"/>
                <a:ea typeface="+mn-ea"/>
                <a:cs typeface="+mn-cs"/>
              </a:rPr>
              <a:t>I</a:t>
            </a:r>
            <a:r>
              <a:rPr lang="en-US" sz="1200" kern="1200" dirty="0">
                <a:solidFill>
                  <a:schemeClr val="tx1"/>
                </a:solidFill>
                <a:latin typeface="Arial" charset="0"/>
                <a:ea typeface="+mn-ea"/>
                <a:cs typeface="+mn-cs"/>
              </a:rPr>
              <a:t>nvolving networks of actors with very different perspectives, interests, and cultures spanning different levels is taking advantage of</a:t>
            </a:r>
            <a:r>
              <a:rPr lang="en-US" sz="1200" kern="1200" baseline="0" dirty="0">
                <a:solidFill>
                  <a:schemeClr val="tx1"/>
                </a:solidFill>
                <a:latin typeface="Arial" charset="0"/>
                <a:ea typeface="+mn-ea"/>
                <a:cs typeface="+mn-cs"/>
              </a:rPr>
              <a:t> the knowledge diversity. </a:t>
            </a:r>
            <a:r>
              <a:rPr lang="en-US" sz="1200" kern="1200" dirty="0">
                <a:solidFill>
                  <a:schemeClr val="tx1"/>
                </a:solidFill>
                <a:latin typeface="Arial" charset="0"/>
                <a:ea typeface="+mn-ea"/>
                <a:cs typeface="+mn-cs"/>
              </a:rPr>
              <a:t>this cross fertilization through distributed knowledge enhances the capabilities of thinking differently.</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u="sng" kern="1200" dirty="0">
                <a:solidFill>
                  <a:schemeClr val="tx1"/>
                </a:solidFill>
                <a:latin typeface="Arial" charset="0"/>
                <a:ea typeface="+mn-ea"/>
                <a:cs typeface="+mn-cs"/>
              </a:rPr>
              <a:t>Inviting  several thousands of different </a:t>
            </a:r>
            <a:r>
              <a:rPr lang="en-US" sz="1200" b="1" kern="1200" dirty="0">
                <a:solidFill>
                  <a:schemeClr val="tx1"/>
                </a:solidFill>
                <a:latin typeface="Arial" charset="0"/>
                <a:ea typeface="+mn-ea"/>
                <a:cs typeface="+mn-cs"/>
              </a:rPr>
              <a:t>participants in the JAM process</a:t>
            </a:r>
            <a:r>
              <a:rPr lang="en-US" sz="1200" kern="1200" dirty="0">
                <a:solidFill>
                  <a:schemeClr val="tx1"/>
                </a:solidFill>
                <a:latin typeface="Arial" charset="0"/>
                <a:ea typeface="+mn-ea"/>
                <a:cs typeface="+mn-cs"/>
              </a:rPr>
              <a:t> means stimulating connectivity inside and outside the company, encouraging collaboration and taking advantage of knowledge diversity.  </a:t>
            </a:r>
          </a:p>
          <a:p>
            <a:endParaRPr lang="fr-FR" sz="1200" kern="1200" dirty="0">
              <a:solidFill>
                <a:schemeClr val="tx1"/>
              </a:solidFill>
              <a:latin typeface="Arial" charset="0"/>
              <a:ea typeface="+mn-ea"/>
              <a:cs typeface="+mn-cs"/>
            </a:endParaRPr>
          </a:p>
        </p:txBody>
      </p:sp>
      <p:sp>
        <p:nvSpPr>
          <p:cNvPr id="4" name="Espace réservé du numéro de diapositive 3"/>
          <p:cNvSpPr>
            <a:spLocks noGrp="1"/>
          </p:cNvSpPr>
          <p:nvPr>
            <p:ph type="sldNum" sz="quarter" idx="10"/>
          </p:nvPr>
        </p:nvSpPr>
        <p:spPr/>
        <p:txBody>
          <a:bodyPr/>
          <a:lstStyle/>
          <a:p>
            <a:pPr>
              <a:defRPr/>
            </a:pPr>
            <a:fld id="{ADA65BD6-3F03-4F96-ABF2-3AE283D13EBC}" type="slidenum">
              <a:rPr lang="fr-FR" smtClean="0"/>
              <a:pPr>
                <a:defRPr/>
              </a:pPr>
              <a:t>6</a:t>
            </a:fld>
            <a:endParaRPr lang="fr-FR"/>
          </a:p>
        </p:txBody>
      </p:sp>
    </p:spTree>
    <p:extLst>
      <p:ext uri="{BB962C8B-B14F-4D97-AF65-F5344CB8AC3E}">
        <p14:creationId xmlns:p14="http://schemas.microsoft.com/office/powerpoint/2010/main" val="949918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200150" y="1143000"/>
            <a:ext cx="4457700" cy="3086100"/>
          </a:xfrm>
        </p:spPr>
      </p:sp>
      <p:sp>
        <p:nvSpPr>
          <p:cNvPr id="3" name="Espace réservé des commentaires 2"/>
          <p:cNvSpPr>
            <a:spLocks noGrp="1"/>
          </p:cNvSpPr>
          <p:nvPr>
            <p:ph type="body" idx="1"/>
          </p:nvPr>
        </p:nvSpPr>
        <p:spPr/>
        <p:txBody>
          <a:bodyPr>
            <a:normAutofit/>
          </a:bodyPr>
          <a:lstStyle/>
          <a:p>
            <a:r>
              <a:rPr lang="en-US" sz="1200" b="1" i="1" kern="1200" dirty="0">
                <a:solidFill>
                  <a:schemeClr val="tx1"/>
                </a:solidFill>
                <a:latin typeface="Arial" charset="0"/>
                <a:ea typeface="+mn-ea"/>
                <a:cs typeface="+mn-cs"/>
              </a:rPr>
              <a:t>Collective creativity</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JAM is asking to go beyond existing knowledge, fostering collective creativity: Breaking down with routines and institutional habits, it liberates freedom and freewheeling expression, opening avenues to unlock creativity and to think inventively. </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Collective creativity </a:t>
            </a:r>
            <a:r>
              <a:rPr lang="en-US" sz="1200" b="1" kern="1200" dirty="0">
                <a:solidFill>
                  <a:schemeClr val="tx1"/>
                </a:solidFill>
                <a:latin typeface="Arial" charset="0"/>
                <a:ea typeface="+mn-ea"/>
                <a:cs typeface="+mn-cs"/>
              </a:rPr>
              <a:t>makes sense of the role of actors</a:t>
            </a:r>
            <a:r>
              <a:rPr lang="en-US" sz="1200" kern="1200" dirty="0">
                <a:solidFill>
                  <a:schemeClr val="tx1"/>
                </a:solidFill>
                <a:latin typeface="Arial" charset="0"/>
                <a:ea typeface="+mn-ea"/>
                <a:cs typeface="+mn-cs"/>
              </a:rPr>
              <a:t> and depends on a </a:t>
            </a:r>
            <a:r>
              <a:rPr lang="en-US" sz="1200" b="1" kern="1200" dirty="0">
                <a:solidFill>
                  <a:schemeClr val="tx1"/>
                </a:solidFill>
                <a:latin typeface="Arial" charset="0"/>
                <a:ea typeface="+mn-ea"/>
                <a:cs typeface="+mn-cs"/>
              </a:rPr>
              <a:t>propitious social climate</a:t>
            </a:r>
            <a:r>
              <a:rPr lang="en-US" sz="1200" kern="1200" dirty="0">
                <a:solidFill>
                  <a:schemeClr val="tx1"/>
                </a:solidFill>
                <a:latin typeface="Arial" charset="0"/>
                <a:ea typeface="+mn-ea"/>
                <a:cs typeface="+mn-cs"/>
              </a:rPr>
              <a:t>, made of risk taking, agility, error acceptance, learning culture and responsibility</a:t>
            </a:r>
            <a:endParaRPr lang="fr-FR" sz="1200" kern="1200" dirty="0">
              <a:solidFill>
                <a:schemeClr val="tx1"/>
              </a:solidFill>
              <a:latin typeface="Arial" charset="0"/>
              <a:ea typeface="+mn-ea"/>
              <a:cs typeface="+mn-cs"/>
            </a:endParaRPr>
          </a:p>
          <a:p>
            <a:r>
              <a:rPr lang="en-US" sz="1200" b="1" i="1" kern="1200" dirty="0">
                <a:solidFill>
                  <a:schemeClr val="tx1"/>
                </a:solidFill>
                <a:latin typeface="Arial" charset="0"/>
                <a:ea typeface="+mn-ea"/>
                <a:cs typeface="+mn-cs"/>
              </a:rPr>
              <a:t>Creative leadership</a:t>
            </a:r>
            <a:endParaRPr lang="fr-FR" sz="1200" kern="1200" dirty="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latin typeface="Arial" charset="0"/>
                <a:ea typeface="+mn-ea"/>
                <a:cs typeface="+mn-cs"/>
              </a:rPr>
              <a:t>This requires creative leadership to create innovative climate and make sense of the future. Creative and supportive leadership means risk taking and agility to face uncertainty.</a:t>
            </a:r>
            <a:endParaRPr lang="fr-FR" sz="1200" kern="1200" dirty="0">
              <a:solidFill>
                <a:schemeClr val="tx1"/>
              </a:solidFill>
              <a:latin typeface="Arial" charset="0"/>
              <a:ea typeface="+mn-ea"/>
              <a:cs typeface="+mn-cs"/>
            </a:endParaRPr>
          </a:p>
          <a:p>
            <a:r>
              <a:rPr lang="en-US" sz="1200" b="1" kern="1200" dirty="0">
                <a:solidFill>
                  <a:schemeClr val="tx1"/>
                </a:solidFill>
                <a:latin typeface="Arial" charset="0"/>
                <a:ea typeface="+mn-ea"/>
                <a:cs typeface="+mn-cs"/>
              </a:rPr>
              <a:t>Jam facilitators </a:t>
            </a:r>
            <a:r>
              <a:rPr lang="en-US" sz="1200" kern="1200" dirty="0">
                <a:solidFill>
                  <a:schemeClr val="tx1"/>
                </a:solidFill>
                <a:latin typeface="Arial" charset="0"/>
                <a:ea typeface="+mn-ea"/>
                <a:cs typeface="+mn-cs"/>
              </a:rPr>
              <a:t>help</a:t>
            </a:r>
            <a:r>
              <a:rPr lang="en-US" sz="1200" kern="1200" baseline="0" dirty="0">
                <a:solidFill>
                  <a:schemeClr val="tx1"/>
                </a:solidFill>
                <a:latin typeface="Arial" charset="0"/>
                <a:ea typeface="+mn-ea"/>
                <a:cs typeface="+mn-cs"/>
              </a:rPr>
              <a:t> participants to build on each other’s ideas, they </a:t>
            </a:r>
            <a:r>
              <a:rPr lang="en-US" sz="1200" kern="1200" dirty="0">
                <a:solidFill>
                  <a:schemeClr val="tx1"/>
                </a:solidFill>
                <a:latin typeface="Arial" charset="0"/>
                <a:ea typeface="+mn-ea"/>
                <a:cs typeface="+mn-cs"/>
              </a:rPr>
              <a:t>are attentive to the debate, listening  </a:t>
            </a:r>
            <a:r>
              <a:rPr lang="en-US" sz="1200" b="1" kern="1200" dirty="0">
                <a:solidFill>
                  <a:schemeClr val="tx1"/>
                </a:solidFill>
                <a:latin typeface="Arial" charset="0"/>
                <a:ea typeface="+mn-ea"/>
                <a:cs typeface="+mn-cs"/>
              </a:rPr>
              <a:t>weak signals</a:t>
            </a:r>
            <a:r>
              <a:rPr lang="en-US" sz="1200" kern="1200" dirty="0">
                <a:solidFill>
                  <a:schemeClr val="tx1"/>
                </a:solidFill>
                <a:latin typeface="Arial" charset="0"/>
                <a:ea typeface="+mn-ea"/>
                <a:cs typeface="+mn-cs"/>
              </a:rPr>
              <a:t> to  develop new perspectives.</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 </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Innovation was produced and supported by interconnected social mechanisms which deploy a K intensive process </a:t>
            </a:r>
            <a:endParaRPr lang="fr-FR" sz="1200" kern="1200" dirty="0">
              <a:solidFill>
                <a:schemeClr val="tx1"/>
              </a:solidFill>
              <a:latin typeface="Arial" charset="0"/>
              <a:ea typeface="+mn-ea"/>
              <a:cs typeface="+mn-cs"/>
            </a:endParaRPr>
          </a:p>
          <a:p>
            <a:endParaRPr lang="fr-FR" sz="1200" kern="1200" dirty="0">
              <a:solidFill>
                <a:schemeClr val="tx1"/>
              </a:solidFill>
              <a:latin typeface="Arial" charset="0"/>
              <a:ea typeface="+mn-ea"/>
              <a:cs typeface="+mn-cs"/>
            </a:endParaRPr>
          </a:p>
          <a:p>
            <a:endParaRPr lang="fr-FR" dirty="0"/>
          </a:p>
          <a:p>
            <a:endParaRPr lang="fr-FR" dirty="0"/>
          </a:p>
        </p:txBody>
      </p:sp>
      <p:sp>
        <p:nvSpPr>
          <p:cNvPr id="4" name="Espace réservé du numéro de diapositive 3"/>
          <p:cNvSpPr>
            <a:spLocks noGrp="1"/>
          </p:cNvSpPr>
          <p:nvPr>
            <p:ph type="sldNum" sz="quarter" idx="10"/>
          </p:nvPr>
        </p:nvSpPr>
        <p:spPr/>
        <p:txBody>
          <a:bodyPr/>
          <a:lstStyle/>
          <a:p>
            <a:pPr>
              <a:defRPr/>
            </a:pPr>
            <a:fld id="{ADA65BD6-3F03-4F96-ABF2-3AE283D13EBC}" type="slidenum">
              <a:rPr lang="fr-FR" smtClean="0"/>
              <a:pPr>
                <a:defRPr/>
              </a:pPr>
              <a:t>7</a:t>
            </a:fld>
            <a:endParaRPr lang="fr-FR"/>
          </a:p>
        </p:txBody>
      </p:sp>
    </p:spTree>
    <p:extLst>
      <p:ext uri="{BB962C8B-B14F-4D97-AF65-F5344CB8AC3E}">
        <p14:creationId xmlns:p14="http://schemas.microsoft.com/office/powerpoint/2010/main" val="2799449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200150" y="1143000"/>
            <a:ext cx="4457700" cy="3086100"/>
          </a:xfrm>
        </p:spPr>
      </p:sp>
      <p:sp>
        <p:nvSpPr>
          <p:cNvPr id="3" name="Espace réservé des commentaires 2"/>
          <p:cNvSpPr>
            <a:spLocks noGrp="1"/>
          </p:cNvSpPr>
          <p:nvPr>
            <p:ph type="body" idx="1"/>
          </p:nvPr>
        </p:nvSpPr>
        <p:spPr/>
        <p:txBody>
          <a:bodyPr>
            <a:normAutofit/>
          </a:bodyPr>
          <a:lstStyle/>
          <a:p>
            <a:r>
              <a:rPr lang="en-US" sz="1200" kern="1200" dirty="0">
                <a:solidFill>
                  <a:schemeClr val="tx1"/>
                </a:solidFill>
                <a:latin typeface="Arial" charset="0"/>
                <a:ea typeface="+mn-ea"/>
                <a:cs typeface="+mn-cs"/>
              </a:rPr>
              <a:t>This perspective allows to consider innovation as a social phenomenon because</a:t>
            </a:r>
            <a:r>
              <a:rPr lang="en-US" sz="1200" kern="1200" baseline="0" dirty="0">
                <a:solidFill>
                  <a:schemeClr val="tx1"/>
                </a:solidFill>
                <a:latin typeface="Arial" charset="0"/>
                <a:ea typeface="+mn-ea"/>
                <a:cs typeface="+mn-cs"/>
              </a:rPr>
              <a:t> </a:t>
            </a:r>
            <a:r>
              <a:rPr lang="en-US" sz="1200" kern="1200" dirty="0">
                <a:solidFill>
                  <a:schemeClr val="tx1"/>
                </a:solidFill>
                <a:latin typeface="Arial" charset="0"/>
                <a:ea typeface="+mn-ea"/>
                <a:cs typeface="+mn-cs"/>
              </a:rPr>
              <a:t>it is a manifestation of the </a:t>
            </a:r>
            <a:r>
              <a:rPr lang="en-US" sz="1200" b="1" kern="1200" dirty="0">
                <a:solidFill>
                  <a:schemeClr val="tx1"/>
                </a:solidFill>
                <a:latin typeface="Arial" charset="0"/>
                <a:ea typeface="+mn-ea"/>
                <a:cs typeface="+mn-cs"/>
              </a:rPr>
              <a:t>capability of the firm to exploit knowledge innovatively</a:t>
            </a:r>
            <a:r>
              <a:rPr lang="en-US" sz="1200" kern="1200" dirty="0">
                <a:solidFill>
                  <a:schemeClr val="tx1"/>
                </a:solidFill>
                <a:latin typeface="Arial" charset="0"/>
                <a:ea typeface="+mn-ea"/>
                <a:cs typeface="+mn-cs"/>
              </a:rPr>
              <a:t>, and K is something that only people have, can develop, use and maintain </a:t>
            </a:r>
            <a:r>
              <a:rPr lang="en-US" sz="1200" b="1" kern="1200" dirty="0">
                <a:solidFill>
                  <a:schemeClr val="tx1"/>
                </a:solidFill>
                <a:latin typeface="Arial" charset="0"/>
                <a:ea typeface="+mn-ea"/>
                <a:cs typeface="+mn-cs"/>
              </a:rPr>
              <a:t>through </a:t>
            </a:r>
            <a:r>
              <a:rPr lang="en-US" sz="1200" b="1" u="sng" kern="1200" dirty="0">
                <a:solidFill>
                  <a:schemeClr val="tx1"/>
                </a:solidFill>
                <a:latin typeface="Arial" charset="0"/>
                <a:ea typeface="+mn-ea"/>
                <a:cs typeface="+mn-cs"/>
              </a:rPr>
              <a:t>interactions with others and innovation</a:t>
            </a:r>
            <a:r>
              <a:rPr lang="en-US" sz="1200" b="1" u="sng" kern="1200" baseline="0" dirty="0">
                <a:solidFill>
                  <a:schemeClr val="tx1"/>
                </a:solidFill>
                <a:latin typeface="Arial" charset="0"/>
                <a:ea typeface="+mn-ea"/>
                <a:cs typeface="+mn-cs"/>
              </a:rPr>
              <a:t> depends on the quality of these interactions</a:t>
            </a:r>
            <a:r>
              <a:rPr lang="en-US" sz="1200" b="1" kern="1200" dirty="0">
                <a:solidFill>
                  <a:schemeClr val="tx1"/>
                </a:solidFill>
                <a:latin typeface="Arial" charset="0"/>
                <a:ea typeface="+mn-ea"/>
                <a:cs typeface="+mn-cs"/>
              </a:rPr>
              <a:t>. </a:t>
            </a:r>
            <a:endParaRPr lang="fr-FR" sz="1200" b="1" kern="1200" dirty="0">
              <a:solidFill>
                <a:schemeClr val="tx1"/>
              </a:solidFill>
              <a:latin typeface="Arial" charset="0"/>
              <a:ea typeface="+mn-ea"/>
              <a:cs typeface="+mn-cs"/>
            </a:endParaRPr>
          </a:p>
          <a:p>
            <a:endParaRPr lang="en-US"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We see innovation as a knowledge intensive process, activated by human, social </a:t>
            </a:r>
            <a:r>
              <a:rPr lang="en-US" sz="1200" strike="sngStrike" kern="1200" dirty="0">
                <a:solidFill>
                  <a:schemeClr val="tx1"/>
                </a:solidFill>
                <a:latin typeface="Arial" charset="0"/>
                <a:ea typeface="+mn-ea"/>
                <a:cs typeface="+mn-cs"/>
              </a:rPr>
              <a:t>and organizational </a:t>
            </a:r>
            <a:r>
              <a:rPr lang="en-US" sz="1200" kern="1200" dirty="0">
                <a:solidFill>
                  <a:schemeClr val="tx1"/>
                </a:solidFill>
                <a:latin typeface="Arial" charset="0"/>
                <a:ea typeface="+mn-ea"/>
                <a:cs typeface="+mn-cs"/>
              </a:rPr>
              <a:t>mechanisms which put </a:t>
            </a:r>
            <a:r>
              <a:rPr lang="en-US" sz="1200" i="1" kern="1200" dirty="0">
                <a:solidFill>
                  <a:schemeClr val="tx1"/>
                </a:solidFill>
                <a:latin typeface="Arial" charset="0"/>
                <a:ea typeface="+mn-ea"/>
                <a:cs typeface="+mn-cs"/>
              </a:rPr>
              <a:t>human beings</a:t>
            </a:r>
            <a:r>
              <a:rPr lang="en-US" sz="1200" kern="1200" dirty="0">
                <a:solidFill>
                  <a:schemeClr val="tx1"/>
                </a:solidFill>
                <a:latin typeface="Arial" charset="0"/>
                <a:ea typeface="+mn-ea"/>
                <a:cs typeface="+mn-cs"/>
              </a:rPr>
              <a:t> at the center as actors.</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so, </a:t>
            </a:r>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This </a:t>
            </a:r>
            <a:r>
              <a:rPr lang="en-US" sz="1200" b="1" u="sng" kern="1200" dirty="0">
                <a:solidFill>
                  <a:schemeClr val="tx1"/>
                </a:solidFill>
                <a:latin typeface="Arial" charset="0"/>
                <a:ea typeface="+mn-ea"/>
                <a:cs typeface="+mn-cs"/>
              </a:rPr>
              <a:t>determines new attitudes &amp; managerial</a:t>
            </a:r>
            <a:r>
              <a:rPr lang="en-US" sz="1200" b="1" u="sng" kern="1200" baseline="0" dirty="0">
                <a:solidFill>
                  <a:schemeClr val="tx1"/>
                </a:solidFill>
                <a:latin typeface="Arial" charset="0"/>
                <a:ea typeface="+mn-ea"/>
                <a:cs typeface="+mn-cs"/>
              </a:rPr>
              <a:t> capabilities</a:t>
            </a:r>
            <a:r>
              <a:rPr lang="en-US" sz="1200" u="sng" kern="1200" dirty="0">
                <a:solidFill>
                  <a:schemeClr val="tx1"/>
                </a:solidFill>
                <a:latin typeface="Arial" charset="0"/>
                <a:ea typeface="+mn-ea"/>
                <a:cs typeface="+mn-cs"/>
              </a:rPr>
              <a:t> </a:t>
            </a:r>
            <a:r>
              <a:rPr lang="en-US" sz="1200" kern="1200" dirty="0">
                <a:solidFill>
                  <a:schemeClr val="tx1"/>
                </a:solidFill>
                <a:latin typeface="Arial" charset="0"/>
                <a:ea typeface="+mn-ea"/>
                <a:cs typeface="+mn-cs"/>
              </a:rPr>
              <a:t>which</a:t>
            </a:r>
            <a:r>
              <a:rPr lang="en-US" sz="1200" kern="1200" baseline="0" dirty="0">
                <a:solidFill>
                  <a:schemeClr val="tx1"/>
                </a:solidFill>
                <a:latin typeface="Arial" charset="0"/>
                <a:ea typeface="+mn-ea"/>
                <a:cs typeface="+mn-cs"/>
              </a:rPr>
              <a:t>  are identified as </a:t>
            </a:r>
            <a:r>
              <a:rPr lang="en-US" sz="1200" kern="1200" dirty="0">
                <a:solidFill>
                  <a:schemeClr val="tx1"/>
                </a:solidFill>
                <a:latin typeface="Arial" charset="0"/>
                <a:ea typeface="+mn-ea"/>
                <a:cs typeface="+mn-cs"/>
              </a:rPr>
              <a:t> ….</a:t>
            </a:r>
          </a:p>
          <a:p>
            <a:endParaRPr lang="en-US"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These attitudes</a:t>
            </a:r>
            <a:r>
              <a:rPr lang="en-US" sz="1200" kern="1200" baseline="0" dirty="0">
                <a:solidFill>
                  <a:schemeClr val="tx1"/>
                </a:solidFill>
                <a:latin typeface="Arial" charset="0"/>
                <a:ea typeface="+mn-ea"/>
                <a:cs typeface="+mn-cs"/>
              </a:rPr>
              <a:t> and capabilities, issued from the analysis of the innovation process through a k perspective, at the same time stimulate innovation and create favorable conditions</a:t>
            </a:r>
            <a:endParaRPr lang="fr-FR" sz="1200" kern="1200" dirty="0">
              <a:solidFill>
                <a:schemeClr val="tx1"/>
              </a:solidFill>
              <a:latin typeface="Arial" charset="0"/>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pPr>
              <a:defRPr/>
            </a:pPr>
            <a:fld id="{ADA65BD6-3F03-4F96-ABF2-3AE283D13EBC}" type="slidenum">
              <a:rPr lang="fr-FR" smtClean="0"/>
              <a:pPr>
                <a:defRPr/>
              </a:pPr>
              <a:t>8</a:t>
            </a:fld>
            <a:endParaRPr lang="fr-FR"/>
          </a:p>
        </p:txBody>
      </p:sp>
    </p:spTree>
    <p:extLst>
      <p:ext uri="{BB962C8B-B14F-4D97-AF65-F5344CB8AC3E}">
        <p14:creationId xmlns:p14="http://schemas.microsoft.com/office/powerpoint/2010/main" val="506435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200150" y="1143000"/>
            <a:ext cx="4457700" cy="3086100"/>
          </a:xfrm>
        </p:spPr>
      </p:sp>
      <p:sp>
        <p:nvSpPr>
          <p:cNvPr id="3" name="Espace réservé des commentaires 2"/>
          <p:cNvSpPr>
            <a:spLocks noGrp="1"/>
          </p:cNvSpPr>
          <p:nvPr>
            <p:ph type="body" idx="1"/>
          </p:nvPr>
        </p:nvSpPr>
        <p:spPr/>
        <p:txBody>
          <a:bodyPr>
            <a:normAutofit/>
          </a:bodyPr>
          <a:lstStyle/>
          <a:p>
            <a:r>
              <a:rPr lang="en-US" noProof="0" dirty="0"/>
              <a:t>At the beginning of my presentation, I said that :</a:t>
            </a:r>
            <a:endParaRPr lang="en-US" sz="1200" i="1" kern="1200" dirty="0">
              <a:solidFill>
                <a:schemeClr val="tx1"/>
              </a:solidFill>
              <a:latin typeface="Arial" charset="0"/>
              <a:ea typeface="+mn-ea"/>
              <a:cs typeface="+mn-cs"/>
            </a:endParaRPr>
          </a:p>
          <a:p>
            <a:r>
              <a:rPr lang="en-US" sz="1200" i="1" kern="1200" dirty="0">
                <a:solidFill>
                  <a:schemeClr val="tx1"/>
                </a:solidFill>
                <a:latin typeface="Arial" charset="0"/>
                <a:ea typeface="+mn-ea"/>
                <a:cs typeface="+mn-cs"/>
              </a:rPr>
              <a:t>we consider, </a:t>
            </a:r>
            <a:r>
              <a:rPr lang="en-US" sz="1200" b="1" i="1" kern="1200" dirty="0">
                <a:solidFill>
                  <a:schemeClr val="tx1"/>
                </a:solidFill>
                <a:latin typeface="Arial" charset="0"/>
                <a:ea typeface="+mn-ea"/>
                <a:cs typeface="+mn-cs"/>
              </a:rPr>
              <a:t>the sustainability of the </a:t>
            </a:r>
            <a:r>
              <a:rPr lang="en-US" sz="1200" b="1" i="1" u="sng" kern="1200" dirty="0">
                <a:solidFill>
                  <a:schemeClr val="tx1"/>
                </a:solidFill>
                <a:latin typeface="Arial" charset="0"/>
                <a:ea typeface="+mn-ea"/>
                <a:cs typeface="+mn-cs"/>
              </a:rPr>
              <a:t>innovation act </a:t>
            </a:r>
            <a:r>
              <a:rPr lang="en-US" sz="1200" b="1" i="1" kern="1200" dirty="0">
                <a:solidFill>
                  <a:schemeClr val="tx1"/>
                </a:solidFill>
                <a:latin typeface="Arial" charset="0"/>
                <a:ea typeface="+mn-ea"/>
                <a:cs typeface="+mn-cs"/>
              </a:rPr>
              <a:t>and its outcomes, their potential long term durability, sense making and consistence with today world as well as for the future</a:t>
            </a:r>
            <a:r>
              <a:rPr lang="en-US" sz="1200" kern="1200" dirty="0">
                <a:solidFill>
                  <a:schemeClr val="tx1"/>
                </a:solidFill>
                <a:latin typeface="Arial" charset="0"/>
                <a:ea typeface="+mn-ea"/>
                <a:cs typeface="+mn-cs"/>
              </a:rPr>
              <a:t> leveraging progress and value creation. </a:t>
            </a:r>
          </a:p>
          <a:p>
            <a:endParaRPr lang="fr-FR"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 have also mentioned</a:t>
            </a:r>
            <a:r>
              <a:rPr lang="en-US" sz="1200" kern="1200" baseline="0" dirty="0">
                <a:solidFill>
                  <a:schemeClr val="tx1"/>
                </a:solidFill>
                <a:latin typeface="Arial" charset="0"/>
                <a:ea typeface="+mn-ea"/>
                <a:cs typeface="+mn-cs"/>
              </a:rPr>
              <a:t> the interaction ( and not the exploitation)  of the organization </a:t>
            </a:r>
            <a:r>
              <a:rPr lang="en-US" sz="1200" u="sng" kern="1200" dirty="0">
                <a:solidFill>
                  <a:schemeClr val="tx1"/>
                </a:solidFill>
                <a:latin typeface="Arial" charset="0"/>
                <a:ea typeface="+mn-ea"/>
                <a:cs typeface="+mn-cs"/>
              </a:rPr>
              <a:t>with the environment and society on a mutually beneficial and ongoing basis, p</a:t>
            </a:r>
            <a:r>
              <a:rPr lang="en-US" sz="1200" kern="1200" dirty="0">
                <a:solidFill>
                  <a:schemeClr val="tx1"/>
                </a:solidFill>
                <a:latin typeface="Arial" charset="0"/>
                <a:ea typeface="+mn-ea"/>
                <a:cs typeface="+mn-cs"/>
              </a:rPr>
              <a:t>reserving sustainability in both innovations and organizations. This is accomplished by </a:t>
            </a:r>
            <a:r>
              <a:rPr lang="en-US" sz="1200" u="sng" kern="1200" dirty="0">
                <a:solidFill>
                  <a:schemeClr val="tx1"/>
                </a:solidFill>
                <a:latin typeface="Arial" charset="0"/>
                <a:ea typeface="+mn-ea"/>
                <a:cs typeface="+mn-cs"/>
              </a:rPr>
              <a:t>knowledge creation </a:t>
            </a:r>
            <a:endParaRPr lang="fr-FR" sz="1200" u="sng" kern="1200" dirty="0">
              <a:solidFill>
                <a:schemeClr val="tx1"/>
              </a:solidFill>
              <a:latin typeface="Arial" charset="0"/>
              <a:ea typeface="+mn-ea"/>
              <a:cs typeface="+mn-cs"/>
            </a:endParaRPr>
          </a:p>
          <a:p>
            <a:endParaRPr lang="en-US" noProof="0" dirty="0"/>
          </a:p>
          <a:p>
            <a:r>
              <a:rPr lang="en-US" noProof="0" dirty="0"/>
              <a:t>To conclude with the JAM example</a:t>
            </a:r>
            <a:r>
              <a:rPr lang="en-US" b="1" noProof="0" dirty="0"/>
              <a:t>, it is accomplished by knowledge creation through connectivity</a:t>
            </a:r>
            <a:r>
              <a:rPr lang="en-US" b="1" baseline="0" noProof="0" dirty="0"/>
              <a:t>, cognitive diversity,  creative thinking and learning capability</a:t>
            </a:r>
            <a:r>
              <a:rPr lang="en-US" baseline="0" noProof="0" dirty="0"/>
              <a:t>. Results meet these requirements of  </a:t>
            </a:r>
            <a:r>
              <a:rPr lang="en-US" sz="1200" i="1" kern="1200" dirty="0">
                <a:solidFill>
                  <a:schemeClr val="tx1"/>
                </a:solidFill>
                <a:latin typeface="Arial" charset="0"/>
                <a:ea typeface="+mn-ea"/>
                <a:cs typeface="+mn-cs"/>
              </a:rPr>
              <a:t>potential long term durability, sense making and consistence with today world as well as for the future</a:t>
            </a:r>
            <a:r>
              <a:rPr lang="en-US" sz="1200" kern="1200" dirty="0">
                <a:solidFill>
                  <a:schemeClr val="tx1"/>
                </a:solidFill>
                <a:latin typeface="Arial" charset="0"/>
                <a:ea typeface="+mn-ea"/>
                <a:cs typeface="+mn-cs"/>
              </a:rPr>
              <a:t> leveraging progress and value creation as we see in the Smarter Planet initiative.</a:t>
            </a:r>
            <a:endParaRPr lang="en-US" noProof="0" dirty="0"/>
          </a:p>
        </p:txBody>
      </p:sp>
      <p:sp>
        <p:nvSpPr>
          <p:cNvPr id="4" name="Espace réservé du numéro de diapositive 3"/>
          <p:cNvSpPr>
            <a:spLocks noGrp="1"/>
          </p:cNvSpPr>
          <p:nvPr>
            <p:ph type="sldNum" sz="quarter" idx="10"/>
          </p:nvPr>
        </p:nvSpPr>
        <p:spPr/>
        <p:txBody>
          <a:bodyPr/>
          <a:lstStyle/>
          <a:p>
            <a:pPr>
              <a:defRPr/>
            </a:pPr>
            <a:fld id="{ADA65BD6-3F03-4F96-ABF2-3AE283D13EBC}" type="slidenum">
              <a:rPr lang="fr-FR" smtClean="0"/>
              <a:pPr>
                <a:defRPr/>
              </a:pPr>
              <a:t>9</a:t>
            </a:fld>
            <a:endParaRPr lang="fr-FR"/>
          </a:p>
        </p:txBody>
      </p:sp>
    </p:spTree>
    <p:extLst>
      <p:ext uri="{BB962C8B-B14F-4D97-AF65-F5344CB8AC3E}">
        <p14:creationId xmlns:p14="http://schemas.microsoft.com/office/powerpoint/2010/main" val="2867753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709879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97675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Text Box 26"/>
          <p:cNvSpPr txBox="1">
            <a:spLocks noChangeArrowheads="1"/>
          </p:cNvSpPr>
          <p:nvPr userDrawn="1"/>
        </p:nvSpPr>
        <p:spPr bwMode="auto">
          <a:xfrm>
            <a:off x="747949" y="6510004"/>
            <a:ext cx="7767401" cy="246221"/>
          </a:xfrm>
          <a:prstGeom prst="rect">
            <a:avLst/>
          </a:prstGeom>
          <a:noFill/>
          <a:ln w="9525">
            <a:noFill/>
            <a:miter lim="800000"/>
            <a:headEnd/>
            <a:tailEnd/>
          </a:ln>
        </p:spPr>
        <p:txBody>
          <a:bodyPr wrap="square">
            <a:spAutoFit/>
          </a:bodyP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fr-FR" sz="1000" kern="1200" dirty="0">
                <a:solidFill>
                  <a:schemeClr val="tx1"/>
                </a:solidFill>
                <a:latin typeface="Arial" charset="0"/>
                <a:ea typeface="+mn-ea"/>
                <a:cs typeface="+mn-cs"/>
              </a:rPr>
              <a:t> </a:t>
            </a:r>
            <a:r>
              <a:rPr lang="fr-FR" sz="1000" u="none" strike="noStrike" kern="1200" dirty="0">
                <a:solidFill>
                  <a:schemeClr val="tx1"/>
                </a:solidFill>
                <a:latin typeface="Arial" charset="0"/>
                <a:ea typeface="+mn-ea"/>
                <a:cs typeface="+mn-cs"/>
              </a:rPr>
              <a:t>  </a:t>
            </a:r>
            <a:r>
              <a:rPr lang="fr-FR" sz="1000" kern="1200" dirty="0">
                <a:solidFill>
                  <a:schemeClr val="tx1"/>
                </a:solidFill>
                <a:latin typeface="Arial" charset="0"/>
                <a:ea typeface="+mn-ea"/>
                <a:cs typeface="+mn-cs"/>
              </a:rPr>
              <a:t>Licence « </a:t>
            </a:r>
            <a:r>
              <a:rPr lang="fr-FR" sz="1000" kern="1200" dirty="0" err="1">
                <a:solidFill>
                  <a:schemeClr val="tx1"/>
                </a:solidFill>
                <a:latin typeface="Arial" charset="0"/>
                <a:ea typeface="+mn-ea"/>
                <a:cs typeface="+mn-cs"/>
              </a:rPr>
              <a:t>Creative</a:t>
            </a:r>
            <a:r>
              <a:rPr lang="fr-FR" sz="1000" kern="1200" dirty="0">
                <a:solidFill>
                  <a:schemeClr val="tx1"/>
                </a:solidFill>
                <a:latin typeface="Arial" charset="0"/>
                <a:ea typeface="+mn-ea"/>
                <a:cs typeface="+mn-cs"/>
              </a:rPr>
              <a:t> Commons » </a:t>
            </a:r>
            <a:r>
              <a:rPr lang="fr-FR" sz="1000" kern="1200" dirty="0">
                <a:solidFill>
                  <a:schemeClr val="tx1"/>
                </a:solidFill>
                <a:latin typeface="Arial" charset="0"/>
                <a:ea typeface="+mn-ea"/>
                <a:cs typeface="Tahoma" pitchFamily="34" charset="0"/>
              </a:rPr>
              <a:t>(CC-BY-NC-SA)  </a:t>
            </a:r>
            <a:r>
              <a:rPr lang="en-CA" sz="1000" kern="1200" dirty="0" err="1">
                <a:solidFill>
                  <a:schemeClr val="tx1"/>
                </a:solidFill>
                <a:latin typeface="Arial" pitchFamily="34" charset="0"/>
                <a:ea typeface="+mn-ea"/>
                <a:cs typeface="Arial" pitchFamily="34" charset="0"/>
              </a:rPr>
              <a:t>Danièle</a:t>
            </a:r>
            <a:r>
              <a:rPr lang="en-CA" sz="1000" kern="1200" baseline="0" dirty="0">
                <a:solidFill>
                  <a:schemeClr val="tx1"/>
                </a:solidFill>
                <a:latin typeface="Arial" pitchFamily="34" charset="0"/>
                <a:ea typeface="+mn-ea"/>
                <a:cs typeface="Arial" pitchFamily="34" charset="0"/>
              </a:rPr>
              <a:t> </a:t>
            </a:r>
            <a:r>
              <a:rPr lang="en-CA" sz="1000" kern="1200" baseline="0" dirty="0" err="1">
                <a:solidFill>
                  <a:schemeClr val="tx1"/>
                </a:solidFill>
                <a:latin typeface="Arial" pitchFamily="34" charset="0"/>
                <a:ea typeface="+mn-ea"/>
                <a:cs typeface="Arial" pitchFamily="34" charset="0"/>
              </a:rPr>
              <a:t>Chauvel</a:t>
            </a:r>
            <a:r>
              <a:rPr lang="en-CA" sz="1000" dirty="0">
                <a:latin typeface="Arial" pitchFamily="34" charset="0"/>
                <a:cs typeface="Arial" pitchFamily="34" charset="0"/>
              </a:rPr>
              <a:t>, </a:t>
            </a:r>
            <a:r>
              <a:rPr lang="en-CA" sz="1000" dirty="0" err="1">
                <a:latin typeface="Arial" pitchFamily="34" charset="0"/>
                <a:cs typeface="Arial" pitchFamily="34" charset="0"/>
              </a:rPr>
              <a:t>Projet</a:t>
            </a:r>
            <a:r>
              <a:rPr lang="en-CA" sz="1000" dirty="0">
                <a:latin typeface="Arial" pitchFamily="34" charset="0"/>
                <a:cs typeface="Arial" pitchFamily="34" charset="0"/>
              </a:rPr>
              <a:t> </a:t>
            </a:r>
            <a:r>
              <a:rPr lang="en-CA" sz="1000" dirty="0" err="1">
                <a:latin typeface="Arial" pitchFamily="34" charset="0"/>
                <a:cs typeface="Arial" pitchFamily="34" charset="0"/>
              </a:rPr>
              <a:t>BourbaKeM</a:t>
            </a:r>
            <a:r>
              <a:rPr lang="en-CA" sz="1000" dirty="0">
                <a:latin typeface="Arial" pitchFamily="34" charset="0"/>
                <a:cs typeface="Arial" pitchFamily="34" charset="0"/>
              </a:rPr>
              <a:t>, </a:t>
            </a:r>
            <a:r>
              <a:rPr lang="en-CA" sz="1000" dirty="0" err="1">
                <a:latin typeface="Arial" pitchFamily="34" charset="0"/>
                <a:cs typeface="Arial" pitchFamily="34" charset="0"/>
              </a:rPr>
              <a:t>élément</a:t>
            </a:r>
            <a:r>
              <a:rPr lang="en-CA" sz="1000" dirty="0">
                <a:latin typeface="Arial" pitchFamily="34" charset="0"/>
                <a:cs typeface="Arial" pitchFamily="34" charset="0"/>
              </a:rPr>
              <a:t> n°13, 2017</a:t>
            </a:r>
            <a:endParaRPr lang="fr-FR" sz="1000" kern="1200" dirty="0">
              <a:solidFill>
                <a:schemeClr val="tx1"/>
              </a:solidFill>
              <a:latin typeface="Arial" charset="0"/>
              <a:ea typeface="+mn-ea"/>
              <a:cs typeface="Tahoma" pitchFamily="34" charset="0"/>
            </a:endParaRPr>
          </a:p>
        </p:txBody>
      </p:sp>
      <p:pic>
        <p:nvPicPr>
          <p:cNvPr id="8" name="Picture 2"/>
          <p:cNvPicPr>
            <a:picLocks noChangeAspect="1" noChangeArrowheads="1"/>
          </p:cNvPicPr>
          <p:nvPr userDrawn="1"/>
        </p:nvPicPr>
        <p:blipFill>
          <a:blip r:embed="rId4" cstate="screen"/>
          <a:srcRect/>
          <a:stretch>
            <a:fillRect/>
          </a:stretch>
        </p:blipFill>
        <p:spPr bwMode="auto">
          <a:xfrm>
            <a:off x="338403" y="6539654"/>
            <a:ext cx="145753" cy="179388"/>
          </a:xfrm>
          <a:prstGeom prst="rect">
            <a:avLst/>
          </a:prstGeom>
          <a:noFill/>
          <a:ln w="9525">
            <a:noFill/>
            <a:miter lim="800000"/>
            <a:headEnd/>
            <a:tailEnd/>
          </a:ln>
          <a:effectLst/>
        </p:spPr>
      </p:pic>
      <p:pic>
        <p:nvPicPr>
          <p:cNvPr id="9" name="Picture 3"/>
          <p:cNvPicPr>
            <a:picLocks noChangeAspect="1" noChangeArrowheads="1"/>
          </p:cNvPicPr>
          <p:nvPr userDrawn="1"/>
        </p:nvPicPr>
        <p:blipFill>
          <a:blip r:embed="rId5" cstate="screen"/>
          <a:srcRect/>
          <a:stretch>
            <a:fillRect/>
          </a:stretch>
        </p:blipFill>
        <p:spPr bwMode="auto">
          <a:xfrm>
            <a:off x="513922" y="6539654"/>
            <a:ext cx="145753" cy="179388"/>
          </a:xfrm>
          <a:prstGeom prst="rect">
            <a:avLst/>
          </a:prstGeom>
          <a:noFill/>
          <a:ln w="9525">
            <a:noFill/>
            <a:miter lim="800000"/>
            <a:headEnd/>
            <a:tailEnd/>
          </a:ln>
          <a:effectLst/>
        </p:spPr>
      </p:pic>
      <p:pic>
        <p:nvPicPr>
          <p:cNvPr id="10" name="Picture 4"/>
          <p:cNvPicPr>
            <a:picLocks noChangeAspect="1" noChangeArrowheads="1"/>
          </p:cNvPicPr>
          <p:nvPr userDrawn="1"/>
        </p:nvPicPr>
        <p:blipFill>
          <a:blip r:embed="rId6" cstate="screen"/>
          <a:srcRect/>
          <a:stretch>
            <a:fillRect/>
          </a:stretch>
        </p:blipFill>
        <p:spPr bwMode="auto">
          <a:xfrm>
            <a:off x="689442" y="6540200"/>
            <a:ext cx="154781" cy="190500"/>
          </a:xfrm>
          <a:prstGeom prst="rect">
            <a:avLst/>
          </a:prstGeom>
          <a:noFill/>
          <a:ln w="9525">
            <a:noFill/>
            <a:miter lim="800000"/>
            <a:headEnd/>
            <a:tailEnd/>
          </a:ln>
          <a:effectLst/>
        </p:spPr>
      </p:pic>
    </p:spTree>
    <p:extLst>
      <p:ext uri="{BB962C8B-B14F-4D97-AF65-F5344CB8AC3E}">
        <p14:creationId xmlns:p14="http://schemas.microsoft.com/office/powerpoint/2010/main" val="2321477819"/>
      </p:ext>
    </p:extLst>
  </p:cSld>
  <p:clrMap bg1="lt1" tx1="dk1" bg2="lt2" tx2="dk2" accent1="accent1" accent2="accent2" accent3="accent3" accent4="accent4" accent5="accent5" accent6="accent6" hlink="hlink" folHlink="folHlink"/>
  <p:sldLayoutIdLst>
    <p:sldLayoutId id="2147483650"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image" Target="../media/image13.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pied de page 4"/>
          <p:cNvSpPr txBox="1">
            <a:spLocks/>
          </p:cNvSpPr>
          <p:nvPr/>
        </p:nvSpPr>
        <p:spPr bwMode="auto">
          <a:xfrm>
            <a:off x="704528" y="2205038"/>
            <a:ext cx="8568952" cy="792038"/>
          </a:xfrm>
          <a:prstGeom prst="rect">
            <a:avLst/>
          </a:prstGeom>
          <a:noFill/>
          <a:ln w="9525">
            <a:noFill/>
            <a:miter lim="800000"/>
            <a:headEnd/>
            <a:tailEnd/>
          </a:ln>
        </p:spPr>
        <p:txBody>
          <a:bodyPr/>
          <a:lstStyle/>
          <a:p>
            <a:r>
              <a:rPr lang="fr-FR" sz="2800" b="1" dirty="0">
                <a:solidFill>
                  <a:srgbClr val="002060"/>
                </a:solidFill>
                <a:latin typeface="Calibri" pitchFamily="34" charset="0"/>
              </a:rPr>
              <a:t>Projet </a:t>
            </a:r>
            <a:r>
              <a:rPr lang="fr-FR" sz="2800" b="1" dirty="0" err="1">
                <a:solidFill>
                  <a:srgbClr val="002060"/>
                </a:solidFill>
                <a:latin typeface="Calibri" pitchFamily="34" charset="0"/>
              </a:rPr>
              <a:t>BourbaKeM</a:t>
            </a:r>
            <a:endParaRPr lang="fr-FR" sz="2800" b="1" dirty="0">
              <a:solidFill>
                <a:srgbClr val="002060"/>
              </a:solidFill>
              <a:latin typeface="Calibri" pitchFamily="34" charset="0"/>
            </a:endParaRPr>
          </a:p>
          <a:p>
            <a:endParaRPr lang="fr-FR" sz="2800" b="1" dirty="0">
              <a:solidFill>
                <a:srgbClr val="002060"/>
              </a:solidFill>
              <a:latin typeface="Calibri" pitchFamily="34" charset="0"/>
            </a:endParaRPr>
          </a:p>
          <a:p>
            <a:r>
              <a:rPr lang="fr-FR" sz="2800" b="1" dirty="0">
                <a:solidFill>
                  <a:srgbClr val="002060"/>
                </a:solidFill>
                <a:latin typeface="Calibri" pitchFamily="34" charset="0"/>
              </a:rPr>
              <a:t>Elément n° 13 :</a:t>
            </a:r>
          </a:p>
          <a:p>
            <a:r>
              <a:rPr lang="fr-FR" sz="2800" b="1" dirty="0">
                <a:solidFill>
                  <a:srgbClr val="002060"/>
                </a:solidFill>
                <a:latin typeface="Calibri" pitchFamily="34" charset="0"/>
              </a:rPr>
              <a:t>Innovation et connaissances</a:t>
            </a:r>
          </a:p>
        </p:txBody>
      </p:sp>
      <p:sp>
        <p:nvSpPr>
          <p:cNvPr id="7171" name="Rectangle 6"/>
          <p:cNvSpPr>
            <a:spLocks noChangeArrowheads="1"/>
          </p:cNvSpPr>
          <p:nvPr/>
        </p:nvSpPr>
        <p:spPr bwMode="auto">
          <a:xfrm>
            <a:off x="5385049" y="4292602"/>
            <a:ext cx="3773487" cy="455613"/>
          </a:xfrm>
          <a:prstGeom prst="rect">
            <a:avLst/>
          </a:prstGeom>
          <a:noFill/>
          <a:ln w="9525" algn="ctr">
            <a:noFill/>
            <a:miter lim="800000"/>
            <a:headEnd/>
            <a:tailEnd/>
          </a:ln>
        </p:spPr>
        <p:txBody>
          <a:bodyPr/>
          <a:lstStyle/>
          <a:p>
            <a:pPr algn="ctr"/>
            <a:r>
              <a:rPr lang="en-CA" sz="2400" b="1" dirty="0" err="1">
                <a:solidFill>
                  <a:srgbClr val="002060"/>
                </a:solidFill>
                <a:latin typeface="Calibri" pitchFamily="34" charset="0"/>
              </a:rPr>
              <a:t>Danièle</a:t>
            </a:r>
            <a:r>
              <a:rPr lang="en-CA" sz="2400" b="1" dirty="0">
                <a:solidFill>
                  <a:srgbClr val="002060"/>
                </a:solidFill>
                <a:latin typeface="Calibri" pitchFamily="34" charset="0"/>
              </a:rPr>
              <a:t> CHAUVEL</a:t>
            </a:r>
          </a:p>
        </p:txBody>
      </p:sp>
      <p:pic>
        <p:nvPicPr>
          <p:cNvPr id="5" name="Image 4" descr="logo_AgeCSO-201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472" y="188640"/>
            <a:ext cx="2920582" cy="141277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pied de page 4"/>
          <p:cNvSpPr txBox="1">
            <a:spLocks/>
          </p:cNvSpPr>
          <p:nvPr/>
        </p:nvSpPr>
        <p:spPr bwMode="auto">
          <a:xfrm>
            <a:off x="704528" y="2205038"/>
            <a:ext cx="8568952" cy="792038"/>
          </a:xfrm>
          <a:prstGeom prst="rect">
            <a:avLst/>
          </a:prstGeom>
          <a:noFill/>
          <a:ln w="9525">
            <a:noFill/>
            <a:miter lim="800000"/>
            <a:headEnd/>
            <a:tailEnd/>
          </a:ln>
        </p:spPr>
        <p:txBody>
          <a:bodyPr/>
          <a:lstStyle/>
          <a:p>
            <a:r>
              <a:rPr lang="fr-FR" sz="2800" b="1" dirty="0">
                <a:solidFill>
                  <a:srgbClr val="002060"/>
                </a:solidFill>
                <a:latin typeface="Calibri" pitchFamily="34" charset="0"/>
              </a:rPr>
              <a:t>Projet </a:t>
            </a:r>
            <a:r>
              <a:rPr lang="fr-FR" sz="2800" b="1" dirty="0" err="1">
                <a:solidFill>
                  <a:srgbClr val="002060"/>
                </a:solidFill>
                <a:latin typeface="Calibri" pitchFamily="34" charset="0"/>
              </a:rPr>
              <a:t>BourbaKeM</a:t>
            </a:r>
            <a:endParaRPr lang="fr-FR" sz="2800" b="1" dirty="0">
              <a:solidFill>
                <a:srgbClr val="002060"/>
              </a:solidFill>
              <a:latin typeface="Calibri" pitchFamily="34" charset="0"/>
            </a:endParaRPr>
          </a:p>
          <a:p>
            <a:endParaRPr lang="fr-FR" sz="2800" b="1" dirty="0">
              <a:solidFill>
                <a:srgbClr val="002060"/>
              </a:solidFill>
              <a:latin typeface="Calibri" pitchFamily="34" charset="0"/>
            </a:endParaRPr>
          </a:p>
          <a:p>
            <a:r>
              <a:rPr lang="fr-FR" sz="2800" b="1" dirty="0">
                <a:solidFill>
                  <a:srgbClr val="002060"/>
                </a:solidFill>
                <a:latin typeface="Calibri" pitchFamily="34" charset="0"/>
              </a:rPr>
              <a:t>Elément n° 13 :</a:t>
            </a:r>
          </a:p>
          <a:p>
            <a:r>
              <a:rPr lang="fr-FR" sz="2800" b="1" dirty="0">
                <a:solidFill>
                  <a:srgbClr val="002060"/>
                </a:solidFill>
                <a:latin typeface="Calibri" pitchFamily="34" charset="0"/>
              </a:rPr>
              <a:t>Innovation et connaissances</a:t>
            </a:r>
            <a:endParaRPr lang="fr-FR" sz="2800" b="1" dirty="0">
              <a:solidFill>
                <a:srgbClr val="002060"/>
              </a:solidFill>
              <a:latin typeface="Calibri" pitchFamily="34" charset="0"/>
            </a:endParaRPr>
          </a:p>
        </p:txBody>
      </p:sp>
      <p:sp>
        <p:nvSpPr>
          <p:cNvPr id="2" name="ZoneTexte 1"/>
          <p:cNvSpPr txBox="1"/>
          <p:nvPr/>
        </p:nvSpPr>
        <p:spPr>
          <a:xfrm>
            <a:off x="5601072" y="6858000"/>
            <a:ext cx="184731" cy="307777"/>
          </a:xfrm>
          <a:prstGeom prst="rect">
            <a:avLst/>
          </a:prstGeom>
          <a:noFill/>
        </p:spPr>
        <p:txBody>
          <a:bodyPr wrap="none" rtlCol="0">
            <a:spAutoFit/>
          </a:bodyPr>
          <a:lstStyle/>
          <a:p>
            <a:endParaRPr lang="fr-FR" dirty="0"/>
          </a:p>
        </p:txBody>
      </p:sp>
      <p:pic>
        <p:nvPicPr>
          <p:cNvPr id="6" name="Image 5" descr="logo_AgeCSO-201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472" y="188640"/>
            <a:ext cx="2920582" cy="1412776"/>
          </a:xfrm>
          <a:prstGeom prst="rect">
            <a:avLst/>
          </a:prstGeom>
        </p:spPr>
      </p:pic>
      <p:sp>
        <p:nvSpPr>
          <p:cNvPr id="7" name="Rectangle 6"/>
          <p:cNvSpPr>
            <a:spLocks noChangeArrowheads="1"/>
          </p:cNvSpPr>
          <p:nvPr/>
        </p:nvSpPr>
        <p:spPr bwMode="auto">
          <a:xfrm>
            <a:off x="5385048" y="5301208"/>
            <a:ext cx="3773487" cy="455613"/>
          </a:xfrm>
          <a:prstGeom prst="rect">
            <a:avLst/>
          </a:prstGeom>
          <a:noFill/>
          <a:ln w="9525" algn="ctr">
            <a:noFill/>
            <a:miter lim="800000"/>
            <a:headEnd/>
            <a:tailEnd/>
          </a:ln>
        </p:spPr>
        <p:txBody>
          <a:bodyPr/>
          <a:lstStyle/>
          <a:p>
            <a:pPr algn="ctr"/>
            <a:r>
              <a:rPr lang="en-CA" sz="2400" b="1" i="1" dirty="0" err="1" smtClean="0">
                <a:solidFill>
                  <a:srgbClr val="002060"/>
                </a:solidFill>
                <a:latin typeface="Calibri" pitchFamily="34" charset="0"/>
              </a:rPr>
              <a:t>Merci</a:t>
            </a:r>
            <a:r>
              <a:rPr lang="en-CA" sz="2400" b="1" i="1" dirty="0" smtClean="0">
                <a:solidFill>
                  <a:srgbClr val="002060"/>
                </a:solidFill>
                <a:latin typeface="Calibri" pitchFamily="34" charset="0"/>
              </a:rPr>
              <a:t> pour </a:t>
            </a:r>
            <a:r>
              <a:rPr lang="en-CA" sz="2400" b="1" i="1" dirty="0" err="1" smtClean="0">
                <a:solidFill>
                  <a:srgbClr val="002060"/>
                </a:solidFill>
                <a:latin typeface="Calibri" pitchFamily="34" charset="0"/>
              </a:rPr>
              <a:t>votre</a:t>
            </a:r>
            <a:r>
              <a:rPr lang="en-CA" sz="2400" b="1" i="1" dirty="0" smtClean="0">
                <a:solidFill>
                  <a:srgbClr val="002060"/>
                </a:solidFill>
                <a:latin typeface="Calibri" pitchFamily="34" charset="0"/>
              </a:rPr>
              <a:t> attention</a:t>
            </a:r>
            <a:endParaRPr lang="en-CA" sz="2400" b="1" i="1" dirty="0">
              <a:solidFill>
                <a:srgbClr val="002060"/>
              </a:solidFill>
              <a:latin typeface="Calibri" pitchFamily="34" charset="0"/>
            </a:endParaRPr>
          </a:p>
        </p:txBody>
      </p:sp>
    </p:spTree>
    <p:extLst>
      <p:ext uri="{BB962C8B-B14F-4D97-AF65-F5344CB8AC3E}">
        <p14:creationId xmlns:p14="http://schemas.microsoft.com/office/powerpoint/2010/main" val="15494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3761386" y="282259"/>
            <a:ext cx="2383229" cy="382760"/>
          </a:xfrm>
        </p:spPr>
        <p:txBody>
          <a:bodyPr>
            <a:noAutofit/>
          </a:bodyPr>
          <a:lstStyle/>
          <a:p>
            <a:pPr algn="ctr" eaLnBrk="0" hangingPunct="0"/>
            <a:r>
              <a:rPr lang="fr-FR" sz="2800" b="1" dirty="0">
                <a:solidFill>
                  <a:srgbClr val="000066"/>
                </a:solidFill>
                <a:latin typeface="+mn-lt"/>
                <a:ea typeface="+mn-ea"/>
                <a:cs typeface="+mn-cs"/>
              </a:rPr>
              <a:t>Innovation </a:t>
            </a:r>
          </a:p>
        </p:txBody>
      </p:sp>
      <p:pic>
        <p:nvPicPr>
          <p:cNvPr id="7171" name="Espace réservé du contenu 4" descr="ideas M (566250).jpg"/>
          <p:cNvPicPr>
            <a:picLocks noGrp="1" noChangeAspect="1"/>
          </p:cNvPicPr>
          <p:nvPr>
            <p:ph idx="1"/>
          </p:nvPr>
        </p:nvPicPr>
        <p:blipFill>
          <a:blip r:embed="rId3" cstate="screen"/>
          <a:srcRect/>
          <a:stretch>
            <a:fillRect/>
          </a:stretch>
        </p:blipFill>
        <p:spPr>
          <a:xfrm>
            <a:off x="585835" y="1685318"/>
            <a:ext cx="3714750" cy="3429000"/>
          </a:xfrm>
        </p:spPr>
      </p:pic>
      <p:sp>
        <p:nvSpPr>
          <p:cNvPr id="8197" name="ZoneTexte 4"/>
          <p:cNvSpPr txBox="1">
            <a:spLocks noChangeArrowheads="1"/>
          </p:cNvSpPr>
          <p:nvPr/>
        </p:nvSpPr>
        <p:spPr bwMode="auto">
          <a:xfrm>
            <a:off x="4513002" y="1619822"/>
            <a:ext cx="5018244" cy="3447098"/>
          </a:xfrm>
          <a:prstGeom prst="rect">
            <a:avLst/>
          </a:prstGeom>
          <a:noFill/>
          <a:ln w="9525">
            <a:noFill/>
            <a:miter lim="800000"/>
            <a:headEnd/>
            <a:tailEnd/>
          </a:ln>
        </p:spPr>
        <p:txBody>
          <a:bodyPr wrap="square">
            <a:spAutoFit/>
          </a:bodyPr>
          <a:lstStyle/>
          <a:p>
            <a:pPr>
              <a:defRPr/>
            </a:pPr>
            <a:r>
              <a:rPr lang="fr-FR" b="1" i="1" dirty="0">
                <a:solidFill>
                  <a:schemeClr val="accent1">
                    <a:lumMod val="75000"/>
                  </a:schemeClr>
                </a:solidFill>
                <a:latin typeface="Arial" charset="0"/>
              </a:rPr>
              <a:t>L’Innovation</a:t>
            </a:r>
            <a:r>
              <a:rPr lang="en-US" b="1" i="1" dirty="0">
                <a:solidFill>
                  <a:schemeClr val="accent1">
                    <a:lumMod val="75000"/>
                  </a:schemeClr>
                </a:solidFill>
                <a:latin typeface="Arial" charset="0"/>
              </a:rPr>
              <a:t> </a:t>
            </a:r>
            <a:r>
              <a:rPr lang="fr-FR" b="1" i="1" dirty="0">
                <a:solidFill>
                  <a:schemeClr val="accent1">
                    <a:lumMod val="75000"/>
                  </a:schemeClr>
                </a:solidFill>
                <a:latin typeface="Arial" charset="0"/>
              </a:rPr>
              <a:t>est</a:t>
            </a:r>
          </a:p>
          <a:p>
            <a:pPr>
              <a:spcBef>
                <a:spcPts val="600"/>
              </a:spcBef>
              <a:buFont typeface="Wingdings" pitchFamily="2" charset="2"/>
              <a:buChar char="q"/>
              <a:defRPr/>
            </a:pPr>
            <a:r>
              <a:rPr lang="en-US" b="1" i="1" dirty="0">
                <a:solidFill>
                  <a:schemeClr val="accent1">
                    <a:lumMod val="75000"/>
                  </a:schemeClr>
                </a:solidFill>
                <a:latin typeface="Arial" charset="0"/>
              </a:rPr>
              <a:t>… </a:t>
            </a:r>
            <a:r>
              <a:rPr lang="fr-FR" b="1" i="1" dirty="0">
                <a:solidFill>
                  <a:schemeClr val="accent1">
                    <a:lumMod val="75000"/>
                  </a:schemeClr>
                </a:solidFill>
                <a:latin typeface="Arial" charset="0"/>
              </a:rPr>
              <a:t>une façon d’organiser l’activité humaine autour du développement de quelque chose  de nouveau </a:t>
            </a:r>
            <a:r>
              <a:rPr lang="fr-FR" b="1" i="1" dirty="0">
                <a:solidFill>
                  <a:schemeClr val="accent1">
                    <a:lumMod val="75000"/>
                  </a:schemeClr>
                </a:solidFill>
              </a:rPr>
              <a:t>avec</a:t>
            </a:r>
            <a:r>
              <a:rPr lang="fr-FR" b="1" i="1" dirty="0">
                <a:solidFill>
                  <a:schemeClr val="accent1">
                    <a:lumMod val="75000"/>
                  </a:schemeClr>
                </a:solidFill>
                <a:latin typeface="Arial" charset="0"/>
              </a:rPr>
              <a:t> création de valeur</a:t>
            </a:r>
          </a:p>
          <a:p>
            <a:pPr>
              <a:spcBef>
                <a:spcPts val="600"/>
              </a:spcBef>
              <a:buFont typeface="Wingdings" pitchFamily="2" charset="2"/>
              <a:buChar char="q"/>
              <a:defRPr/>
            </a:pPr>
            <a:r>
              <a:rPr lang="en-US" b="1" i="1" dirty="0">
                <a:solidFill>
                  <a:schemeClr val="accent1">
                    <a:lumMod val="75000"/>
                  </a:schemeClr>
                </a:solidFill>
                <a:latin typeface="Arial" charset="0"/>
              </a:rPr>
              <a:t>…  </a:t>
            </a:r>
            <a:r>
              <a:rPr lang="fr-FR" b="1" i="1" dirty="0">
                <a:solidFill>
                  <a:schemeClr val="accent1">
                    <a:lumMod val="75000"/>
                  </a:schemeClr>
                </a:solidFill>
                <a:latin typeface="Arial" charset="0"/>
              </a:rPr>
              <a:t>un trait fondamental de l’être humain (</a:t>
            </a:r>
            <a:r>
              <a:rPr lang="en-US" b="1" i="1" dirty="0">
                <a:solidFill>
                  <a:schemeClr val="accent1">
                    <a:lumMod val="75000"/>
                  </a:schemeClr>
                </a:solidFill>
                <a:latin typeface="Arial" charset="0"/>
              </a:rPr>
              <a:t>Simpson, 20021)</a:t>
            </a:r>
          </a:p>
          <a:p>
            <a:pPr>
              <a:spcBef>
                <a:spcPts val="600"/>
              </a:spcBef>
              <a:buFont typeface="Wingdings" pitchFamily="2" charset="2"/>
              <a:buChar char="q"/>
              <a:defRPr/>
            </a:pPr>
            <a:r>
              <a:rPr lang="en-US" b="1" i="1" dirty="0">
                <a:solidFill>
                  <a:schemeClr val="accent1">
                    <a:lumMod val="75000"/>
                  </a:schemeClr>
                </a:solidFill>
                <a:latin typeface="Arial" charset="0"/>
              </a:rPr>
              <a:t>… </a:t>
            </a:r>
            <a:r>
              <a:rPr lang="fr-FR" b="1" i="1" dirty="0">
                <a:solidFill>
                  <a:schemeClr val="accent1">
                    <a:lumMod val="75000"/>
                  </a:schemeClr>
                </a:solidFill>
                <a:latin typeface="Arial" charset="0"/>
              </a:rPr>
              <a:t>la source organisationnelle pour la croissance et le futur gagnant </a:t>
            </a:r>
            <a:r>
              <a:rPr lang="en-US" b="1" i="1" dirty="0">
                <a:solidFill>
                  <a:schemeClr val="accent1">
                    <a:lumMod val="75000"/>
                  </a:schemeClr>
                </a:solidFill>
                <a:latin typeface="Arial" charset="0"/>
              </a:rPr>
              <a:t>(</a:t>
            </a:r>
            <a:r>
              <a:rPr lang="fr-FR" b="1" i="1" dirty="0">
                <a:solidFill>
                  <a:schemeClr val="accent1">
                    <a:lumMod val="75000"/>
                  </a:schemeClr>
                </a:solidFill>
                <a:latin typeface="Arial" charset="0"/>
              </a:rPr>
              <a:t>P Howitt , 20002)</a:t>
            </a:r>
          </a:p>
          <a:p>
            <a:pPr>
              <a:spcBef>
                <a:spcPts val="600"/>
              </a:spcBef>
              <a:buFont typeface="Wingdings" pitchFamily="2" charset="2"/>
              <a:buChar char="q"/>
              <a:defRPr/>
            </a:pPr>
            <a:r>
              <a:rPr lang="en-US" b="1" i="1" dirty="0">
                <a:solidFill>
                  <a:schemeClr val="accent1">
                    <a:lumMod val="75000"/>
                  </a:schemeClr>
                </a:solidFill>
                <a:latin typeface="Arial" charset="0"/>
              </a:rPr>
              <a:t>…. </a:t>
            </a:r>
            <a:r>
              <a:rPr lang="fr-FR" b="1" i="1" dirty="0">
                <a:solidFill>
                  <a:schemeClr val="accent1">
                    <a:lumMod val="75000"/>
                  </a:schemeClr>
                </a:solidFill>
                <a:latin typeface="Arial" charset="0"/>
              </a:rPr>
              <a:t>Un processus complexe et chaotique</a:t>
            </a:r>
          </a:p>
        </p:txBody>
      </p:sp>
      <p:sp>
        <p:nvSpPr>
          <p:cNvPr id="2" name="ZoneTexte 1"/>
          <p:cNvSpPr txBox="1"/>
          <p:nvPr/>
        </p:nvSpPr>
        <p:spPr>
          <a:xfrm>
            <a:off x="3657292" y="5196244"/>
            <a:ext cx="5891442" cy="1200329"/>
          </a:xfrm>
          <a:prstGeom prst="rect">
            <a:avLst/>
          </a:prstGeom>
          <a:noFill/>
        </p:spPr>
        <p:txBody>
          <a:bodyPr wrap="square" rtlCol="0">
            <a:spAutoFit/>
          </a:bodyPr>
          <a:lstStyle/>
          <a:p>
            <a:r>
              <a:rPr lang="en-US" sz="1200" dirty="0">
                <a:solidFill>
                  <a:schemeClr val="accent5">
                    <a:lumMod val="75000"/>
                  </a:schemeClr>
                </a:solidFill>
              </a:rPr>
              <a:t>1 - Simpson, B.M. (2002) ‘The knowledge needs of innovating </a:t>
            </a:r>
            <a:r>
              <a:rPr lang="en-US" sz="1200" dirty="0" err="1">
                <a:solidFill>
                  <a:schemeClr val="accent5">
                    <a:lumMod val="75000"/>
                  </a:schemeClr>
                </a:solidFill>
              </a:rPr>
              <a:t>organisations’</a:t>
            </a:r>
            <a:r>
              <a:rPr lang="en-US" sz="1200" dirty="0">
                <a:solidFill>
                  <a:schemeClr val="accent5">
                    <a:lumMod val="75000"/>
                  </a:schemeClr>
                </a:solidFill>
              </a:rPr>
              <a:t> The Singapore Management Review, Vol. 24 , N° 3,pp. 51-60</a:t>
            </a:r>
          </a:p>
          <a:p>
            <a:endParaRPr lang="en-US" sz="1200" dirty="0">
              <a:solidFill>
                <a:schemeClr val="accent5">
                  <a:lumMod val="75000"/>
                </a:schemeClr>
              </a:solidFill>
            </a:endParaRPr>
          </a:p>
          <a:p>
            <a:r>
              <a:rPr lang="en-US" sz="1200" dirty="0">
                <a:solidFill>
                  <a:schemeClr val="accent5">
                    <a:lumMod val="75000"/>
                  </a:schemeClr>
                </a:solidFill>
              </a:rPr>
              <a:t>2 -  Howitt P. (2000), The Economics of Sciences and the Future of Universities. The 16th </a:t>
            </a:r>
            <a:r>
              <a:rPr lang="en-US" sz="1200" dirty="0" err="1">
                <a:solidFill>
                  <a:schemeClr val="accent5">
                    <a:lumMod val="75000"/>
                  </a:schemeClr>
                </a:solidFill>
              </a:rPr>
              <a:t>Timlin</a:t>
            </a:r>
            <a:r>
              <a:rPr lang="en-US" sz="1200" dirty="0">
                <a:solidFill>
                  <a:schemeClr val="accent5">
                    <a:lumMod val="75000"/>
                  </a:schemeClr>
                </a:solidFill>
              </a:rPr>
              <a:t> Lecture, delivered February 16, 2000 at the University of. Saskatchewan</a:t>
            </a:r>
            <a:endParaRPr lang="fr-FR" sz="1200" dirty="0">
              <a:solidFill>
                <a:schemeClr val="accent5">
                  <a:lumMod val="75000"/>
                </a:schemeClr>
              </a:solidFill>
            </a:endParaRPr>
          </a:p>
          <a:p>
            <a:endParaRPr lang="fr-FR" sz="1200" dirty="0">
              <a:solidFill>
                <a:schemeClr val="accent5">
                  <a:lumMod val="75000"/>
                </a:schemeClr>
              </a:solidFill>
            </a:endParaRPr>
          </a:p>
        </p:txBody>
      </p:sp>
    </p:spTree>
    <p:extLst>
      <p:ext uri="{BB962C8B-B14F-4D97-AF65-F5344CB8AC3E}">
        <p14:creationId xmlns:p14="http://schemas.microsoft.com/office/powerpoint/2010/main" val="387600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checkerboard(across)">
                                      <p:cBhvr>
                                        <p:cTn id="7"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7767" y="241628"/>
            <a:ext cx="8543925" cy="656731"/>
          </a:xfrm>
        </p:spPr>
        <p:txBody>
          <a:bodyPr vert="horz" lIns="91440" tIns="45720" rIns="91440" bIns="45720" rtlCol="0" anchor="ctr">
            <a:noAutofit/>
          </a:bodyPr>
          <a:lstStyle/>
          <a:p>
            <a:pPr algn="ctr" eaLnBrk="0" hangingPunct="0"/>
            <a:r>
              <a:rPr lang="fr-FR" sz="2800" b="1" dirty="0">
                <a:solidFill>
                  <a:srgbClr val="000066"/>
                </a:solidFill>
                <a:latin typeface="+mn-lt"/>
                <a:ea typeface="+mn-ea"/>
                <a:cs typeface="+mn-cs"/>
              </a:rPr>
              <a:t>Innovation </a:t>
            </a:r>
          </a:p>
        </p:txBody>
      </p:sp>
      <p:sp>
        <p:nvSpPr>
          <p:cNvPr id="7" name="Rectangle 6"/>
          <p:cNvSpPr/>
          <p:nvPr/>
        </p:nvSpPr>
        <p:spPr>
          <a:xfrm>
            <a:off x="156411" y="1844825"/>
            <a:ext cx="9749589" cy="1354217"/>
          </a:xfrm>
          <a:prstGeom prst="rect">
            <a:avLst/>
          </a:prstGeom>
        </p:spPr>
        <p:txBody>
          <a:bodyPr wrap="square">
            <a:spAutoFit/>
          </a:bodyPr>
          <a:lstStyle/>
          <a:p>
            <a:pPr>
              <a:spcBef>
                <a:spcPts val="600"/>
              </a:spcBef>
              <a:spcAft>
                <a:spcPts val="600"/>
              </a:spcAft>
              <a:buFont typeface="Wingdings" pitchFamily="2" charset="2"/>
              <a:buChar char="q"/>
              <a:defRPr/>
            </a:pPr>
            <a:r>
              <a:rPr lang="en-US" sz="2400" b="1" dirty="0">
                <a:solidFill>
                  <a:srgbClr val="5B3211"/>
                </a:solidFill>
              </a:rPr>
              <a:t>   </a:t>
            </a:r>
            <a:r>
              <a:rPr lang="fr-FR" sz="2400" b="1" i="1" dirty="0">
                <a:solidFill>
                  <a:schemeClr val="accent1">
                    <a:lumMod val="75000"/>
                  </a:schemeClr>
                </a:solidFill>
                <a:latin typeface="Arial" charset="0"/>
              </a:rPr>
              <a:t>Facteur clé pour le progrès et le devenir </a:t>
            </a:r>
          </a:p>
          <a:p>
            <a:pPr>
              <a:spcBef>
                <a:spcPts val="600"/>
              </a:spcBef>
              <a:spcAft>
                <a:spcPts val="600"/>
              </a:spcAft>
              <a:buFont typeface="Wingdings" pitchFamily="2" charset="2"/>
              <a:buChar char="q"/>
              <a:defRPr/>
            </a:pPr>
            <a:r>
              <a:rPr lang="fr-FR" sz="2400" b="1" i="1" dirty="0">
                <a:solidFill>
                  <a:schemeClr val="accent1">
                    <a:lumMod val="75000"/>
                  </a:schemeClr>
                </a:solidFill>
                <a:latin typeface="Arial" charset="0"/>
              </a:rPr>
              <a:t>   Des changements essentiels dans sa nature, ses dimensions, ses attributs</a:t>
            </a:r>
          </a:p>
        </p:txBody>
      </p:sp>
      <p:sp>
        <p:nvSpPr>
          <p:cNvPr id="8" name="Rectangle 7"/>
          <p:cNvSpPr/>
          <p:nvPr/>
        </p:nvSpPr>
        <p:spPr>
          <a:xfrm>
            <a:off x="2750219" y="3615860"/>
            <a:ext cx="6556207" cy="1200329"/>
          </a:xfrm>
          <a:prstGeom prst="rect">
            <a:avLst/>
          </a:prstGeom>
        </p:spPr>
        <p:txBody>
          <a:bodyPr wrap="square">
            <a:spAutoFit/>
          </a:bodyPr>
          <a:lstStyle/>
          <a:p>
            <a:pPr>
              <a:defRPr/>
            </a:pPr>
            <a:r>
              <a:rPr lang="fr-FR" dirty="0">
                <a:solidFill>
                  <a:schemeClr val="accent1">
                    <a:lumMod val="75000"/>
                  </a:schemeClr>
                </a:solidFill>
                <a:latin typeface="Arial" charset="0"/>
              </a:rPr>
              <a:t>Le fait que de nouvelles idées peuvent transformer tout maillon de la chaîne de valeur est maintenant reconnu,   </a:t>
            </a:r>
          </a:p>
          <a:p>
            <a:pPr>
              <a:defRPr/>
            </a:pPr>
            <a:r>
              <a:rPr lang="fr-FR" dirty="0">
                <a:solidFill>
                  <a:schemeClr val="accent1">
                    <a:lumMod val="75000"/>
                  </a:schemeClr>
                </a:solidFill>
                <a:latin typeface="Arial" charset="0"/>
              </a:rPr>
              <a:t>  « l’ innovation est devenue la responsabilité de toute l’organisation.” » </a:t>
            </a:r>
            <a:r>
              <a:rPr lang="en-US" dirty="0">
                <a:solidFill>
                  <a:schemeClr val="accent1">
                    <a:lumMod val="75000"/>
                  </a:schemeClr>
                </a:solidFill>
                <a:latin typeface="Arial" charset="0"/>
              </a:rPr>
              <a:t>(</a:t>
            </a:r>
            <a:r>
              <a:rPr lang="en-US" dirty="0" err="1">
                <a:solidFill>
                  <a:schemeClr val="accent1">
                    <a:lumMod val="75000"/>
                  </a:schemeClr>
                </a:solidFill>
                <a:latin typeface="Arial" charset="0"/>
              </a:rPr>
              <a:t>Birkinshaw</a:t>
            </a:r>
            <a:r>
              <a:rPr lang="en-US" dirty="0">
                <a:solidFill>
                  <a:schemeClr val="accent1">
                    <a:lumMod val="75000"/>
                  </a:schemeClr>
                </a:solidFill>
                <a:latin typeface="Arial" charset="0"/>
              </a:rPr>
              <a:t> et al, 2011, p.433)</a:t>
            </a:r>
          </a:p>
        </p:txBody>
      </p:sp>
      <p:pic>
        <p:nvPicPr>
          <p:cNvPr id="9" name="Image 8" descr="images.jpg"/>
          <p:cNvPicPr>
            <a:picLocks noChangeAspect="1"/>
          </p:cNvPicPr>
          <p:nvPr/>
        </p:nvPicPr>
        <p:blipFill>
          <a:blip r:embed="rId3" cstate="screen"/>
          <a:stretch>
            <a:fillRect/>
          </a:stretch>
        </p:blipFill>
        <p:spPr>
          <a:xfrm>
            <a:off x="632147" y="3585458"/>
            <a:ext cx="1787723" cy="2076450"/>
          </a:xfrm>
          <a:prstGeom prst="rect">
            <a:avLst/>
          </a:prstGeom>
        </p:spPr>
      </p:pic>
      <p:sp>
        <p:nvSpPr>
          <p:cNvPr id="3" name="ZoneTexte 2"/>
          <p:cNvSpPr txBox="1"/>
          <p:nvPr/>
        </p:nvSpPr>
        <p:spPr>
          <a:xfrm>
            <a:off x="2729606" y="5130116"/>
            <a:ext cx="5369365" cy="738664"/>
          </a:xfrm>
          <a:prstGeom prst="rect">
            <a:avLst/>
          </a:prstGeom>
          <a:noFill/>
        </p:spPr>
        <p:txBody>
          <a:bodyPr wrap="square" rtlCol="0">
            <a:spAutoFit/>
          </a:bodyPr>
          <a:lstStyle/>
          <a:p>
            <a:r>
              <a:rPr lang="en-US" sz="900" dirty="0"/>
              <a:t>3 - </a:t>
            </a:r>
            <a:r>
              <a:rPr lang="en-US" sz="1200" dirty="0" err="1">
                <a:solidFill>
                  <a:schemeClr val="accent5">
                    <a:lumMod val="75000"/>
                  </a:schemeClr>
                </a:solidFill>
              </a:rPr>
              <a:t>Birkinshaw</a:t>
            </a:r>
            <a:r>
              <a:rPr lang="en-US" sz="1200" dirty="0">
                <a:solidFill>
                  <a:schemeClr val="accent5">
                    <a:lumMod val="75000"/>
                  </a:schemeClr>
                </a:solidFill>
              </a:rPr>
              <a:t>, J., Bouquet, C. and </a:t>
            </a:r>
            <a:r>
              <a:rPr lang="en-US" sz="1200" dirty="0" err="1">
                <a:solidFill>
                  <a:schemeClr val="accent5">
                    <a:lumMod val="75000"/>
                  </a:schemeClr>
                </a:solidFill>
              </a:rPr>
              <a:t>Barsouxet</a:t>
            </a:r>
            <a:r>
              <a:rPr lang="en-US" sz="1200" dirty="0">
                <a:solidFill>
                  <a:schemeClr val="accent5">
                    <a:lumMod val="75000"/>
                  </a:schemeClr>
                </a:solidFill>
              </a:rPr>
              <a:t> J.-L. (2011) ‘The 5 Myths of Innovation’ MIT Sloan Management Review, Vol.52, N°2 pp. 43-50</a:t>
            </a:r>
            <a:endParaRPr lang="fr-FR" sz="1200" dirty="0">
              <a:solidFill>
                <a:schemeClr val="accent5">
                  <a:lumMod val="75000"/>
                </a:schemeClr>
              </a:solidFill>
            </a:endParaRPr>
          </a:p>
          <a:p>
            <a:endParaRPr lang="fr-FR" dirty="0"/>
          </a:p>
        </p:txBody>
      </p:sp>
    </p:spTree>
    <p:extLst>
      <p:ext uri="{BB962C8B-B14F-4D97-AF65-F5344CB8AC3E}">
        <p14:creationId xmlns:p14="http://schemas.microsoft.com/office/powerpoint/2010/main" val="1398116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397543" y="160590"/>
            <a:ext cx="8543925" cy="946316"/>
          </a:xfrm>
        </p:spPr>
        <p:txBody>
          <a:bodyPr>
            <a:normAutofit/>
          </a:bodyPr>
          <a:lstStyle/>
          <a:p>
            <a:pPr algn="ctr" eaLnBrk="0" hangingPunct="0"/>
            <a:r>
              <a:rPr lang="fr-FR" sz="2800" b="1" dirty="0">
                <a:solidFill>
                  <a:srgbClr val="000066"/>
                </a:solidFill>
                <a:latin typeface="+mn-lt"/>
                <a:ea typeface="+mn-ea"/>
                <a:cs typeface="+mn-cs"/>
              </a:rPr>
              <a:t>L’innovation, un concept évolutif</a:t>
            </a:r>
          </a:p>
        </p:txBody>
      </p:sp>
      <p:grpSp>
        <p:nvGrpSpPr>
          <p:cNvPr id="3" name="Groupe 2"/>
          <p:cNvGrpSpPr/>
          <p:nvPr/>
        </p:nvGrpSpPr>
        <p:grpSpPr>
          <a:xfrm>
            <a:off x="174023" y="745958"/>
            <a:ext cx="9731977" cy="5486400"/>
            <a:chOff x="838200" y="1027906"/>
            <a:chExt cx="9753600" cy="5486400"/>
          </a:xfrm>
        </p:grpSpPr>
        <p:pic>
          <p:nvPicPr>
            <p:cNvPr id="15" name="Image 14"/>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838200" y="1027906"/>
              <a:ext cx="9753600" cy="5486400"/>
            </a:xfrm>
            <a:prstGeom prst="rect">
              <a:avLst/>
            </a:prstGeom>
          </p:spPr>
        </p:pic>
        <p:sp>
          <p:nvSpPr>
            <p:cNvPr id="2" name="ZoneTexte 1"/>
            <p:cNvSpPr txBox="1"/>
            <p:nvPr/>
          </p:nvSpPr>
          <p:spPr>
            <a:xfrm>
              <a:off x="7575482" y="5887571"/>
              <a:ext cx="1040127" cy="507831"/>
            </a:xfrm>
            <a:prstGeom prst="rect">
              <a:avLst/>
            </a:prstGeom>
            <a:noFill/>
          </p:spPr>
          <p:txBody>
            <a:bodyPr wrap="none" rtlCol="0">
              <a:spAutoFit/>
            </a:bodyPr>
            <a:lstStyle/>
            <a:p>
              <a:r>
                <a:rPr lang="fr-FR" sz="900" dirty="0"/>
                <a:t>Chauvel, 2013</a:t>
              </a:r>
              <a:endParaRPr lang="fr-FR" sz="900" i="1" dirty="0"/>
            </a:p>
            <a:p>
              <a:endParaRPr lang="fr-FR" dirty="0"/>
            </a:p>
          </p:txBody>
        </p:sp>
      </p:grpSp>
    </p:spTree>
    <p:extLst>
      <p:ext uri="{BB962C8B-B14F-4D97-AF65-F5344CB8AC3E}">
        <p14:creationId xmlns:p14="http://schemas.microsoft.com/office/powerpoint/2010/main" val="354374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1038" y="61431"/>
            <a:ext cx="8543925" cy="756717"/>
          </a:xfrm>
        </p:spPr>
        <p:txBody>
          <a:bodyPr>
            <a:normAutofit fontScale="90000"/>
          </a:bodyPr>
          <a:lstStyle/>
          <a:p>
            <a:pPr algn="ctr" eaLnBrk="0" hangingPunct="0"/>
            <a:r>
              <a:rPr lang="fr-FR" sz="2800" b="1" dirty="0">
                <a:solidFill>
                  <a:srgbClr val="000066"/>
                </a:solidFill>
                <a:latin typeface="+mn-lt"/>
                <a:ea typeface="+mn-ea"/>
                <a:cs typeface="+mn-cs"/>
              </a:rPr>
              <a:t>L’innovation, un processus lié étroitement à la connaissance</a:t>
            </a:r>
          </a:p>
        </p:txBody>
      </p:sp>
      <p:grpSp>
        <p:nvGrpSpPr>
          <p:cNvPr id="7" name="Groupe 6"/>
          <p:cNvGrpSpPr/>
          <p:nvPr/>
        </p:nvGrpSpPr>
        <p:grpSpPr>
          <a:xfrm>
            <a:off x="-113544" y="1023944"/>
            <a:ext cx="8434584" cy="4800600"/>
            <a:chOff x="1251720" y="975818"/>
            <a:chExt cx="8534400" cy="4800600"/>
          </a:xfrm>
        </p:grpSpPr>
        <p:pic>
          <p:nvPicPr>
            <p:cNvPr id="8" name="Image 7"/>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1251720" y="975818"/>
              <a:ext cx="8534400" cy="4800600"/>
            </a:xfrm>
            <a:prstGeom prst="rect">
              <a:avLst/>
            </a:prstGeom>
          </p:spPr>
        </p:pic>
        <p:sp>
          <p:nvSpPr>
            <p:cNvPr id="3" name="Rectangle 2"/>
            <p:cNvSpPr/>
            <p:nvPr/>
          </p:nvSpPr>
          <p:spPr>
            <a:xfrm>
              <a:off x="1454145" y="5246527"/>
              <a:ext cx="1040127" cy="230832"/>
            </a:xfrm>
            <a:prstGeom prst="rect">
              <a:avLst/>
            </a:prstGeom>
          </p:spPr>
          <p:txBody>
            <a:bodyPr wrap="none">
              <a:spAutoFit/>
            </a:bodyPr>
            <a:lstStyle/>
            <a:p>
              <a:r>
                <a:rPr lang="fr-FR" sz="900" dirty="0"/>
                <a:t>Chauvel, 2013</a:t>
              </a:r>
              <a:endParaRPr lang="fr-FR" sz="900" i="1" dirty="0"/>
            </a:p>
          </p:txBody>
        </p:sp>
      </p:grpSp>
      <p:sp>
        <p:nvSpPr>
          <p:cNvPr id="14" name="ZoneTexte 13"/>
          <p:cNvSpPr txBox="1"/>
          <p:nvPr/>
        </p:nvSpPr>
        <p:spPr>
          <a:xfrm>
            <a:off x="6082049" y="1808417"/>
            <a:ext cx="3649225" cy="3231654"/>
          </a:xfrm>
          <a:prstGeom prst="rect">
            <a:avLst/>
          </a:prstGeom>
          <a:noFill/>
        </p:spPr>
        <p:txBody>
          <a:bodyPr wrap="square" rtlCol="0">
            <a:spAutoFit/>
          </a:bodyPr>
          <a:lstStyle/>
          <a:p>
            <a:pPr>
              <a:defRPr/>
            </a:pPr>
            <a:r>
              <a:rPr lang="fr-FR" b="1" i="1" dirty="0">
                <a:solidFill>
                  <a:schemeClr val="accent1">
                    <a:lumMod val="75000"/>
                  </a:schemeClr>
                </a:solidFill>
                <a:latin typeface="Arial" charset="0"/>
              </a:rPr>
              <a:t>Une « spirale » d’innovation durable : </a:t>
            </a:r>
          </a:p>
          <a:p>
            <a:pPr>
              <a:defRPr/>
            </a:pPr>
            <a:r>
              <a:rPr lang="fr-FR" b="1" i="1" dirty="0">
                <a:solidFill>
                  <a:schemeClr val="accent1">
                    <a:lumMod val="75000"/>
                  </a:schemeClr>
                </a:solidFill>
                <a:latin typeface="Arial" charset="0"/>
              </a:rPr>
              <a:t>Les nouvelles connaissances issues de ce cycle de transformation de connaissances et de création d’innovation sont reversées dans la base de connaissances organisationnelle et ainsi l’alimente. </a:t>
            </a:r>
          </a:p>
          <a:p>
            <a:endParaRPr lang="fr-FR" sz="2400" dirty="0"/>
          </a:p>
        </p:txBody>
      </p:sp>
    </p:spTree>
    <p:extLst>
      <p:ext uri="{BB962C8B-B14F-4D97-AF65-F5344CB8AC3E}">
        <p14:creationId xmlns:p14="http://schemas.microsoft.com/office/powerpoint/2010/main" val="54035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188686" y="99022"/>
            <a:ext cx="9036277" cy="991842"/>
          </a:xfrm>
        </p:spPr>
        <p:txBody>
          <a:bodyPr>
            <a:normAutofit/>
          </a:bodyPr>
          <a:lstStyle/>
          <a:p>
            <a:pPr algn="ctr" eaLnBrk="0" hangingPunct="0"/>
            <a:r>
              <a:rPr lang="en-US" sz="2800" b="1" dirty="0" err="1">
                <a:solidFill>
                  <a:srgbClr val="000066"/>
                </a:solidFill>
                <a:latin typeface="+mn-lt"/>
                <a:ea typeface="+mn-ea"/>
                <a:cs typeface="+mn-cs"/>
              </a:rPr>
              <a:t>Principaux</a:t>
            </a:r>
            <a:r>
              <a:rPr lang="en-US" sz="2800" b="1" dirty="0">
                <a:solidFill>
                  <a:srgbClr val="000066"/>
                </a:solidFill>
                <a:latin typeface="+mn-lt"/>
                <a:ea typeface="+mn-ea"/>
                <a:cs typeface="+mn-cs"/>
              </a:rPr>
              <a:t> leviers de </a:t>
            </a:r>
            <a:r>
              <a:rPr lang="en-US" sz="2800" b="1" dirty="0" err="1">
                <a:solidFill>
                  <a:srgbClr val="000066"/>
                </a:solidFill>
                <a:latin typeface="+mn-lt"/>
                <a:ea typeface="+mn-ea"/>
                <a:cs typeface="+mn-cs"/>
              </a:rPr>
              <a:t>l’innovation</a:t>
            </a:r>
            <a:r>
              <a:rPr lang="en-US" sz="2800" b="1" dirty="0">
                <a:solidFill>
                  <a:srgbClr val="000066"/>
                </a:solidFill>
                <a:latin typeface="+mn-lt"/>
                <a:ea typeface="+mn-ea"/>
                <a:cs typeface="+mn-cs"/>
              </a:rPr>
              <a:t> </a:t>
            </a:r>
            <a:r>
              <a:rPr lang="en-US" sz="2800" b="1" dirty="0" err="1">
                <a:solidFill>
                  <a:srgbClr val="000066"/>
                </a:solidFill>
                <a:latin typeface="+mn-lt"/>
                <a:ea typeface="+mn-ea"/>
                <a:cs typeface="+mn-cs"/>
              </a:rPr>
              <a:t>comme</a:t>
            </a:r>
            <a:r>
              <a:rPr lang="en-US" sz="2800" b="1" dirty="0">
                <a:solidFill>
                  <a:srgbClr val="000066"/>
                </a:solidFill>
                <a:latin typeface="+mn-lt"/>
                <a:ea typeface="+mn-ea"/>
                <a:cs typeface="+mn-cs"/>
              </a:rPr>
              <a:t> </a:t>
            </a:r>
            <a:r>
              <a:rPr lang="en-US" sz="2800" b="1" dirty="0" err="1">
                <a:solidFill>
                  <a:srgbClr val="000066"/>
                </a:solidFill>
                <a:latin typeface="+mn-lt"/>
                <a:ea typeface="+mn-ea"/>
                <a:cs typeface="+mn-cs"/>
              </a:rPr>
              <a:t>processus</a:t>
            </a:r>
            <a:r>
              <a:rPr lang="en-US" sz="2800" b="1" dirty="0">
                <a:solidFill>
                  <a:srgbClr val="000066"/>
                </a:solidFill>
                <a:latin typeface="+mn-lt"/>
                <a:ea typeface="+mn-ea"/>
                <a:cs typeface="+mn-cs"/>
              </a:rPr>
              <a:t> de KM</a:t>
            </a:r>
          </a:p>
        </p:txBody>
      </p:sp>
      <p:sp>
        <p:nvSpPr>
          <p:cNvPr id="7" name="ZoneTexte 6"/>
          <p:cNvSpPr txBox="1"/>
          <p:nvPr/>
        </p:nvSpPr>
        <p:spPr>
          <a:xfrm>
            <a:off x="1621243" y="1441226"/>
            <a:ext cx="1435393" cy="369332"/>
          </a:xfrm>
          <a:prstGeom prst="rect">
            <a:avLst/>
          </a:prstGeom>
          <a:noFill/>
        </p:spPr>
        <p:txBody>
          <a:bodyPr wrap="none">
            <a:spAutoFit/>
          </a:bodyPr>
          <a:lstStyle/>
          <a:p>
            <a:pPr>
              <a:defRPr/>
            </a:pPr>
            <a:r>
              <a:rPr lang="fr-FR" b="1" dirty="0">
                <a:solidFill>
                  <a:schemeClr val="accent1">
                    <a:lumMod val="75000"/>
                  </a:schemeClr>
                </a:solidFill>
                <a:latin typeface="Calibri" pitchFamily="34" charset="0"/>
              </a:rPr>
              <a:t>Connectivité</a:t>
            </a:r>
            <a:r>
              <a:rPr lang="fr-FR" dirty="0">
                <a:solidFill>
                  <a:schemeClr val="accent1">
                    <a:lumMod val="75000"/>
                  </a:schemeClr>
                </a:solidFill>
                <a:latin typeface="Calibri" pitchFamily="34" charset="0"/>
              </a:rPr>
              <a:t> </a:t>
            </a:r>
          </a:p>
        </p:txBody>
      </p:sp>
      <p:sp>
        <p:nvSpPr>
          <p:cNvPr id="8" name="Rectangle 7"/>
          <p:cNvSpPr/>
          <p:nvPr/>
        </p:nvSpPr>
        <p:spPr>
          <a:xfrm>
            <a:off x="1621283" y="3168872"/>
            <a:ext cx="1474314" cy="369332"/>
          </a:xfrm>
          <a:prstGeom prst="rect">
            <a:avLst/>
          </a:prstGeom>
        </p:spPr>
        <p:txBody>
          <a:bodyPr wrap="none">
            <a:spAutoFit/>
          </a:bodyPr>
          <a:lstStyle/>
          <a:p>
            <a:pPr>
              <a:defRPr/>
            </a:pPr>
            <a:r>
              <a:rPr lang="en-US" b="1" dirty="0">
                <a:solidFill>
                  <a:schemeClr val="accent1">
                    <a:lumMod val="75000"/>
                  </a:schemeClr>
                </a:solidFill>
                <a:latin typeface="Calibri" pitchFamily="34" charset="0"/>
              </a:rPr>
              <a:t>Collaboration</a:t>
            </a:r>
          </a:p>
        </p:txBody>
      </p:sp>
      <p:sp>
        <p:nvSpPr>
          <p:cNvPr id="9" name="Rectangle 8"/>
          <p:cNvSpPr/>
          <p:nvPr/>
        </p:nvSpPr>
        <p:spPr>
          <a:xfrm>
            <a:off x="1621283" y="4897064"/>
            <a:ext cx="1028102" cy="369332"/>
          </a:xfrm>
          <a:prstGeom prst="rect">
            <a:avLst/>
          </a:prstGeom>
        </p:spPr>
        <p:txBody>
          <a:bodyPr wrap="none">
            <a:spAutoFit/>
          </a:bodyPr>
          <a:lstStyle/>
          <a:p>
            <a:pPr>
              <a:defRPr/>
            </a:pPr>
            <a:r>
              <a:rPr lang="en-US" b="1" dirty="0" err="1">
                <a:solidFill>
                  <a:schemeClr val="accent1">
                    <a:lumMod val="75000"/>
                  </a:schemeClr>
                </a:solidFill>
                <a:latin typeface="Calibri" pitchFamily="34" charset="0"/>
              </a:rPr>
              <a:t>Diversité</a:t>
            </a:r>
            <a:endParaRPr lang="en-US" b="1" dirty="0">
              <a:solidFill>
                <a:schemeClr val="accent1">
                  <a:lumMod val="75000"/>
                </a:schemeClr>
              </a:solidFill>
              <a:latin typeface="Calibri" pitchFamily="34" charset="0"/>
            </a:endParaRPr>
          </a:p>
        </p:txBody>
      </p:sp>
      <p:sp>
        <p:nvSpPr>
          <p:cNvPr id="12" name="ZoneTexte 11"/>
          <p:cNvSpPr txBox="1"/>
          <p:nvPr/>
        </p:nvSpPr>
        <p:spPr>
          <a:xfrm>
            <a:off x="4981840" y="1296665"/>
            <a:ext cx="3160674" cy="923330"/>
          </a:xfrm>
          <a:prstGeom prst="rect">
            <a:avLst/>
          </a:prstGeom>
          <a:noFill/>
        </p:spPr>
        <p:txBody>
          <a:bodyPr wrap="square">
            <a:spAutoFit/>
          </a:bodyPr>
          <a:lstStyle/>
          <a:p>
            <a:pPr>
              <a:buFont typeface="Arial" pitchFamily="34" charset="0"/>
              <a:buChar char="•"/>
              <a:defRPr/>
            </a:pPr>
            <a:r>
              <a:rPr lang="fr-FR" b="1"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Interne &amp; externe</a:t>
            </a:r>
          </a:p>
          <a:p>
            <a:pPr>
              <a:buFont typeface="Arial" pitchFamily="34" charset="0"/>
              <a:buChar char="•"/>
              <a:defRPr/>
            </a:pPr>
            <a:r>
              <a:rPr lang="fr-FR" dirty="0">
                <a:solidFill>
                  <a:schemeClr val="accent1">
                    <a:lumMod val="75000"/>
                  </a:schemeClr>
                </a:solidFill>
                <a:latin typeface="Calibri" pitchFamily="34" charset="0"/>
              </a:rPr>
              <a:t>  Aptitude à l’apprentissage</a:t>
            </a:r>
          </a:p>
          <a:p>
            <a:pPr>
              <a:buFont typeface="Arial" pitchFamily="34" charset="0"/>
              <a:buChar char="•"/>
              <a:defRPr/>
            </a:pPr>
            <a:r>
              <a:rPr lang="fr-FR" dirty="0">
                <a:solidFill>
                  <a:schemeClr val="accent1">
                    <a:lumMod val="75000"/>
                  </a:schemeClr>
                </a:solidFill>
                <a:latin typeface="Calibri" pitchFamily="34" charset="0"/>
              </a:rPr>
              <a:t>  Curiosité&amp; ouverture</a:t>
            </a:r>
          </a:p>
        </p:txBody>
      </p:sp>
      <p:sp>
        <p:nvSpPr>
          <p:cNvPr id="13" name="ZoneTexte 12"/>
          <p:cNvSpPr txBox="1"/>
          <p:nvPr/>
        </p:nvSpPr>
        <p:spPr>
          <a:xfrm>
            <a:off x="3431830" y="3011469"/>
            <a:ext cx="3999483" cy="1200329"/>
          </a:xfrm>
          <a:prstGeom prst="rect">
            <a:avLst/>
          </a:prstGeom>
          <a:noFill/>
        </p:spPr>
        <p:txBody>
          <a:bodyPr wrap="square">
            <a:spAutoFit/>
          </a:bodyPr>
          <a:lstStyle/>
          <a:p>
            <a:pPr>
              <a:buFont typeface="Arial" pitchFamily="34" charset="0"/>
              <a:buChar char="•"/>
              <a:defRPr/>
            </a:pPr>
            <a:r>
              <a:rPr lang="fr-FR" b="1"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Flux de connaissance et empathie</a:t>
            </a:r>
          </a:p>
          <a:p>
            <a:pPr>
              <a:buFont typeface="Arial" pitchFamily="34" charset="0"/>
              <a:buChar char="•"/>
              <a:defRPr/>
            </a:pPr>
            <a:r>
              <a:rPr lang="fr-FR" dirty="0">
                <a:solidFill>
                  <a:schemeClr val="accent1">
                    <a:lumMod val="75000"/>
                  </a:schemeClr>
                </a:solidFill>
                <a:latin typeface="Calibri" pitchFamily="34" charset="0"/>
              </a:rPr>
              <a:t>  Dynamique synergies &amp; </a:t>
            </a:r>
            <a:r>
              <a:rPr lang="fr-FR" b="1" dirty="0" err="1">
                <a:solidFill>
                  <a:schemeClr val="accent1">
                    <a:lumMod val="75000"/>
                  </a:schemeClr>
                </a:solidFill>
                <a:latin typeface="Calibri" pitchFamily="34" charset="0"/>
              </a:rPr>
              <a:t>co</a:t>
            </a:r>
            <a:r>
              <a:rPr lang="fr-FR" b="1" dirty="0">
                <a:solidFill>
                  <a:schemeClr val="accent1">
                    <a:lumMod val="75000"/>
                  </a:schemeClr>
                </a:solidFill>
                <a:latin typeface="Calibri" pitchFamily="34" charset="0"/>
              </a:rPr>
              <a:t>-création</a:t>
            </a:r>
          </a:p>
          <a:p>
            <a:pPr>
              <a:buFont typeface="Arial" pitchFamily="34" charset="0"/>
              <a:buChar char="•"/>
              <a:defRPr/>
            </a:pPr>
            <a:r>
              <a:rPr lang="fr-FR" dirty="0">
                <a:solidFill>
                  <a:schemeClr val="accent1">
                    <a:lumMod val="75000"/>
                  </a:schemeClr>
                </a:solidFill>
                <a:latin typeface="Calibri" pitchFamily="34" charset="0"/>
              </a:rPr>
              <a:t>  Ecoute, respect et confiance</a:t>
            </a:r>
          </a:p>
          <a:p>
            <a:pPr>
              <a:buFont typeface="Arial" pitchFamily="34" charset="0"/>
              <a:buChar char="•"/>
              <a:defRPr/>
            </a:pPr>
            <a:r>
              <a:rPr lang="fr-FR" dirty="0">
                <a:solidFill>
                  <a:schemeClr val="accent1">
                    <a:lumMod val="75000"/>
                  </a:schemeClr>
                </a:solidFill>
                <a:latin typeface="Calibri" pitchFamily="34" charset="0"/>
              </a:rPr>
              <a:t>  Responsabilité &amp; engagement </a:t>
            </a:r>
          </a:p>
        </p:txBody>
      </p:sp>
      <p:sp>
        <p:nvSpPr>
          <p:cNvPr id="14" name="ZoneTexte 13"/>
          <p:cNvSpPr txBox="1"/>
          <p:nvPr/>
        </p:nvSpPr>
        <p:spPr>
          <a:xfrm>
            <a:off x="5596572" y="4550415"/>
            <a:ext cx="3576457" cy="1477328"/>
          </a:xfrm>
          <a:prstGeom prst="rect">
            <a:avLst/>
          </a:prstGeom>
          <a:noFill/>
        </p:spPr>
        <p:txBody>
          <a:bodyPr wrap="square">
            <a:spAutoFit/>
          </a:bodyPr>
          <a:lstStyle/>
          <a:p>
            <a:pPr>
              <a:buFont typeface="Arial" pitchFamily="34" charset="0"/>
              <a:buChar char="•"/>
              <a:defRPr/>
            </a:pPr>
            <a:r>
              <a:rPr lang="fr-FR" b="1" dirty="0">
                <a:solidFill>
                  <a:schemeClr val="accent1">
                    <a:lumMod val="75000"/>
                  </a:schemeClr>
                </a:solidFill>
                <a:latin typeface="Calibri" pitchFamily="34" charset="0"/>
              </a:rPr>
              <a:t>   Intelligence</a:t>
            </a:r>
            <a:r>
              <a:rPr lang="en-US" b="1" dirty="0">
                <a:solidFill>
                  <a:schemeClr val="accent1">
                    <a:lumMod val="75000"/>
                  </a:schemeClr>
                </a:solidFill>
                <a:latin typeface="Calibri" pitchFamily="34" charset="0"/>
              </a:rPr>
              <a:t> </a:t>
            </a:r>
            <a:r>
              <a:rPr lang="fr-FR" b="1" dirty="0">
                <a:solidFill>
                  <a:schemeClr val="accent1">
                    <a:lumMod val="75000"/>
                  </a:schemeClr>
                </a:solidFill>
                <a:latin typeface="Calibri" pitchFamily="34" charset="0"/>
              </a:rPr>
              <a:t>distribuée</a:t>
            </a:r>
          </a:p>
          <a:p>
            <a:pPr>
              <a:buFont typeface="Arial" pitchFamily="34" charset="0"/>
              <a:buChar char="•"/>
              <a:defRPr/>
            </a:pPr>
            <a:r>
              <a:rPr lang="fr-FR" b="1"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Penser</a:t>
            </a:r>
            <a:r>
              <a:rPr lang="en-US"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autrement</a:t>
            </a:r>
          </a:p>
          <a:p>
            <a:pPr>
              <a:buFont typeface="Arial" pitchFamily="34" charset="0"/>
              <a:buChar char="•"/>
              <a:defRPr/>
            </a:pPr>
            <a:r>
              <a:rPr lang="en-US"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Cross-fertilisation</a:t>
            </a:r>
          </a:p>
          <a:p>
            <a:pPr>
              <a:buFont typeface="Arial" pitchFamily="34" charset="0"/>
              <a:buChar char="•"/>
              <a:defRPr/>
            </a:pPr>
            <a:r>
              <a:rPr lang="en-US"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Comportement</a:t>
            </a:r>
            <a:r>
              <a:rPr lang="en-US"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ouvert</a:t>
            </a:r>
            <a:r>
              <a:rPr lang="en-US" dirty="0">
                <a:solidFill>
                  <a:schemeClr val="accent1">
                    <a:lumMod val="75000"/>
                  </a:schemeClr>
                </a:solidFill>
                <a:latin typeface="Calibri" pitchFamily="34" charset="0"/>
              </a:rPr>
              <a:t> et flexible</a:t>
            </a:r>
          </a:p>
          <a:p>
            <a:pPr>
              <a:buFont typeface="Arial" pitchFamily="34" charset="0"/>
              <a:buChar char="•"/>
              <a:defRPr/>
            </a:pPr>
            <a:r>
              <a:rPr lang="en-US"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Tolérance</a:t>
            </a:r>
            <a:r>
              <a:rPr lang="en-US" dirty="0">
                <a:solidFill>
                  <a:schemeClr val="accent1">
                    <a:lumMod val="75000"/>
                  </a:schemeClr>
                </a:solidFill>
                <a:latin typeface="Calibri" pitchFamily="34" charset="0"/>
              </a:rPr>
              <a:t> </a:t>
            </a:r>
          </a:p>
        </p:txBody>
      </p:sp>
      <p:cxnSp>
        <p:nvCxnSpPr>
          <p:cNvPr id="17" name="Connecteur droit avec flèche 16"/>
          <p:cNvCxnSpPr/>
          <p:nvPr/>
        </p:nvCxnSpPr>
        <p:spPr>
          <a:xfrm>
            <a:off x="2147842" y="2160760"/>
            <a:ext cx="0" cy="504056"/>
          </a:xfrm>
          <a:prstGeom prst="straightConnector1">
            <a:avLst/>
          </a:prstGeom>
          <a:ln w="38100">
            <a:solidFill>
              <a:srgbClr val="5B321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2147842" y="3960960"/>
            <a:ext cx="0" cy="504056"/>
          </a:xfrm>
          <a:prstGeom prst="straightConnector1">
            <a:avLst/>
          </a:prstGeom>
          <a:ln w="38100">
            <a:solidFill>
              <a:srgbClr val="5B3211"/>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19" name="Image 18" descr="sans-titre.png"/>
          <p:cNvPicPr>
            <a:picLocks noChangeAspect="1"/>
          </p:cNvPicPr>
          <p:nvPr/>
        </p:nvPicPr>
        <p:blipFill>
          <a:blip r:embed="rId3" cstate="screen"/>
          <a:stretch>
            <a:fillRect/>
          </a:stretch>
        </p:blipFill>
        <p:spPr>
          <a:xfrm>
            <a:off x="3197805" y="1080640"/>
            <a:ext cx="1603534" cy="1478280"/>
          </a:xfrm>
          <a:prstGeom prst="rect">
            <a:avLst/>
          </a:prstGeom>
        </p:spPr>
      </p:pic>
      <p:pic>
        <p:nvPicPr>
          <p:cNvPr id="20" name="Image 19" descr="sans-titre 2.png"/>
          <p:cNvPicPr>
            <a:picLocks noChangeAspect="1"/>
          </p:cNvPicPr>
          <p:nvPr/>
        </p:nvPicPr>
        <p:blipFill>
          <a:blip r:embed="rId4" cstate="screen"/>
          <a:stretch>
            <a:fillRect/>
          </a:stretch>
        </p:blipFill>
        <p:spPr>
          <a:xfrm>
            <a:off x="7779556" y="2708361"/>
            <a:ext cx="1207294" cy="1476375"/>
          </a:xfrm>
          <a:prstGeom prst="rect">
            <a:avLst/>
          </a:prstGeom>
        </p:spPr>
      </p:pic>
      <p:pic>
        <p:nvPicPr>
          <p:cNvPr id="21" name="Image 20" descr="imagesCA005GUU.jpg"/>
          <p:cNvPicPr>
            <a:picLocks noChangeAspect="1"/>
          </p:cNvPicPr>
          <p:nvPr/>
        </p:nvPicPr>
        <p:blipFill>
          <a:blip r:embed="rId5" cstate="screen"/>
          <a:stretch>
            <a:fillRect/>
          </a:stretch>
        </p:blipFill>
        <p:spPr>
          <a:xfrm>
            <a:off x="3899884" y="4609032"/>
            <a:ext cx="1416248" cy="1676400"/>
          </a:xfrm>
          <a:prstGeom prst="rect">
            <a:avLst/>
          </a:prstGeom>
        </p:spPr>
      </p:pic>
    </p:spTree>
    <p:extLst>
      <p:ext uri="{BB962C8B-B14F-4D97-AF65-F5344CB8AC3E}">
        <p14:creationId xmlns:p14="http://schemas.microsoft.com/office/powerpoint/2010/main" val="1353253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checkerboard(across)">
                                      <p:cBhvr>
                                        <p:cTn id="7" dur="500"/>
                                        <p:tgtEl>
                                          <p:spTgt spid="19"/>
                                        </p:tgtEl>
                                      </p:cBhvr>
                                    </p:animEffect>
                                  </p:childTnLst>
                                </p:cTn>
                              </p:par>
                              <p:par>
                                <p:cTn id="8" presetID="5" presetClass="entr" presetSubtype="10"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checkerboard(across)">
                                      <p:cBhvr>
                                        <p:cTn id="10" dur="500"/>
                                        <p:tgtEl>
                                          <p:spTgt spid="21"/>
                                        </p:tgtEl>
                                      </p:cBhvr>
                                    </p:animEffect>
                                  </p:childTnLst>
                                </p:cTn>
                              </p:par>
                              <p:par>
                                <p:cTn id="11" presetID="5" presetClass="entr" presetSubtype="1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checkerboard(across)">
                                      <p:cBhvr>
                                        <p:cTn id="1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3338386" y="392386"/>
            <a:ext cx="3962299" cy="538057"/>
          </a:xfrm>
        </p:spPr>
        <p:txBody>
          <a:bodyPr>
            <a:normAutofit/>
          </a:bodyPr>
          <a:lstStyle/>
          <a:p>
            <a:r>
              <a:rPr lang="en-US" sz="2800" b="1" dirty="0" err="1">
                <a:solidFill>
                  <a:srgbClr val="000066"/>
                </a:solidFill>
                <a:latin typeface="+mn-lt"/>
                <a:ea typeface="+mn-ea"/>
                <a:cs typeface="+mn-cs"/>
              </a:rPr>
              <a:t>Principaux</a:t>
            </a:r>
            <a:r>
              <a:rPr lang="en-US" sz="2800" b="1" dirty="0">
                <a:solidFill>
                  <a:srgbClr val="000066"/>
                </a:solidFill>
                <a:latin typeface="+mn-lt"/>
                <a:ea typeface="+mn-ea"/>
                <a:cs typeface="+mn-cs"/>
              </a:rPr>
              <a:t> leviers (suite)</a:t>
            </a:r>
          </a:p>
        </p:txBody>
      </p:sp>
      <p:sp>
        <p:nvSpPr>
          <p:cNvPr id="7" name="ZoneTexte 6"/>
          <p:cNvSpPr txBox="1"/>
          <p:nvPr/>
        </p:nvSpPr>
        <p:spPr>
          <a:xfrm>
            <a:off x="1606729" y="1557338"/>
            <a:ext cx="2060629" cy="369332"/>
          </a:xfrm>
          <a:prstGeom prst="rect">
            <a:avLst/>
          </a:prstGeom>
          <a:noFill/>
        </p:spPr>
        <p:txBody>
          <a:bodyPr wrap="none">
            <a:spAutoFit/>
          </a:bodyPr>
          <a:lstStyle/>
          <a:p>
            <a:pPr>
              <a:defRPr/>
            </a:pPr>
            <a:r>
              <a:rPr lang="fr-FR" b="1" dirty="0">
                <a:solidFill>
                  <a:schemeClr val="accent1">
                    <a:lumMod val="75000"/>
                  </a:schemeClr>
                </a:solidFill>
                <a:latin typeface="Calibri" pitchFamily="34" charset="0"/>
              </a:rPr>
              <a:t>Créativité collective</a:t>
            </a:r>
            <a:endParaRPr lang="fr-FR" dirty="0">
              <a:solidFill>
                <a:schemeClr val="accent1">
                  <a:lumMod val="75000"/>
                </a:schemeClr>
              </a:solidFill>
              <a:latin typeface="Calibri" pitchFamily="34" charset="0"/>
            </a:endParaRPr>
          </a:p>
        </p:txBody>
      </p:sp>
      <p:sp>
        <p:nvSpPr>
          <p:cNvPr id="8" name="Rectangle 7"/>
          <p:cNvSpPr/>
          <p:nvPr/>
        </p:nvSpPr>
        <p:spPr>
          <a:xfrm>
            <a:off x="1606770" y="4365104"/>
            <a:ext cx="1889172" cy="369332"/>
          </a:xfrm>
          <a:prstGeom prst="rect">
            <a:avLst/>
          </a:prstGeom>
        </p:spPr>
        <p:txBody>
          <a:bodyPr wrap="none">
            <a:spAutoFit/>
          </a:bodyPr>
          <a:lstStyle/>
          <a:p>
            <a:pPr>
              <a:defRPr/>
            </a:pPr>
            <a:r>
              <a:rPr lang="en-US" b="1" dirty="0">
                <a:solidFill>
                  <a:schemeClr val="accent1">
                    <a:lumMod val="75000"/>
                  </a:schemeClr>
                </a:solidFill>
                <a:latin typeface="Calibri" pitchFamily="34" charset="0"/>
              </a:rPr>
              <a:t>Leadership </a:t>
            </a:r>
            <a:r>
              <a:rPr lang="fr-FR" b="1" dirty="0">
                <a:solidFill>
                  <a:schemeClr val="accent1">
                    <a:lumMod val="75000"/>
                  </a:schemeClr>
                </a:solidFill>
                <a:latin typeface="Calibri" pitchFamily="34" charset="0"/>
              </a:rPr>
              <a:t>créatif</a:t>
            </a:r>
          </a:p>
        </p:txBody>
      </p:sp>
      <p:sp>
        <p:nvSpPr>
          <p:cNvPr id="10" name="ZoneTexte 9"/>
          <p:cNvSpPr txBox="1"/>
          <p:nvPr/>
        </p:nvSpPr>
        <p:spPr>
          <a:xfrm>
            <a:off x="4153011" y="1795832"/>
            <a:ext cx="4435686" cy="1477328"/>
          </a:xfrm>
          <a:prstGeom prst="rect">
            <a:avLst/>
          </a:prstGeom>
          <a:noFill/>
        </p:spPr>
        <p:txBody>
          <a:bodyPr wrap="square">
            <a:spAutoFit/>
          </a:bodyPr>
          <a:lstStyle/>
          <a:p>
            <a:pPr>
              <a:buFont typeface="Arial" pitchFamily="34" charset="0"/>
              <a:buChar char="•"/>
              <a:defRPr/>
            </a:pPr>
            <a:r>
              <a:rPr lang="en-US"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Liberté et expression libérée</a:t>
            </a:r>
          </a:p>
          <a:p>
            <a:pPr>
              <a:buFont typeface="Arial" pitchFamily="34" charset="0"/>
              <a:buChar char="•"/>
              <a:defRPr/>
            </a:pPr>
            <a:r>
              <a:rPr lang="fr-FR" dirty="0">
                <a:solidFill>
                  <a:schemeClr val="accent1">
                    <a:lumMod val="75000"/>
                  </a:schemeClr>
                </a:solidFill>
                <a:latin typeface="Calibri" pitchFamily="34" charset="0"/>
              </a:rPr>
              <a:t>  </a:t>
            </a:r>
            <a:r>
              <a:rPr lang="fr-FR" b="1" dirty="0">
                <a:solidFill>
                  <a:schemeClr val="accent1">
                    <a:lumMod val="75000"/>
                  </a:schemeClr>
                </a:solidFill>
                <a:latin typeface="Calibri" pitchFamily="34" charset="0"/>
              </a:rPr>
              <a:t>Donner du sens au rôle d’acteurs</a:t>
            </a:r>
            <a:endParaRPr lang="fr-FR" dirty="0">
              <a:solidFill>
                <a:schemeClr val="accent1">
                  <a:lumMod val="75000"/>
                </a:schemeClr>
              </a:solidFill>
              <a:latin typeface="Calibri" pitchFamily="34" charset="0"/>
            </a:endParaRPr>
          </a:p>
          <a:p>
            <a:pPr>
              <a:buFont typeface="Arial" pitchFamily="34" charset="0"/>
              <a:buChar char="•"/>
              <a:defRPr/>
            </a:pPr>
            <a:r>
              <a:rPr lang="fr-FR" dirty="0">
                <a:solidFill>
                  <a:schemeClr val="accent1">
                    <a:lumMod val="75000"/>
                  </a:schemeClr>
                </a:solidFill>
                <a:latin typeface="Calibri" pitchFamily="34" charset="0"/>
              </a:rPr>
              <a:t>  Climat social propice: prise de risque, agilité et apprentissage</a:t>
            </a:r>
            <a:endParaRPr lang="fr-FR" b="1" dirty="0">
              <a:solidFill>
                <a:schemeClr val="accent1">
                  <a:lumMod val="75000"/>
                </a:schemeClr>
              </a:solidFill>
              <a:latin typeface="Calibri" pitchFamily="34" charset="0"/>
            </a:endParaRPr>
          </a:p>
          <a:p>
            <a:pPr>
              <a:buFont typeface="Arial" pitchFamily="34" charset="0"/>
              <a:buChar char="•"/>
              <a:defRPr/>
            </a:pPr>
            <a:r>
              <a:rPr lang="en-US" dirty="0">
                <a:solidFill>
                  <a:schemeClr val="accent1">
                    <a:lumMod val="75000"/>
                  </a:schemeClr>
                </a:solidFill>
                <a:latin typeface="Calibri" pitchFamily="34" charset="0"/>
              </a:rPr>
              <a:t>  </a:t>
            </a:r>
            <a:r>
              <a:rPr lang="fr-FR" b="1" dirty="0">
                <a:solidFill>
                  <a:schemeClr val="accent1">
                    <a:lumMod val="75000"/>
                  </a:schemeClr>
                </a:solidFill>
                <a:latin typeface="Calibri" pitchFamily="34" charset="0"/>
              </a:rPr>
              <a:t>Responsabilité collective </a:t>
            </a:r>
            <a:r>
              <a:rPr lang="fr-FR" dirty="0">
                <a:solidFill>
                  <a:schemeClr val="accent1">
                    <a:lumMod val="75000"/>
                  </a:schemeClr>
                </a:solidFill>
                <a:latin typeface="Calibri" pitchFamily="34" charset="0"/>
              </a:rPr>
              <a:t>&amp; engagement</a:t>
            </a:r>
          </a:p>
        </p:txBody>
      </p:sp>
      <p:pic>
        <p:nvPicPr>
          <p:cNvPr id="11" name="Image 10" descr="imagesCA92SD18.jpg"/>
          <p:cNvPicPr>
            <a:picLocks noChangeAspect="1"/>
          </p:cNvPicPr>
          <p:nvPr/>
        </p:nvPicPr>
        <p:blipFill>
          <a:blip r:embed="rId3" cstate="screen"/>
          <a:stretch>
            <a:fillRect/>
          </a:stretch>
        </p:blipFill>
        <p:spPr>
          <a:xfrm>
            <a:off x="1197225" y="2060850"/>
            <a:ext cx="2515195" cy="1476375"/>
          </a:xfrm>
          <a:prstGeom prst="rect">
            <a:avLst/>
          </a:prstGeom>
        </p:spPr>
      </p:pic>
      <p:sp>
        <p:nvSpPr>
          <p:cNvPr id="13" name="ZoneTexte 12"/>
          <p:cNvSpPr txBox="1"/>
          <p:nvPr/>
        </p:nvSpPr>
        <p:spPr>
          <a:xfrm>
            <a:off x="3986070" y="4149082"/>
            <a:ext cx="3735530" cy="1200329"/>
          </a:xfrm>
          <a:prstGeom prst="rect">
            <a:avLst/>
          </a:prstGeom>
          <a:noFill/>
        </p:spPr>
        <p:txBody>
          <a:bodyPr wrap="square">
            <a:spAutoFit/>
          </a:bodyPr>
          <a:lstStyle/>
          <a:p>
            <a:pPr>
              <a:buFont typeface="Arial" pitchFamily="34" charset="0"/>
              <a:buChar char="•"/>
              <a:defRPr/>
            </a:pPr>
            <a:r>
              <a:rPr lang="fr-FR" b="1"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Aptitude à créer un </a:t>
            </a:r>
            <a:r>
              <a:rPr lang="fr-FR" b="1" dirty="0">
                <a:solidFill>
                  <a:schemeClr val="accent1">
                    <a:lumMod val="75000"/>
                  </a:schemeClr>
                </a:solidFill>
                <a:latin typeface="Calibri" pitchFamily="34" charset="0"/>
              </a:rPr>
              <a:t>climat innovant </a:t>
            </a:r>
          </a:p>
          <a:p>
            <a:pPr>
              <a:buFont typeface="Arial" pitchFamily="34" charset="0"/>
              <a:buChar char="•"/>
              <a:defRPr/>
            </a:pPr>
            <a:r>
              <a:rPr lang="en-US" dirty="0">
                <a:solidFill>
                  <a:schemeClr val="accent1">
                    <a:lumMod val="75000"/>
                  </a:schemeClr>
                </a:solidFill>
                <a:latin typeface="Calibri" pitchFamily="34" charset="0"/>
              </a:rPr>
              <a:t>  </a:t>
            </a:r>
            <a:r>
              <a:rPr lang="fr-FR" dirty="0">
                <a:solidFill>
                  <a:schemeClr val="accent1">
                    <a:lumMod val="75000"/>
                  </a:schemeClr>
                </a:solidFill>
                <a:latin typeface="Calibri" pitchFamily="34" charset="0"/>
              </a:rPr>
              <a:t>Donner du sens au </a:t>
            </a:r>
            <a:r>
              <a:rPr lang="fr-FR" b="1" dirty="0">
                <a:solidFill>
                  <a:schemeClr val="accent1">
                    <a:lumMod val="75000"/>
                  </a:schemeClr>
                </a:solidFill>
                <a:latin typeface="Calibri" pitchFamily="34" charset="0"/>
              </a:rPr>
              <a:t>futur</a:t>
            </a:r>
          </a:p>
          <a:p>
            <a:pPr>
              <a:buFont typeface="Arial" pitchFamily="34" charset="0"/>
              <a:buChar char="•"/>
              <a:defRPr/>
            </a:pPr>
            <a:r>
              <a:rPr lang="en-US" b="1" dirty="0">
                <a:solidFill>
                  <a:schemeClr val="accent1">
                    <a:lumMod val="75000"/>
                  </a:schemeClr>
                </a:solidFill>
                <a:latin typeface="Calibri" pitchFamily="34" charset="0"/>
              </a:rPr>
              <a:t>  </a:t>
            </a:r>
            <a:r>
              <a:rPr lang="fr-FR" b="1" dirty="0">
                <a:solidFill>
                  <a:schemeClr val="accent1">
                    <a:lumMod val="75000"/>
                  </a:schemeClr>
                </a:solidFill>
                <a:latin typeface="Calibri" pitchFamily="34" charset="0"/>
              </a:rPr>
              <a:t>Prise de risque et agilité </a:t>
            </a:r>
            <a:r>
              <a:rPr lang="fr-FR" dirty="0">
                <a:solidFill>
                  <a:schemeClr val="accent1">
                    <a:lumMod val="75000"/>
                  </a:schemeClr>
                </a:solidFill>
                <a:latin typeface="Calibri" pitchFamily="34" charset="0"/>
              </a:rPr>
              <a:t>pour faire face à l’incertitude</a:t>
            </a:r>
          </a:p>
        </p:txBody>
      </p:sp>
      <p:cxnSp>
        <p:nvCxnSpPr>
          <p:cNvPr id="14" name="Connecteur droit avec flèche 13"/>
          <p:cNvCxnSpPr/>
          <p:nvPr/>
        </p:nvCxnSpPr>
        <p:spPr>
          <a:xfrm>
            <a:off x="2191834" y="3717032"/>
            <a:ext cx="0" cy="504056"/>
          </a:xfrm>
          <a:prstGeom prst="straightConnector1">
            <a:avLst/>
          </a:prstGeom>
          <a:ln w="38100">
            <a:solidFill>
              <a:srgbClr val="5B3211"/>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15" name="Image 14" descr="imagesCAON5HLC.jpg"/>
          <p:cNvPicPr>
            <a:picLocks noChangeAspect="1"/>
          </p:cNvPicPr>
          <p:nvPr/>
        </p:nvPicPr>
        <p:blipFill>
          <a:blip r:embed="rId4" cstate="screen"/>
          <a:stretch>
            <a:fillRect/>
          </a:stretch>
        </p:blipFill>
        <p:spPr>
          <a:xfrm>
            <a:off x="7808913" y="4597213"/>
            <a:ext cx="1640681" cy="1447800"/>
          </a:xfrm>
          <a:prstGeom prst="rect">
            <a:avLst/>
          </a:prstGeom>
        </p:spPr>
      </p:pic>
    </p:spTree>
    <p:extLst>
      <p:ext uri="{BB962C8B-B14F-4D97-AF65-F5344CB8AC3E}">
        <p14:creationId xmlns:p14="http://schemas.microsoft.com/office/powerpoint/2010/main" val="64895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par>
                                <p:cTn id="8" presetID="5" presetClass="entr" presetSubtype="1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checkerboard(across)">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p:nvPr>
        </p:nvSpPr>
        <p:spPr>
          <a:xfrm>
            <a:off x="2856122" y="216522"/>
            <a:ext cx="4836449" cy="697879"/>
          </a:xfrm>
        </p:spPr>
        <p:txBody>
          <a:bodyPr>
            <a:normAutofit fontScale="90000"/>
          </a:bodyPr>
          <a:lstStyle/>
          <a:p>
            <a:r>
              <a:rPr lang="en-US" sz="2800" b="1" dirty="0">
                <a:solidFill>
                  <a:srgbClr val="000066"/>
                </a:solidFill>
                <a:latin typeface="+mn-lt"/>
                <a:ea typeface="+mn-ea"/>
                <a:cs typeface="+mn-cs"/>
              </a:rPr>
              <a:t>Innovation, un </a:t>
            </a:r>
            <a:r>
              <a:rPr lang="fr-FR" sz="2800" b="1" dirty="0">
                <a:solidFill>
                  <a:srgbClr val="000066"/>
                </a:solidFill>
                <a:latin typeface="+mn-lt"/>
                <a:ea typeface="+mn-ea"/>
                <a:cs typeface="+mn-cs"/>
              </a:rPr>
              <a:t>phénomène</a:t>
            </a:r>
            <a:r>
              <a:rPr lang="en-US" sz="2800" b="1" dirty="0">
                <a:solidFill>
                  <a:srgbClr val="000066"/>
                </a:solidFill>
                <a:latin typeface="+mn-lt"/>
                <a:ea typeface="+mn-ea"/>
                <a:cs typeface="+mn-cs"/>
              </a:rPr>
              <a:t> social</a:t>
            </a:r>
          </a:p>
        </p:txBody>
      </p:sp>
      <p:sp>
        <p:nvSpPr>
          <p:cNvPr id="16" name="ZoneTexte 15"/>
          <p:cNvSpPr txBox="1"/>
          <p:nvPr/>
        </p:nvSpPr>
        <p:spPr>
          <a:xfrm>
            <a:off x="1180758" y="1692681"/>
            <a:ext cx="2340260" cy="4401205"/>
          </a:xfrm>
          <a:prstGeom prst="rect">
            <a:avLst/>
          </a:prstGeom>
          <a:noFill/>
        </p:spPr>
        <p:txBody>
          <a:bodyPr wrap="square" rtlCol="0">
            <a:spAutoFit/>
          </a:bodyPr>
          <a:lstStyle/>
          <a:p>
            <a:pPr algn="ctr"/>
            <a:r>
              <a:rPr lang="fr-FR" sz="2000" b="1" dirty="0">
                <a:solidFill>
                  <a:schemeClr val="accent1">
                    <a:lumMod val="75000"/>
                  </a:schemeClr>
                </a:solidFill>
              </a:rPr>
              <a:t>Un processus intimement lié à la connaissance</a:t>
            </a:r>
          </a:p>
          <a:p>
            <a:pPr algn="ctr"/>
            <a:endParaRPr lang="fr-FR" sz="2000" b="1" dirty="0">
              <a:solidFill>
                <a:schemeClr val="accent1">
                  <a:lumMod val="75000"/>
                </a:schemeClr>
              </a:solidFill>
            </a:endParaRPr>
          </a:p>
          <a:p>
            <a:pPr algn="ctr"/>
            <a:endParaRPr lang="fr-FR" sz="2000" b="1" dirty="0">
              <a:solidFill>
                <a:schemeClr val="accent1">
                  <a:lumMod val="75000"/>
                </a:schemeClr>
              </a:solidFill>
            </a:endParaRPr>
          </a:p>
          <a:p>
            <a:pPr algn="ctr"/>
            <a:r>
              <a:rPr lang="fr-FR" sz="2000" b="1" dirty="0">
                <a:solidFill>
                  <a:schemeClr val="accent1">
                    <a:lumMod val="75000"/>
                  </a:schemeClr>
                </a:solidFill>
              </a:rPr>
              <a:t>Mécanismes</a:t>
            </a:r>
            <a:r>
              <a:rPr lang="en-US" sz="2000" b="1" dirty="0">
                <a:solidFill>
                  <a:schemeClr val="accent1">
                    <a:lumMod val="75000"/>
                  </a:schemeClr>
                </a:solidFill>
              </a:rPr>
              <a:t> </a:t>
            </a:r>
            <a:r>
              <a:rPr lang="fr-FR" sz="2000" b="1" dirty="0">
                <a:solidFill>
                  <a:schemeClr val="accent1">
                    <a:lumMod val="75000"/>
                  </a:schemeClr>
                </a:solidFill>
              </a:rPr>
              <a:t>sociaux comme leviers</a:t>
            </a:r>
          </a:p>
          <a:p>
            <a:pPr algn="ctr"/>
            <a:endParaRPr lang="en-US" sz="2000" b="1" dirty="0">
              <a:solidFill>
                <a:schemeClr val="accent1">
                  <a:lumMod val="75000"/>
                </a:schemeClr>
              </a:solidFill>
            </a:endParaRPr>
          </a:p>
          <a:p>
            <a:pPr algn="ctr"/>
            <a:endParaRPr lang="en-US" sz="2000" b="1" dirty="0">
              <a:solidFill>
                <a:schemeClr val="accent1">
                  <a:lumMod val="75000"/>
                </a:schemeClr>
              </a:solidFill>
            </a:endParaRPr>
          </a:p>
          <a:p>
            <a:pPr algn="ctr"/>
            <a:r>
              <a:rPr lang="fr-FR" sz="2000" b="1" dirty="0">
                <a:solidFill>
                  <a:schemeClr val="accent1">
                    <a:lumMod val="75000"/>
                  </a:schemeClr>
                </a:solidFill>
              </a:rPr>
              <a:t>Etres</a:t>
            </a:r>
            <a:r>
              <a:rPr lang="en-US" sz="2000" b="1" dirty="0">
                <a:solidFill>
                  <a:schemeClr val="accent1">
                    <a:lumMod val="75000"/>
                  </a:schemeClr>
                </a:solidFill>
              </a:rPr>
              <a:t> </a:t>
            </a:r>
            <a:r>
              <a:rPr lang="fr-FR" sz="2000" b="1" dirty="0">
                <a:solidFill>
                  <a:schemeClr val="accent1">
                    <a:lumMod val="75000"/>
                  </a:schemeClr>
                </a:solidFill>
              </a:rPr>
              <a:t>humains</a:t>
            </a:r>
          </a:p>
          <a:p>
            <a:pPr algn="ctr"/>
            <a:r>
              <a:rPr lang="en-US" sz="2000" b="1" dirty="0">
                <a:solidFill>
                  <a:schemeClr val="accent1">
                    <a:lumMod val="75000"/>
                  </a:schemeClr>
                </a:solidFill>
              </a:rPr>
              <a:t>au </a:t>
            </a:r>
            <a:r>
              <a:rPr lang="fr-FR" sz="2000" b="1" dirty="0">
                <a:solidFill>
                  <a:schemeClr val="accent1">
                    <a:lumMod val="75000"/>
                  </a:schemeClr>
                </a:solidFill>
              </a:rPr>
              <a:t>centre</a:t>
            </a:r>
            <a:r>
              <a:rPr lang="en-US" sz="2000" b="1" dirty="0">
                <a:solidFill>
                  <a:schemeClr val="accent1">
                    <a:lumMod val="75000"/>
                  </a:schemeClr>
                </a:solidFill>
              </a:rPr>
              <a:t> </a:t>
            </a:r>
            <a:r>
              <a:rPr lang="fr-FR" sz="2000" b="1" dirty="0">
                <a:solidFill>
                  <a:schemeClr val="accent1">
                    <a:lumMod val="75000"/>
                  </a:schemeClr>
                </a:solidFill>
              </a:rPr>
              <a:t>comme</a:t>
            </a:r>
            <a:r>
              <a:rPr lang="en-US" sz="2000" b="1" dirty="0">
                <a:solidFill>
                  <a:schemeClr val="accent1">
                    <a:lumMod val="75000"/>
                  </a:schemeClr>
                </a:solidFill>
              </a:rPr>
              <a:t> </a:t>
            </a:r>
            <a:r>
              <a:rPr lang="fr-FR" sz="2000" b="1" dirty="0">
                <a:solidFill>
                  <a:schemeClr val="accent1">
                    <a:lumMod val="75000"/>
                  </a:schemeClr>
                </a:solidFill>
              </a:rPr>
              <a:t>acteurs</a:t>
            </a:r>
          </a:p>
          <a:p>
            <a:pPr algn="ctr"/>
            <a:endParaRPr lang="en-US" sz="2000" b="1" dirty="0">
              <a:solidFill>
                <a:schemeClr val="accent1">
                  <a:lumMod val="75000"/>
                </a:schemeClr>
              </a:solidFill>
            </a:endParaRPr>
          </a:p>
        </p:txBody>
      </p:sp>
      <p:sp>
        <p:nvSpPr>
          <p:cNvPr id="19" name="Rectangle 16"/>
          <p:cNvSpPr>
            <a:spLocks noChangeArrowheads="1"/>
          </p:cNvSpPr>
          <p:nvPr/>
        </p:nvSpPr>
        <p:spPr bwMode="auto">
          <a:xfrm rot="5400000">
            <a:off x="2092643" y="2779621"/>
            <a:ext cx="516488" cy="400110"/>
          </a:xfrm>
          <a:prstGeom prst="rect">
            <a:avLst/>
          </a:prstGeom>
          <a:noFill/>
          <a:ln w="9525">
            <a:noFill/>
            <a:miter lim="800000"/>
            <a:headEnd/>
            <a:tailEnd/>
          </a:ln>
        </p:spPr>
        <p:txBody>
          <a:bodyPr wrap="none">
            <a:spAutoFit/>
          </a:bodyPr>
          <a:lstStyle/>
          <a:p>
            <a:r>
              <a:rPr lang="en-US" sz="2000" dirty="0">
                <a:solidFill>
                  <a:schemeClr val="accent1">
                    <a:lumMod val="75000"/>
                  </a:schemeClr>
                </a:solidFill>
                <a:sym typeface="Wingdings" pitchFamily="2" charset="2"/>
              </a:rPr>
              <a:t> </a:t>
            </a:r>
            <a:endParaRPr lang="fr-FR" sz="2000" dirty="0">
              <a:solidFill>
                <a:schemeClr val="accent1">
                  <a:lumMod val="75000"/>
                </a:schemeClr>
              </a:solidFill>
            </a:endParaRPr>
          </a:p>
        </p:txBody>
      </p:sp>
      <p:sp>
        <p:nvSpPr>
          <p:cNvPr id="20" name="Rectangle 16"/>
          <p:cNvSpPr>
            <a:spLocks noChangeArrowheads="1"/>
          </p:cNvSpPr>
          <p:nvPr/>
        </p:nvSpPr>
        <p:spPr bwMode="auto">
          <a:xfrm rot="5400000">
            <a:off x="2120873" y="4310114"/>
            <a:ext cx="457200" cy="400110"/>
          </a:xfrm>
          <a:prstGeom prst="rect">
            <a:avLst/>
          </a:prstGeom>
          <a:noFill/>
          <a:ln w="9525">
            <a:noFill/>
            <a:miter lim="800000"/>
            <a:headEnd/>
            <a:tailEnd/>
          </a:ln>
        </p:spPr>
        <p:txBody>
          <a:bodyPr wrap="square">
            <a:spAutoFit/>
          </a:bodyPr>
          <a:lstStyle/>
          <a:p>
            <a:r>
              <a:rPr lang="en-US" sz="2000" dirty="0">
                <a:solidFill>
                  <a:schemeClr val="accent1">
                    <a:lumMod val="75000"/>
                  </a:schemeClr>
                </a:solidFill>
                <a:sym typeface="Wingdings" pitchFamily="2" charset="2"/>
              </a:rPr>
              <a:t> </a:t>
            </a:r>
            <a:endParaRPr lang="fr-FR" sz="2000" dirty="0">
              <a:solidFill>
                <a:schemeClr val="accent1">
                  <a:lumMod val="75000"/>
                </a:schemeClr>
              </a:solidFill>
            </a:endParaRPr>
          </a:p>
        </p:txBody>
      </p:sp>
      <p:sp>
        <p:nvSpPr>
          <p:cNvPr id="22" name="ZoneTexte 21"/>
          <p:cNvSpPr txBox="1"/>
          <p:nvPr/>
        </p:nvSpPr>
        <p:spPr>
          <a:xfrm>
            <a:off x="4362020" y="1956254"/>
            <a:ext cx="4070780" cy="1015663"/>
          </a:xfrm>
          <a:prstGeom prst="rect">
            <a:avLst/>
          </a:prstGeom>
          <a:noFill/>
        </p:spPr>
        <p:txBody>
          <a:bodyPr wrap="square" rtlCol="0">
            <a:spAutoFit/>
          </a:bodyPr>
          <a:lstStyle/>
          <a:p>
            <a:pPr>
              <a:spcBef>
                <a:spcPts val="700"/>
              </a:spcBef>
              <a:spcAft>
                <a:spcPts val="300"/>
              </a:spcAft>
            </a:pPr>
            <a:r>
              <a:rPr lang="fr-FR" sz="2000" b="1" dirty="0">
                <a:solidFill>
                  <a:schemeClr val="accent1">
                    <a:lumMod val="75000"/>
                  </a:schemeClr>
                </a:solidFill>
              </a:rPr>
              <a:t>L’innovation durable </a:t>
            </a:r>
            <a:r>
              <a:rPr lang="fr-FR" sz="2000" dirty="0">
                <a:solidFill>
                  <a:schemeClr val="accent1">
                    <a:lumMod val="75000"/>
                  </a:schemeClr>
                </a:solidFill>
              </a:rPr>
              <a:t>s’accompagne de nouvelles </a:t>
            </a:r>
            <a:r>
              <a:rPr lang="fr-FR" sz="2000" b="1" dirty="0">
                <a:solidFill>
                  <a:schemeClr val="accent1">
                    <a:lumMod val="75000"/>
                  </a:schemeClr>
                </a:solidFill>
              </a:rPr>
              <a:t>capacités managériales </a:t>
            </a:r>
            <a:r>
              <a:rPr lang="fr-FR" sz="2000" dirty="0">
                <a:solidFill>
                  <a:schemeClr val="accent1">
                    <a:lumMod val="75000"/>
                  </a:schemeClr>
                </a:solidFill>
              </a:rPr>
              <a:t>pour créer des conditions favorables</a:t>
            </a:r>
          </a:p>
        </p:txBody>
      </p:sp>
      <p:sp>
        <p:nvSpPr>
          <p:cNvPr id="23" name="ZoneTexte 22"/>
          <p:cNvSpPr txBox="1"/>
          <p:nvPr/>
        </p:nvSpPr>
        <p:spPr>
          <a:xfrm>
            <a:off x="4386969" y="2927695"/>
            <a:ext cx="4951739" cy="3067506"/>
          </a:xfrm>
          <a:prstGeom prst="rect">
            <a:avLst/>
          </a:prstGeom>
          <a:noFill/>
        </p:spPr>
        <p:txBody>
          <a:bodyPr wrap="square" rtlCol="0">
            <a:spAutoFit/>
          </a:bodyPr>
          <a:lstStyle/>
          <a:p>
            <a:pPr>
              <a:spcBef>
                <a:spcPts val="700"/>
              </a:spcBef>
              <a:spcAft>
                <a:spcPts val="300"/>
              </a:spcAft>
            </a:pPr>
            <a:endParaRPr lang="en-US" sz="2000" dirty="0">
              <a:solidFill>
                <a:schemeClr val="accent1">
                  <a:lumMod val="75000"/>
                </a:schemeClr>
              </a:solidFill>
            </a:endParaRPr>
          </a:p>
          <a:p>
            <a:pPr>
              <a:spcBef>
                <a:spcPts val="700"/>
              </a:spcBef>
              <a:spcAft>
                <a:spcPts val="300"/>
              </a:spcAft>
              <a:buFont typeface="Arial" pitchFamily="34" charset="0"/>
              <a:buChar char="•"/>
            </a:pPr>
            <a:r>
              <a:rPr lang="en-US" sz="2000" dirty="0">
                <a:solidFill>
                  <a:schemeClr val="accent1">
                    <a:lumMod val="75000"/>
                  </a:schemeClr>
                </a:solidFill>
              </a:rPr>
              <a:t>  </a:t>
            </a:r>
            <a:r>
              <a:rPr lang="fr-FR" sz="2000" dirty="0">
                <a:solidFill>
                  <a:schemeClr val="accent1">
                    <a:lumMod val="75000"/>
                  </a:schemeClr>
                </a:solidFill>
              </a:rPr>
              <a:t>Capacités pour apprendre et développer efficacement </a:t>
            </a:r>
          </a:p>
          <a:p>
            <a:pPr>
              <a:spcBef>
                <a:spcPts val="700"/>
              </a:spcBef>
              <a:spcAft>
                <a:spcPts val="300"/>
              </a:spcAft>
              <a:buFont typeface="Arial" pitchFamily="34" charset="0"/>
              <a:buChar char="•"/>
            </a:pPr>
            <a:r>
              <a:rPr lang="fr-FR" sz="2000" dirty="0">
                <a:solidFill>
                  <a:schemeClr val="accent1">
                    <a:lumMod val="75000"/>
                  </a:schemeClr>
                </a:solidFill>
              </a:rPr>
              <a:t>  Capacités d’intégrer les différentes connaissances et perspectives pour agir avec agilité</a:t>
            </a:r>
          </a:p>
          <a:p>
            <a:pPr>
              <a:spcBef>
                <a:spcPts val="700"/>
              </a:spcBef>
              <a:spcAft>
                <a:spcPts val="300"/>
              </a:spcAft>
              <a:buFont typeface="Arial" pitchFamily="34" charset="0"/>
              <a:buChar char="•"/>
            </a:pPr>
            <a:r>
              <a:rPr lang="fr-FR" sz="2000" dirty="0">
                <a:solidFill>
                  <a:schemeClr val="accent1">
                    <a:lumMod val="75000"/>
                  </a:schemeClr>
                </a:solidFill>
              </a:rPr>
              <a:t>  Réseautage et socialisation </a:t>
            </a:r>
          </a:p>
          <a:p>
            <a:pPr>
              <a:spcBef>
                <a:spcPts val="700"/>
              </a:spcBef>
              <a:spcAft>
                <a:spcPts val="300"/>
              </a:spcAft>
              <a:buFont typeface="Arial" pitchFamily="34" charset="0"/>
              <a:buChar char="•"/>
            </a:pPr>
            <a:r>
              <a:rPr lang="fr-FR" sz="2000" dirty="0">
                <a:solidFill>
                  <a:schemeClr val="accent1">
                    <a:lumMod val="75000"/>
                  </a:schemeClr>
                </a:solidFill>
              </a:rPr>
              <a:t>  Pensée créative</a:t>
            </a:r>
          </a:p>
        </p:txBody>
      </p:sp>
    </p:spTree>
    <p:extLst>
      <p:ext uri="{BB962C8B-B14F-4D97-AF65-F5344CB8AC3E}">
        <p14:creationId xmlns:p14="http://schemas.microsoft.com/office/powerpoint/2010/main" val="613826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descr="magnifying-glass-_~k8348152.jpg"/>
          <p:cNvPicPr>
            <a:picLocks noChangeAspect="1"/>
          </p:cNvPicPr>
          <p:nvPr/>
        </p:nvPicPr>
        <p:blipFill>
          <a:blip r:embed="rId3" cstate="screen"/>
          <a:stretch>
            <a:fillRect/>
          </a:stretch>
        </p:blipFill>
        <p:spPr>
          <a:xfrm>
            <a:off x="5628355" y="3996859"/>
            <a:ext cx="2166938" cy="2148840"/>
          </a:xfrm>
          <a:prstGeom prst="rect">
            <a:avLst/>
          </a:prstGeom>
        </p:spPr>
      </p:pic>
      <p:sp>
        <p:nvSpPr>
          <p:cNvPr id="2" name="Titre 1"/>
          <p:cNvSpPr>
            <a:spLocks noGrp="1"/>
          </p:cNvSpPr>
          <p:nvPr>
            <p:ph type="title"/>
          </p:nvPr>
        </p:nvSpPr>
        <p:spPr>
          <a:xfrm>
            <a:off x="3508168" y="203025"/>
            <a:ext cx="2889665" cy="647208"/>
          </a:xfrm>
        </p:spPr>
        <p:txBody>
          <a:bodyPr>
            <a:normAutofit fontScale="90000"/>
          </a:bodyPr>
          <a:lstStyle/>
          <a:p>
            <a:r>
              <a:rPr lang="en-US" sz="2800" b="1" dirty="0" err="1">
                <a:solidFill>
                  <a:srgbClr val="000066"/>
                </a:solidFill>
                <a:latin typeface="+mn-lt"/>
                <a:ea typeface="+mn-ea"/>
                <a:cs typeface="+mn-cs"/>
              </a:rPr>
              <a:t>L’innovation</a:t>
            </a:r>
            <a:r>
              <a:rPr lang="en-US" sz="2800" b="1" dirty="0">
                <a:solidFill>
                  <a:srgbClr val="000066"/>
                </a:solidFill>
                <a:latin typeface="+mn-lt"/>
                <a:ea typeface="+mn-ea"/>
                <a:cs typeface="+mn-cs"/>
              </a:rPr>
              <a:t> durable </a:t>
            </a:r>
          </a:p>
        </p:txBody>
      </p:sp>
      <p:sp>
        <p:nvSpPr>
          <p:cNvPr id="8" name="Rectangle 7"/>
          <p:cNvSpPr/>
          <p:nvPr/>
        </p:nvSpPr>
        <p:spPr>
          <a:xfrm>
            <a:off x="1108617" y="1107673"/>
            <a:ext cx="7585440" cy="2846933"/>
          </a:xfrm>
          <a:prstGeom prst="rect">
            <a:avLst/>
          </a:prstGeom>
        </p:spPr>
        <p:txBody>
          <a:bodyPr wrap="square">
            <a:spAutoFit/>
          </a:bodyPr>
          <a:lstStyle/>
          <a:p>
            <a:pPr>
              <a:spcBef>
                <a:spcPts val="700"/>
              </a:spcBef>
              <a:spcAft>
                <a:spcPts val="300"/>
              </a:spcAft>
            </a:pPr>
            <a:endParaRPr lang="en-US" dirty="0">
              <a:solidFill>
                <a:schemeClr val="accent1">
                  <a:lumMod val="75000"/>
                </a:schemeClr>
              </a:solidFill>
              <a:cs typeface="Times New Roman" pitchFamily="18" charset="0"/>
            </a:endParaRPr>
          </a:p>
          <a:p>
            <a:pPr>
              <a:spcBef>
                <a:spcPts val="700"/>
              </a:spcBef>
              <a:spcAft>
                <a:spcPts val="300"/>
              </a:spcAft>
            </a:pPr>
            <a:r>
              <a:rPr lang="fr-FR" dirty="0">
                <a:solidFill>
                  <a:schemeClr val="accent1">
                    <a:lumMod val="75000"/>
                  </a:schemeClr>
                </a:solidFill>
                <a:cs typeface="Times New Roman" pitchFamily="18" charset="0"/>
              </a:rPr>
              <a:t>Rendre l’</a:t>
            </a:r>
            <a:r>
              <a:rPr lang="fr-FR" i="1" dirty="0">
                <a:solidFill>
                  <a:schemeClr val="accent1">
                    <a:lumMod val="75000"/>
                  </a:schemeClr>
                </a:solidFill>
                <a:cs typeface="Times New Roman" pitchFamily="18" charset="0"/>
              </a:rPr>
              <a:t>innovation</a:t>
            </a:r>
            <a:r>
              <a:rPr lang="fr-FR" dirty="0">
                <a:solidFill>
                  <a:schemeClr val="accent1">
                    <a:lumMod val="75000"/>
                  </a:schemeClr>
                </a:solidFill>
                <a:cs typeface="Times New Roman" pitchFamily="18" charset="0"/>
              </a:rPr>
              <a:t> durable  </a:t>
            </a:r>
          </a:p>
          <a:p>
            <a:pPr>
              <a:spcBef>
                <a:spcPts val="700"/>
              </a:spcBef>
              <a:spcAft>
                <a:spcPts val="600"/>
              </a:spcAft>
              <a:buFont typeface="Arial" pitchFamily="34" charset="0"/>
              <a:buChar char="•"/>
            </a:pPr>
            <a:r>
              <a:rPr lang="en-US" dirty="0">
                <a:solidFill>
                  <a:schemeClr val="accent1">
                    <a:lumMod val="75000"/>
                  </a:schemeClr>
                </a:solidFill>
                <a:cs typeface="Times New Roman" pitchFamily="18" charset="0"/>
              </a:rPr>
              <a:t> </a:t>
            </a:r>
            <a:r>
              <a:rPr lang="fr-FR" dirty="0">
                <a:solidFill>
                  <a:schemeClr val="accent1">
                    <a:lumMod val="75000"/>
                  </a:schemeClr>
                </a:solidFill>
                <a:cs typeface="Times New Roman" pitchFamily="18" charset="0"/>
              </a:rPr>
              <a:t>la durabilité de l’acte d’innovation de par sa dimension humaine et sociale</a:t>
            </a:r>
          </a:p>
          <a:p>
            <a:pPr>
              <a:spcBef>
                <a:spcPts val="700"/>
              </a:spcBef>
              <a:spcAft>
                <a:spcPts val="600"/>
              </a:spcAft>
              <a:buFont typeface="Arial" pitchFamily="34" charset="0"/>
              <a:buChar char="•"/>
            </a:pPr>
            <a:r>
              <a:rPr lang="fr-FR" dirty="0">
                <a:solidFill>
                  <a:schemeClr val="accent1">
                    <a:lumMod val="75000"/>
                  </a:schemeClr>
                </a:solidFill>
                <a:cs typeface="Times New Roman" pitchFamily="18" charset="0"/>
              </a:rPr>
              <a:t> la durabilité de l’acte d’innovation, avec durabilité sur le long terme,  sens en accord </a:t>
            </a:r>
            <a:r>
              <a:rPr lang="fr-FR" dirty="0">
                <a:solidFill>
                  <a:schemeClr val="accent1">
                    <a:lumMod val="75000"/>
                  </a:schemeClr>
                </a:solidFill>
              </a:rPr>
              <a:t>avec les ressources humaines en jeu, </a:t>
            </a:r>
            <a:r>
              <a:rPr lang="fr-FR" dirty="0">
                <a:solidFill>
                  <a:schemeClr val="accent1">
                    <a:lumMod val="75000"/>
                  </a:schemeClr>
                </a:solidFill>
                <a:cs typeface="Times New Roman" pitchFamily="18" charset="0"/>
              </a:rPr>
              <a:t>et cohérence avec le présent et le futur </a:t>
            </a:r>
          </a:p>
          <a:p>
            <a:pPr>
              <a:spcBef>
                <a:spcPts val="300"/>
              </a:spcBef>
              <a:buFont typeface="Arial" pitchFamily="34" charset="0"/>
              <a:buChar char="•"/>
            </a:pPr>
            <a:r>
              <a:rPr lang="fr-FR" dirty="0">
                <a:solidFill>
                  <a:schemeClr val="accent1">
                    <a:lumMod val="75000"/>
                  </a:schemeClr>
                </a:solidFill>
                <a:cs typeface="Times New Roman" pitchFamily="18" charset="0"/>
              </a:rPr>
              <a:t>  Interaction sur une base mutuelle et continue , pour préserver à la fois la durabilité de l’innovation et de l’organisation </a:t>
            </a:r>
          </a:p>
        </p:txBody>
      </p:sp>
    </p:spTree>
    <p:extLst>
      <p:ext uri="{BB962C8B-B14F-4D97-AF65-F5344CB8AC3E}">
        <p14:creationId xmlns:p14="http://schemas.microsoft.com/office/powerpoint/2010/main" val="6860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1656</Words>
  <Application>Microsoft Macintosh PowerPoint</Application>
  <PresentationFormat>Format A4 (210 x 297 mm)</PresentationFormat>
  <Paragraphs>140</Paragraphs>
  <Slides>10</Slides>
  <Notes>10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Calibri</vt:lpstr>
      <vt:lpstr>Calibri Light</vt:lpstr>
      <vt:lpstr>Tahoma</vt:lpstr>
      <vt:lpstr>Times New Roman</vt:lpstr>
      <vt:lpstr>Wingdings</vt:lpstr>
      <vt:lpstr>Thème Office</vt:lpstr>
      <vt:lpstr>Présentation PowerPoint</vt:lpstr>
      <vt:lpstr>Innovation </vt:lpstr>
      <vt:lpstr>Innovation </vt:lpstr>
      <vt:lpstr>L’innovation, un concept évolutif</vt:lpstr>
      <vt:lpstr>L’innovation, un processus lié étroitement à la connaissance</vt:lpstr>
      <vt:lpstr>Principaux leviers de l’innovation comme processus de KM</vt:lpstr>
      <vt:lpstr>Principaux leviers (suite)</vt:lpstr>
      <vt:lpstr>Innovation, un phénomène social</vt:lpstr>
      <vt:lpstr>L’innovation durable </vt:lpstr>
      <vt:lpstr>Présentation PowerPoint</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Anne-Lise</dc:creator>
  <cp:lastModifiedBy>Guillaume Blum</cp:lastModifiedBy>
  <cp:revision>27</cp:revision>
  <dcterms:created xsi:type="dcterms:W3CDTF">2017-09-01T15:23:52Z</dcterms:created>
  <dcterms:modified xsi:type="dcterms:W3CDTF">2017-11-22T16:09:11Z</dcterms:modified>
</cp:coreProperties>
</file>