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62" r:id="rId2"/>
    <p:sldId id="475" r:id="rId3"/>
    <p:sldId id="477" r:id="rId4"/>
    <p:sldId id="508" r:id="rId5"/>
    <p:sldId id="510" r:id="rId6"/>
    <p:sldId id="511" r:id="rId7"/>
    <p:sldId id="512" r:id="rId8"/>
    <p:sldId id="513" r:id="rId9"/>
    <p:sldId id="516" r:id="rId10"/>
    <p:sldId id="515" r:id="rId11"/>
    <p:sldId id="517" r:id="rId12"/>
    <p:sldId id="518" r:id="rId13"/>
    <p:sldId id="519" r:id="rId14"/>
    <p:sldId id="522" r:id="rId15"/>
    <p:sldId id="524" r:id="rId16"/>
    <p:sldId id="536" r:id="rId17"/>
    <p:sldId id="537" r:id="rId18"/>
    <p:sldId id="539" r:id="rId19"/>
    <p:sldId id="540" r:id="rId20"/>
    <p:sldId id="543" r:id="rId21"/>
    <p:sldId id="547" r:id="rId22"/>
    <p:sldId id="549" r:id="rId23"/>
    <p:sldId id="555" r:id="rId24"/>
    <p:sldId id="557" r:id="rId25"/>
    <p:sldId id="561" r:id="rId26"/>
    <p:sldId id="563" r:id="rId27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808080"/>
    <a:srgbClr val="000066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96271" autoAdjust="0"/>
  </p:normalViewPr>
  <p:slideViewPr>
    <p:cSldViewPr showGuides="1">
      <p:cViewPr>
        <p:scale>
          <a:sx n="70" d="100"/>
          <a:sy n="70" d="100"/>
        </p:scale>
        <p:origin x="2472" y="1288"/>
      </p:cViewPr>
      <p:guideLst>
        <p:guide orient="horz" pos="3838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notesViewPr>
    <p:cSldViewPr showGuides="1"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8018F-3E34-4107-BCF3-C6B5767CFFC7}" type="datetimeFigureOut">
              <a:rPr lang="fr-FR" smtClean="0"/>
              <a:pPr/>
              <a:t>10/07/2017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A2D2-60A1-4B3B-8C85-82E2E52562DF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69298B-5290-407C-AA65-33FCD2D34A91}" type="datetimeFigureOut">
              <a:rPr lang="fr-FR"/>
              <a:pPr>
                <a:defRPr/>
              </a:pPr>
              <a:t>10/07/2017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7DDF7E-C45A-4D8F-94E7-81E3231674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1</a:t>
            </a:fld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78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15363" name="Espace réservé du numéro de diapositive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36D6A0E-6DC9-46DB-93C4-0B96569B4BA2}" type="slidenum">
              <a:rPr lang="fr-FR" sz="1200">
                <a:latin typeface="+mn-lt"/>
              </a:rPr>
              <a:pPr algn="r">
                <a:defRPr/>
              </a:pPr>
              <a:t>26</a:t>
            </a:fld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9405D5-B0BE-47C4-A0DA-14BC82B8C20D}" type="slidenum">
              <a:rPr lang="fr-FR" smtClean="0"/>
              <a:pPr>
                <a:defRPr/>
              </a:pPr>
              <a:t>‹#›</a:t>
            </a:fld>
            <a:r>
              <a:rPr lang="fr-FR" sz="1000" dirty="0" smtClean="0">
                <a:latin typeface="Calibri" pitchFamily="34" charset="0"/>
              </a:rPr>
              <a:t>/XX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10"/>
          </p:nvPr>
        </p:nvSpPr>
        <p:spPr>
          <a:xfrm>
            <a:off x="4827240" y="6536531"/>
            <a:ext cx="246683" cy="321469"/>
          </a:xfrm>
          <a:prstGeom prst="rect">
            <a:avLst/>
          </a:prstGeom>
          <a:ln/>
        </p:spPr>
        <p:txBody>
          <a:bodyPr lIns="67355" tIns="33677" rIns="67355" bIns="33677"/>
          <a:lstStyle>
            <a:lvl1pPr>
              <a:defRPr/>
            </a:lvl1pPr>
          </a:lstStyle>
          <a:p>
            <a:fld id="{72C3AF61-E1D7-4BB7-BD96-43BC9884C3F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967383" y="1982391"/>
            <a:ext cx="7971234" cy="410765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xfrm>
            <a:off x="4827240" y="6536531"/>
            <a:ext cx="246683" cy="321469"/>
          </a:xfrm>
          <a:prstGeom prst="rect">
            <a:avLst/>
          </a:prstGeom>
          <a:ln/>
        </p:spPr>
        <p:txBody>
          <a:bodyPr lIns="67355" tIns="33677" rIns="67355" bIns="33677"/>
          <a:lstStyle>
            <a:lvl1pPr>
              <a:defRPr/>
            </a:lvl1pPr>
          </a:lstStyle>
          <a:p>
            <a:fld id="{ED711022-8C0D-4556-952C-C4DE7BEB32C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xfrm>
            <a:off x="4827240" y="6536531"/>
            <a:ext cx="246683" cy="321469"/>
          </a:xfrm>
          <a:prstGeom prst="rect">
            <a:avLst/>
          </a:prstGeom>
          <a:ln/>
        </p:spPr>
        <p:txBody>
          <a:bodyPr lIns="67355" tIns="33677" rIns="67355" bIns="33677"/>
          <a:lstStyle>
            <a:lvl1pPr>
              <a:defRPr/>
            </a:lvl1pPr>
          </a:lstStyle>
          <a:p>
            <a:fld id="{6D2D65AF-58A0-4472-92C2-A8402050A4D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97416" y="6453336"/>
            <a:ext cx="1087264" cy="26022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A483F-4F43-492D-A9F7-6EE412106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7" name="Text Box 26"/>
          <p:cNvSpPr txBox="1">
            <a:spLocks noChangeArrowheads="1"/>
          </p:cNvSpPr>
          <p:nvPr userDrawn="1"/>
        </p:nvSpPr>
        <p:spPr bwMode="auto">
          <a:xfrm>
            <a:off x="920552" y="6567155"/>
            <a:ext cx="70567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fr-FR" sz="100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Licence « </a:t>
            </a:r>
            <a:r>
              <a:rPr lang="fr-FR" sz="10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Creative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Commons » </a:t>
            </a:r>
            <a:r>
              <a:rPr lang="fr-FR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Tahoma" pitchFamily="34" charset="0"/>
              </a:rPr>
              <a:t>(CC-BY-NC-SA)  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Nada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Matta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Projet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BourbaKeM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CA" sz="1000" dirty="0" err="1" smtClean="0">
                <a:latin typeface="Arial" pitchFamily="34" charset="0"/>
                <a:cs typeface="Arial" pitchFamily="34" charset="0"/>
              </a:rPr>
              <a:t>élément</a:t>
            </a:r>
            <a:r>
              <a:rPr lang="en-CA" sz="1000" dirty="0" smtClean="0">
                <a:latin typeface="Arial" pitchFamily="34" charset="0"/>
                <a:cs typeface="Arial" pitchFamily="34" charset="0"/>
              </a:rPr>
              <a:t> n°12, 2017</a:t>
            </a:r>
            <a:endParaRPr lang="fr-FR" sz="1000" kern="1200" dirty="0" smtClean="0">
              <a:solidFill>
                <a:schemeClr val="tx1"/>
              </a:solidFill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849816" y="6605736"/>
            <a:ext cx="1087264" cy="26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05D5-B0BE-47C4-A0DA-14BC82B8C20D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6496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5" name="Picture 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2520" y="6596806"/>
            <a:ext cx="1793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8544" y="6597352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90" r:id="rId14"/>
    <p:sldLayoutId id="2147483691" r:id="rId15"/>
    <p:sldLayoutId id="2147483692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800" b="1" dirty="0">
                <a:solidFill>
                  <a:srgbClr val="002060"/>
                </a:solidFill>
                <a:latin typeface="Calibri" pitchFamily="34" charset="0"/>
              </a:rPr>
              <a:t>Projet BourbaKeM</a:t>
            </a:r>
          </a:p>
          <a:p>
            <a:endParaRPr lang="fr-FR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Calibri" pitchFamily="34" charset="0"/>
              </a:rPr>
              <a:t>Elément n° </a:t>
            </a:r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12:</a:t>
            </a:r>
            <a:endParaRPr lang="fr-FR" sz="28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fr-FR" sz="1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Calibri" pitchFamily="34" charset="0"/>
              </a:rPr>
              <a:t>L’ingénierie des </a:t>
            </a:r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connaissances</a:t>
            </a:r>
            <a:endParaRPr lang="fr-FR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fr-FR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5385048" y="5373216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400" b="1" i="1" dirty="0">
                <a:solidFill>
                  <a:srgbClr val="002060"/>
                </a:solidFill>
                <a:latin typeface="Calibri" pitchFamily="34" charset="0"/>
              </a:rPr>
              <a:t>Nada MATTA</a:t>
            </a:r>
            <a:endParaRPr lang="en-CA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01072" y="6858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logo_AgeCSO-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292058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8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920552" y="476672"/>
            <a:ext cx="8208912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Technique de recueil : l’observation de l’activité</a:t>
            </a:r>
          </a:p>
        </p:txBody>
      </p:sp>
      <p:sp>
        <p:nvSpPr>
          <p:cNvPr id="16" name="Shape 136"/>
          <p:cNvSpPr txBox="1">
            <a:spLocks/>
          </p:cNvSpPr>
          <p:nvPr/>
        </p:nvSpPr>
        <p:spPr>
          <a:xfrm>
            <a:off x="560512" y="1340768"/>
            <a:ext cx="8784976" cy="43204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5275" indent="-295275" defTabSz="366713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Observation ergonomique de la tâche et de l’activité</a:t>
            </a:r>
          </a:p>
          <a:p>
            <a:pPr marL="590550" lvl="1" indent="-295275" defTabSz="366713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Identification du contexte d’un problème</a:t>
            </a:r>
          </a:p>
          <a:p>
            <a:pPr marL="590550" lvl="1" indent="-295275" defTabSz="366713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Observation d’une simulation de résolution d’un problème ou d’un problème réel, sans intervention. </a:t>
            </a:r>
          </a:p>
          <a:p>
            <a:pPr marL="590550" lvl="1" indent="-295275" defTabSz="366713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Demander à l’expert de réfléchir à voix haute si possible</a:t>
            </a:r>
          </a:p>
          <a:p>
            <a:pPr marL="590550" lvl="1" indent="-295275" defTabSz="366713" eaLnBrk="1" hangingPunct="1">
              <a:spcBef>
                <a:spcPts val="18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Faire un entretien avec l’expert après coup afin de comprendre les éléments de réflexion, les raisons des actions, des décisions, etc. </a:t>
            </a:r>
          </a:p>
          <a:p>
            <a:pPr marL="295275" indent="-295275" defTabSz="366713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Enregistrement, notes et relevés d’informations pertinentes</a:t>
            </a:r>
          </a:p>
          <a:p>
            <a:pPr marL="295275" indent="-295275" defTabSz="366713" eaLnBrk="1" hangingPunct="1">
              <a:spcBef>
                <a:spcPts val="1800"/>
              </a:spcBef>
              <a:buSzTx/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Résultat: Protocoles verbalisés.</a:t>
            </a:r>
          </a:p>
          <a:p>
            <a:pPr marL="328613" indent="203200" defTabSz="4079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fr-FR" sz="24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1028564" y="188640"/>
            <a:ext cx="7848872" cy="9541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Technique de recueil :</a:t>
            </a:r>
          </a:p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 l’explicitation indirecte par classifications</a:t>
            </a:r>
          </a:p>
        </p:txBody>
      </p:sp>
      <p:sp>
        <p:nvSpPr>
          <p:cNvPr id="16" name="Shape 136"/>
          <p:cNvSpPr txBox="1">
            <a:spLocks/>
          </p:cNvSpPr>
          <p:nvPr/>
        </p:nvSpPr>
        <p:spPr>
          <a:xfrm>
            <a:off x="560512" y="1340768"/>
            <a:ext cx="8784976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 Classifications directe de problèmes, de stratégies, de règles, d’équipements, de produits, etc.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 Grilles Répertoire (Kelly, 56)</a:t>
            </a:r>
          </a:p>
        </p:txBody>
      </p:sp>
      <p:sp>
        <p:nvSpPr>
          <p:cNvPr id="4" name="Shape 193"/>
          <p:cNvSpPr txBox="1">
            <a:spLocks/>
          </p:cNvSpPr>
          <p:nvPr/>
        </p:nvSpPr>
        <p:spPr>
          <a:xfrm>
            <a:off x="5075226" y="6584480"/>
            <a:ext cx="242612" cy="27352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406F74-17A2-4FA0-ADFE-1B7B328AC74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280592" y="2708920"/>
            <a:ext cx="8069507" cy="3533517"/>
            <a:chOff x="1280592" y="2708920"/>
            <a:chExt cx="8069507" cy="3533517"/>
          </a:xfrm>
        </p:grpSpPr>
        <p:sp>
          <p:nvSpPr>
            <p:cNvPr id="5" name="Shape 194"/>
            <p:cNvSpPr>
              <a:spLocks noChangeArrowheads="1"/>
            </p:cNvSpPr>
            <p:nvPr/>
          </p:nvSpPr>
          <p:spPr bwMode="auto">
            <a:xfrm>
              <a:off x="4558312" y="2708920"/>
              <a:ext cx="900631" cy="37959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50800" tIns="50800" rIns="50800" bIns="50800" anchor="ctr">
              <a:spAutoFit/>
            </a:bodyPr>
            <a:lstStyle/>
            <a:p>
              <a:pPr algn="ctr" eaLnBrk="1"/>
              <a:r>
                <a:rPr lang="fr-FR" sz="18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Véhicule</a:t>
              </a:r>
            </a:p>
          </p:txBody>
        </p:sp>
        <p:grpSp>
          <p:nvGrpSpPr>
            <p:cNvPr id="6" name="Group 199"/>
            <p:cNvGrpSpPr>
              <a:grpSpLocks/>
            </p:cNvGrpSpPr>
            <p:nvPr/>
          </p:nvGrpSpPr>
          <p:grpSpPr bwMode="auto">
            <a:xfrm>
              <a:off x="1502072" y="3081905"/>
              <a:ext cx="7149491" cy="1048344"/>
              <a:chOff x="564375" y="-1"/>
              <a:chExt cx="9543335" cy="1752344"/>
            </a:xfrm>
          </p:grpSpPr>
          <p:sp>
            <p:nvSpPr>
              <p:cNvPr id="7" name="Shape 195"/>
              <p:cNvSpPr>
                <a:spLocks noChangeArrowheads="1"/>
              </p:cNvSpPr>
              <p:nvPr/>
            </p:nvSpPr>
            <p:spPr bwMode="auto">
              <a:xfrm>
                <a:off x="8391302" y="1036754"/>
                <a:ext cx="1716408" cy="63450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8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Poids Lourds</a:t>
                </a:r>
              </a:p>
            </p:txBody>
          </p:sp>
          <p:sp>
            <p:nvSpPr>
              <p:cNvPr id="8" name="Shape 196"/>
              <p:cNvSpPr>
                <a:spLocks noChangeArrowheads="1"/>
              </p:cNvSpPr>
              <p:nvPr/>
            </p:nvSpPr>
            <p:spPr bwMode="auto">
              <a:xfrm>
                <a:off x="564375" y="1117843"/>
                <a:ext cx="1961364" cy="63450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8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Véhicule Léger</a:t>
                </a:r>
              </a:p>
            </p:txBody>
          </p:sp>
          <p:sp>
            <p:nvSpPr>
              <p:cNvPr id="9" name="Shape 197"/>
              <p:cNvSpPr>
                <a:spLocks noChangeShapeType="1"/>
              </p:cNvSpPr>
              <p:nvPr/>
            </p:nvSpPr>
            <p:spPr bwMode="auto">
              <a:xfrm flipH="1">
                <a:off x="1835571" y="-1"/>
                <a:ext cx="3422165" cy="1192102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0" name="Shape 198"/>
              <p:cNvSpPr>
                <a:spLocks noChangeShapeType="1"/>
              </p:cNvSpPr>
              <p:nvPr/>
            </p:nvSpPr>
            <p:spPr bwMode="auto">
              <a:xfrm>
                <a:off x="5206742" y="443"/>
                <a:ext cx="3905127" cy="1007916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11" name="Group 204"/>
            <p:cNvGrpSpPr>
              <a:grpSpLocks/>
            </p:cNvGrpSpPr>
            <p:nvPr/>
          </p:nvGrpSpPr>
          <p:grpSpPr bwMode="auto">
            <a:xfrm>
              <a:off x="1530820" y="4119952"/>
              <a:ext cx="2712170" cy="2122485"/>
              <a:chOff x="128120" y="0"/>
              <a:chExt cx="3621004" cy="3547907"/>
            </a:xfrm>
          </p:grpSpPr>
          <p:sp>
            <p:nvSpPr>
              <p:cNvPr id="12" name="Shape 200"/>
              <p:cNvSpPr>
                <a:spLocks noChangeArrowheads="1"/>
              </p:cNvSpPr>
              <p:nvPr/>
            </p:nvSpPr>
            <p:spPr bwMode="auto">
              <a:xfrm>
                <a:off x="128120" y="2913390"/>
                <a:ext cx="1123670" cy="63451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8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 Roues</a:t>
                </a:r>
              </a:p>
            </p:txBody>
          </p:sp>
          <p:sp>
            <p:nvSpPr>
              <p:cNvPr id="13" name="Shape 201"/>
              <p:cNvSpPr>
                <a:spLocks noChangeArrowheads="1"/>
              </p:cNvSpPr>
              <p:nvPr/>
            </p:nvSpPr>
            <p:spPr bwMode="auto">
              <a:xfrm>
                <a:off x="2693853" y="2913390"/>
                <a:ext cx="1055271" cy="63451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8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Voiture</a:t>
                </a:r>
              </a:p>
            </p:txBody>
          </p:sp>
          <p:sp>
            <p:nvSpPr>
              <p:cNvPr id="14" name="Shape 202"/>
              <p:cNvSpPr>
                <a:spLocks noChangeShapeType="1"/>
              </p:cNvSpPr>
              <p:nvPr/>
            </p:nvSpPr>
            <p:spPr bwMode="auto">
              <a:xfrm flipH="1">
                <a:off x="644638" y="0"/>
                <a:ext cx="603883" cy="2906185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5" name="Shape 203"/>
              <p:cNvSpPr>
                <a:spLocks noChangeShapeType="1"/>
              </p:cNvSpPr>
              <p:nvPr/>
            </p:nvSpPr>
            <p:spPr bwMode="auto">
              <a:xfrm>
                <a:off x="1230778" y="41409"/>
                <a:ext cx="1751763" cy="2829163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17" name="Group 209"/>
            <p:cNvGrpSpPr>
              <a:grpSpLocks/>
            </p:cNvGrpSpPr>
            <p:nvPr/>
          </p:nvGrpSpPr>
          <p:grpSpPr bwMode="auto">
            <a:xfrm>
              <a:off x="6475104" y="4119952"/>
              <a:ext cx="2874995" cy="2104457"/>
              <a:chOff x="38228" y="0"/>
              <a:chExt cx="3837001" cy="3518088"/>
            </a:xfrm>
          </p:grpSpPr>
          <p:sp>
            <p:nvSpPr>
              <p:cNvPr id="18" name="Shape 205"/>
              <p:cNvSpPr>
                <a:spLocks noChangeArrowheads="1"/>
              </p:cNvSpPr>
              <p:nvPr/>
            </p:nvSpPr>
            <p:spPr bwMode="auto">
              <a:xfrm>
                <a:off x="38228" y="2881611"/>
                <a:ext cx="605446" cy="634574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8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Van</a:t>
                </a:r>
              </a:p>
            </p:txBody>
          </p:sp>
          <p:sp>
            <p:nvSpPr>
              <p:cNvPr id="19" name="Shape 206"/>
              <p:cNvSpPr>
                <a:spLocks noChangeArrowheads="1"/>
              </p:cNvSpPr>
              <p:nvPr/>
            </p:nvSpPr>
            <p:spPr bwMode="auto">
              <a:xfrm>
                <a:off x="2784143" y="2883514"/>
                <a:ext cx="1091086" cy="634574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8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Camion</a:t>
                </a:r>
              </a:p>
            </p:txBody>
          </p:sp>
          <p:sp>
            <p:nvSpPr>
              <p:cNvPr id="20" name="Shape 207"/>
              <p:cNvSpPr>
                <a:spLocks noChangeShapeType="1"/>
              </p:cNvSpPr>
              <p:nvPr/>
            </p:nvSpPr>
            <p:spPr bwMode="auto">
              <a:xfrm flipH="1">
                <a:off x="527741" y="0"/>
                <a:ext cx="1303111" cy="2910104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1" name="Shape 208"/>
              <p:cNvSpPr>
                <a:spLocks noChangeShapeType="1"/>
              </p:cNvSpPr>
              <p:nvPr/>
            </p:nvSpPr>
            <p:spPr bwMode="auto">
              <a:xfrm>
                <a:off x="1819143" y="57193"/>
                <a:ext cx="1428649" cy="2796589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22" name="Shape 210"/>
            <p:cNvSpPr>
              <a:spLocks noChangeArrowheads="1"/>
            </p:cNvSpPr>
            <p:nvPr/>
          </p:nvSpPr>
          <p:spPr bwMode="auto">
            <a:xfrm>
              <a:off x="3501332" y="3244842"/>
              <a:ext cx="3395161" cy="318036"/>
            </a:xfrm>
            <a:prstGeom prst="rect">
              <a:avLst/>
            </a:prstGeom>
            <a:solidFill>
              <a:srgbClr val="D3B68B"/>
            </a:solidFill>
            <a:ln w="12700">
              <a:noFill/>
              <a:miter lim="400000"/>
              <a:headEnd/>
              <a:tailEnd/>
            </a:ln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gnPainter"/>
                  <a:ea typeface="SignPainter"/>
                  <a:cs typeface="SignPainter"/>
                  <a:sym typeface="SignPainter"/>
                </a:defRPr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Question:  </a:t>
              </a:r>
              <a:r>
                <a:rPr sz="14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Quels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sz="14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sont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les </a:t>
              </a:r>
              <a:r>
                <a:rPr lang="fr-FR" sz="14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t</a:t>
              </a:r>
              <a:r>
                <a:rPr sz="1400" kern="0" dirty="0" err="1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ypes</a:t>
              </a:r>
              <a:r>
                <a:rPr sz="14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de </a:t>
              </a:r>
              <a:r>
                <a:rPr lang="fr-FR" sz="14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ce produit</a:t>
              </a:r>
              <a:endParaRPr sz="1400" kern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4" name="Shape 211"/>
            <p:cNvSpPr>
              <a:spLocks noChangeArrowheads="1"/>
            </p:cNvSpPr>
            <p:nvPr/>
          </p:nvSpPr>
          <p:spPr bwMode="auto">
            <a:xfrm>
              <a:off x="3113528" y="4653136"/>
              <a:ext cx="4065216" cy="318036"/>
            </a:xfrm>
            <a:prstGeom prst="rect">
              <a:avLst/>
            </a:prstGeom>
            <a:solidFill>
              <a:srgbClr val="D3B686"/>
            </a:solidFill>
            <a:ln w="12700">
              <a:noFill/>
              <a:miter lim="400000"/>
              <a:headEnd/>
              <a:tailEnd/>
            </a:ln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gnPainter"/>
                  <a:ea typeface="SignPainter"/>
                  <a:cs typeface="SignPainter"/>
                  <a:sym typeface="SignPainter"/>
                </a:defRPr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Question:  </a:t>
              </a:r>
              <a:r>
                <a:rPr sz="14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Quelles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sz="14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sont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les </a:t>
              </a:r>
              <a:r>
                <a:rPr sz="14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caractéristiques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lang="fr-FR" sz="14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du produit</a:t>
              </a:r>
              <a:endParaRPr sz="1400" kern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5" name="Shape 212"/>
            <p:cNvSpPr>
              <a:spLocks noChangeArrowheads="1"/>
            </p:cNvSpPr>
            <p:nvPr/>
          </p:nvSpPr>
          <p:spPr bwMode="auto">
            <a:xfrm>
              <a:off x="3490913" y="5373216"/>
              <a:ext cx="3416000" cy="318036"/>
            </a:xfrm>
            <a:prstGeom prst="rect">
              <a:avLst/>
            </a:prstGeom>
            <a:solidFill>
              <a:srgbClr val="D3B68B"/>
            </a:solidFill>
            <a:ln w="12700">
              <a:noFill/>
              <a:miter lim="400000"/>
              <a:headEnd/>
              <a:tailEnd/>
            </a:ln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gnPainter"/>
                  <a:ea typeface="SignPainter"/>
                  <a:cs typeface="SignPainter"/>
                  <a:sym typeface="SignPainter"/>
                </a:defRPr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Question:  </a:t>
              </a:r>
              <a:r>
                <a:rPr sz="14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Quels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sz="14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sont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les </a:t>
              </a:r>
              <a:r>
                <a:rPr lang="fr-FR" sz="14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t</a:t>
              </a:r>
              <a:r>
                <a:rPr sz="1400" kern="0" dirty="0" err="1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ypes</a:t>
              </a:r>
              <a:r>
                <a:rPr sz="14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 </a:t>
              </a:r>
              <a:r>
                <a:rPr sz="14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de </a:t>
              </a:r>
              <a:r>
                <a:rPr lang="fr-FR" sz="14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ce produit</a:t>
              </a:r>
              <a:endParaRPr sz="1400" kern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26" name="Shape 213"/>
            <p:cNvSpPr>
              <a:spLocks noChangeArrowheads="1"/>
            </p:cNvSpPr>
            <p:nvPr/>
          </p:nvSpPr>
          <p:spPr bwMode="auto">
            <a:xfrm>
              <a:off x="1280592" y="4653910"/>
              <a:ext cx="1641475" cy="287258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  <a:effectLst>
              <a:outerShdw dist="25400" dir="5400000" rotWithShape="0">
                <a:srgbClr val="808080">
                  <a:alpha val="25000"/>
                </a:srgbClr>
              </a:outerShdw>
            </a:effec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2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Poids</a:t>
              </a:r>
              <a:r>
                <a:rPr sz="12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fr-FR" sz="12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inférieur à </a:t>
              </a:r>
              <a:r>
                <a:rPr sz="12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1 </a:t>
              </a:r>
              <a:r>
                <a:rPr sz="12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tonne</a:t>
              </a:r>
              <a:endParaRPr sz="1200" kern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hape 213"/>
            <p:cNvSpPr>
              <a:spLocks noChangeArrowheads="1"/>
            </p:cNvSpPr>
            <p:nvPr/>
          </p:nvSpPr>
          <p:spPr bwMode="auto">
            <a:xfrm>
              <a:off x="7416375" y="4560803"/>
              <a:ext cx="1755289" cy="471924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  <a:effectLst>
              <a:outerShdw dist="25400" dir="5400000" rotWithShape="0">
                <a:srgbClr val="808080">
                  <a:alpha val="25000"/>
                </a:srgbClr>
              </a:outerShdw>
            </a:effec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eaLnBrk="1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sz="1200" kern="0" dirty="0" err="1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Poids</a:t>
              </a:r>
              <a:r>
                <a:rPr sz="1200" kern="0" dirty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fr-FR" sz="12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su</a:t>
              </a:r>
              <a:r>
                <a:rPr lang="fr-FR" sz="12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périeur à </a:t>
              </a:r>
              <a:r>
                <a:rPr sz="12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1 </a:t>
              </a:r>
              <a:r>
                <a:rPr sz="1200" kern="0" dirty="0" err="1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rPr>
                <a:t>tonne</a:t>
              </a:r>
              <a:endParaRPr lang="fr-FR" sz="1200" kern="0" dirty="0" smtClean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endParaRPr>
            </a:p>
            <a:p>
              <a:pPr eaLnBrk="1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fr-FR" sz="1200" kern="0" dirty="0" smtClean="0">
                  <a:solidFill>
                    <a:schemeClr val="accent6">
                      <a:lumMod val="75000"/>
                    </a:schemeClr>
                  </a:solidFill>
                  <a:effectLst/>
                  <a:latin typeface="+mn-lt"/>
                </a:rPr>
                <a:t>Multi-usages</a:t>
              </a:r>
              <a:endParaRPr sz="1200" kern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270"/>
          <p:cNvSpPr>
            <a:spLocks noGrp="1"/>
          </p:cNvSpPr>
          <p:nvPr>
            <p:ph type="title"/>
          </p:nvPr>
        </p:nvSpPr>
        <p:spPr>
          <a:xfrm>
            <a:off x="200472" y="1124744"/>
            <a:ext cx="3024336" cy="288032"/>
          </a:xfrm>
        </p:spPr>
        <p:txBody>
          <a:bodyPr/>
          <a:lstStyle/>
          <a:p>
            <a:pPr eaLnBrk="1" hangingPunct="1"/>
            <a:r>
              <a:rPr lang="fr-FR" sz="1200" b="1" dirty="0" err="1" smtClean="0">
                <a:solidFill>
                  <a:schemeClr val="accent6">
                    <a:lumMod val="50000"/>
                  </a:schemeClr>
                </a:solidFill>
              </a:rPr>
              <a:t>TextMining</a:t>
            </a:r>
            <a:endParaRPr lang="fr-FR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Shape 271"/>
          <p:cNvSpPr>
            <a:spLocks noGrp="1"/>
          </p:cNvSpPr>
          <p:nvPr>
            <p:ph type="sldNum" sz="quarter" idx="10"/>
          </p:nvPr>
        </p:nvSpPr>
        <p:spPr>
          <a:xfrm>
            <a:off x="4842961" y="6536531"/>
            <a:ext cx="214033" cy="321469"/>
          </a:xfrm>
          <a:noFill/>
        </p:spPr>
        <p:txBody>
          <a:bodyPr/>
          <a:lstStyle/>
          <a:p>
            <a:fld id="{BE4F605F-8623-462A-B912-C576A0FE7EAB}" type="slidenum">
              <a:rPr lang="fr-FR"/>
              <a:pPr/>
              <a:t>12</a:t>
            </a:fld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167613" y="1849435"/>
            <a:ext cx="4153910" cy="3751727"/>
            <a:chOff x="298708" y="1738221"/>
            <a:chExt cx="8899895" cy="4803420"/>
          </a:xfrm>
        </p:grpSpPr>
        <p:grpSp>
          <p:nvGrpSpPr>
            <p:cNvPr id="2" name="Group 274"/>
            <p:cNvGrpSpPr>
              <a:grpSpLocks/>
            </p:cNvGrpSpPr>
            <p:nvPr/>
          </p:nvGrpSpPr>
          <p:grpSpPr bwMode="auto">
            <a:xfrm>
              <a:off x="298708" y="4962674"/>
              <a:ext cx="3229794" cy="1578967"/>
              <a:chOff x="-720887" y="0"/>
              <a:chExt cx="4241307" cy="2245019"/>
            </a:xfrm>
          </p:grpSpPr>
          <p:pic>
            <p:nvPicPr>
              <p:cNvPr id="16402" name="pasted-imag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2564" y="0"/>
                <a:ext cx="1203095" cy="1241202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  <p:sp>
            <p:nvSpPr>
              <p:cNvPr id="16403" name="Shape 273"/>
              <p:cNvSpPr>
                <a:spLocks noChangeArrowheads="1"/>
              </p:cNvSpPr>
              <p:nvPr/>
            </p:nvSpPr>
            <p:spPr bwMode="auto">
              <a:xfrm>
                <a:off x="-720887" y="1385930"/>
                <a:ext cx="4241307" cy="859089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Documents </a:t>
                </a:r>
              </a:p>
              <a:p>
                <a:pPr algn="ctr" eaLnBrk="1"/>
                <a:r>
                  <a:rPr lang="fr-FR" sz="120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produits </a:t>
                </a:r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dans l’activité</a:t>
                </a:r>
              </a:p>
            </p:txBody>
          </p:sp>
        </p:grpSp>
        <p:pic>
          <p:nvPicPr>
            <p:cNvPr id="275" name="pasted-imag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1949" y="2888754"/>
              <a:ext cx="1499443" cy="1211089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grpSp>
          <p:nvGrpSpPr>
            <p:cNvPr id="3" name="Group 279"/>
            <p:cNvGrpSpPr>
              <a:grpSpLocks/>
            </p:cNvGrpSpPr>
            <p:nvPr/>
          </p:nvGrpSpPr>
          <p:grpSpPr bwMode="auto">
            <a:xfrm>
              <a:off x="2290279" y="1958149"/>
              <a:ext cx="3474115" cy="1617076"/>
              <a:chOff x="0" y="-13837"/>
              <a:chExt cx="4559790" cy="2299447"/>
            </a:xfrm>
          </p:grpSpPr>
          <p:pic>
            <p:nvPicPr>
              <p:cNvPr id="16399" name="pasted-image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41589" y="550734"/>
                <a:ext cx="2918201" cy="1734876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  <p:sp>
            <p:nvSpPr>
              <p:cNvPr id="16400" name="Shape 277"/>
              <p:cNvSpPr>
                <a:spLocks noChangeArrowheads="1"/>
              </p:cNvSpPr>
              <p:nvPr/>
            </p:nvSpPr>
            <p:spPr bwMode="auto">
              <a:xfrm>
                <a:off x="118046" y="-13837"/>
                <a:ext cx="3315200" cy="522979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Cartes de Termes</a:t>
                </a:r>
              </a:p>
            </p:txBody>
          </p:sp>
          <p:sp>
            <p:nvSpPr>
              <p:cNvPr id="16401" name="Shape 278"/>
              <p:cNvSpPr>
                <a:spLocks noChangeShapeType="1"/>
              </p:cNvSpPr>
              <p:nvPr/>
            </p:nvSpPr>
            <p:spPr bwMode="auto">
              <a:xfrm flipV="1">
                <a:off x="0" y="975219"/>
                <a:ext cx="1704683" cy="868933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 sz="120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4" name="Group 282"/>
            <p:cNvGrpSpPr>
              <a:grpSpLocks/>
            </p:cNvGrpSpPr>
            <p:nvPr/>
          </p:nvGrpSpPr>
          <p:grpSpPr bwMode="auto">
            <a:xfrm>
              <a:off x="1305213" y="4075287"/>
              <a:ext cx="1840611" cy="786448"/>
              <a:chOff x="-107403" y="0"/>
              <a:chExt cx="2417548" cy="1118169"/>
            </a:xfrm>
          </p:grpSpPr>
          <p:sp>
            <p:nvSpPr>
              <p:cNvPr id="16397" name="Shape 280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529236" cy="1118030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 sz="120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6398" name="Shape 281"/>
              <p:cNvSpPr>
                <a:spLocks noChangeArrowheads="1"/>
              </p:cNvSpPr>
              <p:nvPr/>
            </p:nvSpPr>
            <p:spPr bwMode="auto">
              <a:xfrm>
                <a:off x="-107403" y="259099"/>
                <a:ext cx="2417548" cy="85907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Parseur</a:t>
                </a:r>
              </a:p>
              <a:p>
                <a:pPr algn="ctr" eaLnBrk="1"/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linguistique</a:t>
                </a:r>
              </a:p>
            </p:txBody>
          </p:sp>
        </p:grpSp>
        <p:grpSp>
          <p:nvGrpSpPr>
            <p:cNvPr id="5" name="Group 288"/>
            <p:cNvGrpSpPr>
              <a:grpSpLocks/>
            </p:cNvGrpSpPr>
            <p:nvPr/>
          </p:nvGrpSpPr>
          <p:grpSpPr bwMode="auto">
            <a:xfrm>
              <a:off x="2368879" y="1738221"/>
              <a:ext cx="6829724" cy="2761226"/>
              <a:chOff x="0" y="24213"/>
              <a:chExt cx="8966207" cy="3927126"/>
            </a:xfrm>
          </p:grpSpPr>
          <p:sp>
            <p:nvSpPr>
              <p:cNvPr id="16392" name="Shape 283"/>
              <p:cNvSpPr>
                <a:spLocks noChangeArrowheads="1"/>
              </p:cNvSpPr>
              <p:nvPr/>
            </p:nvSpPr>
            <p:spPr bwMode="auto">
              <a:xfrm>
                <a:off x="5791558" y="24213"/>
                <a:ext cx="2854112" cy="523075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Connaissances</a:t>
                </a:r>
              </a:p>
            </p:txBody>
          </p:sp>
          <p:pic>
            <p:nvPicPr>
              <p:cNvPr id="16393" name="pasted-image.png"/>
              <p:cNvPicPr>
                <a:picLocks noChangeAspect="1"/>
              </p:cNvPicPr>
              <p:nvPr/>
            </p:nvPicPr>
            <p:blipFill>
              <a:blip r:embed="rId5" cstate="print"/>
              <a:srcRect r="4234" b="23483"/>
              <a:stretch>
                <a:fillRect/>
              </a:stretch>
            </p:blipFill>
            <p:spPr bwMode="auto">
              <a:xfrm>
                <a:off x="6045301" y="582259"/>
                <a:ext cx="2920906" cy="1622897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  <p:sp>
            <p:nvSpPr>
              <p:cNvPr id="16394" name="Shape 285"/>
              <p:cNvSpPr>
                <a:spLocks noChangeShapeType="1"/>
              </p:cNvSpPr>
              <p:nvPr/>
            </p:nvSpPr>
            <p:spPr bwMode="auto">
              <a:xfrm flipV="1">
                <a:off x="4496206" y="1492670"/>
                <a:ext cx="1514059" cy="394178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 sz="120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6395" name="Shape 286"/>
              <p:cNvSpPr>
                <a:spLocks noChangeShapeType="1"/>
              </p:cNvSpPr>
              <p:nvPr/>
            </p:nvSpPr>
            <p:spPr bwMode="auto">
              <a:xfrm flipV="1">
                <a:off x="0" y="2102496"/>
                <a:ext cx="6787411" cy="1052022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 sz="120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6396" name="pasted-image.png"/>
              <p:cNvPicPr>
                <a:picLocks noChangeAspect="1"/>
              </p:cNvPicPr>
              <p:nvPr/>
            </p:nvPicPr>
            <p:blipFill>
              <a:blip r:embed="rId6" cstate="print"/>
              <a:srcRect l="6323"/>
              <a:stretch>
                <a:fillRect/>
              </a:stretch>
            </p:blipFill>
            <p:spPr bwMode="auto">
              <a:xfrm>
                <a:off x="5361437" y="2492377"/>
                <a:ext cx="1108351" cy="1458962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</p:grp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6456" y="332656"/>
            <a:ext cx="9777536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Technique de recueil : extraction à partir de textes ou données</a:t>
            </a:r>
          </a:p>
        </p:txBody>
      </p:sp>
      <p:sp>
        <p:nvSpPr>
          <p:cNvPr id="23" name="Shape 270"/>
          <p:cNvSpPr txBox="1">
            <a:spLocks/>
          </p:cNvSpPr>
          <p:nvPr/>
        </p:nvSpPr>
        <p:spPr bwMode="auto">
          <a:xfrm>
            <a:off x="6249144" y="1196752"/>
            <a:ext cx="302433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Data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Mining</a:t>
            </a: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5133612" y="2341529"/>
            <a:ext cx="4474509" cy="3241776"/>
            <a:chOff x="377368" y="1944145"/>
            <a:chExt cx="8836954" cy="4514872"/>
          </a:xfrm>
        </p:grpSpPr>
        <p:sp>
          <p:nvSpPr>
            <p:cNvPr id="24" name="Shape 292"/>
            <p:cNvSpPr>
              <a:spLocks noChangeArrowheads="1"/>
            </p:cNvSpPr>
            <p:nvPr/>
          </p:nvSpPr>
          <p:spPr bwMode="auto">
            <a:xfrm>
              <a:off x="377368" y="5839396"/>
              <a:ext cx="3072473" cy="619621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wrap="none" lIns="37419" tIns="37419" rIns="37419" bIns="37419" anchor="ctr">
              <a:spAutoFit/>
            </a:bodyPr>
            <a:lstStyle/>
            <a:p>
              <a:pPr algn="ctr" eaLnBrk="1"/>
              <a:r>
                <a:rPr lang="fr-FR" sz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Base de Données</a:t>
              </a:r>
            </a:p>
            <a:p>
              <a:pPr algn="ctr" eaLnBrk="1"/>
              <a:r>
                <a:rPr lang="fr-FR" sz="1200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produites dans l’activité</a:t>
              </a:r>
            </a:p>
          </p:txBody>
        </p:sp>
        <p:grpSp>
          <p:nvGrpSpPr>
            <p:cNvPr id="25" name="Group 297"/>
            <p:cNvGrpSpPr>
              <a:grpSpLocks/>
            </p:cNvGrpSpPr>
            <p:nvPr/>
          </p:nvGrpSpPr>
          <p:grpSpPr bwMode="auto">
            <a:xfrm>
              <a:off x="5082388" y="1944145"/>
              <a:ext cx="4131934" cy="2340991"/>
              <a:chOff x="0" y="1168"/>
              <a:chExt cx="5424083" cy="3330456"/>
            </a:xfrm>
          </p:grpSpPr>
          <p:pic>
            <p:nvPicPr>
              <p:cNvPr id="26" name="pasted-image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24551" y="413583"/>
                <a:ext cx="2799532" cy="194680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  <p:sp>
            <p:nvSpPr>
              <p:cNvPr id="27" name="Shape 294"/>
              <p:cNvSpPr>
                <a:spLocks noChangeShapeType="1"/>
              </p:cNvSpPr>
              <p:nvPr/>
            </p:nvSpPr>
            <p:spPr bwMode="auto">
              <a:xfrm flipV="1">
                <a:off x="0" y="1345282"/>
                <a:ext cx="2573972" cy="504106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 sz="120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28" name="Shape 295"/>
              <p:cNvSpPr>
                <a:spLocks noChangeArrowheads="1"/>
              </p:cNvSpPr>
              <p:nvPr/>
            </p:nvSpPr>
            <p:spPr bwMode="auto">
              <a:xfrm>
                <a:off x="2355317" y="1168"/>
                <a:ext cx="2630679" cy="569166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Connaissances</a:t>
                </a:r>
              </a:p>
            </p:txBody>
          </p:sp>
          <p:pic>
            <p:nvPicPr>
              <p:cNvPr id="29" name="pasted-image.png"/>
              <p:cNvPicPr>
                <a:picLocks noChangeAspect="1"/>
              </p:cNvPicPr>
              <p:nvPr/>
            </p:nvPicPr>
            <p:blipFill>
              <a:blip r:embed="rId6" cstate="print"/>
              <a:srcRect l="6323"/>
              <a:stretch>
                <a:fillRect/>
              </a:stretch>
            </p:blipFill>
            <p:spPr bwMode="auto">
              <a:xfrm>
                <a:off x="1479254" y="1890942"/>
                <a:ext cx="1094466" cy="1440682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  <p:pic>
          <p:nvPicPr>
            <p:cNvPr id="30" name="pasted-image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04026" y="4689203"/>
              <a:ext cx="1237040" cy="1140768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  <p:grpSp>
          <p:nvGrpSpPr>
            <p:cNvPr id="31" name="Group 302"/>
            <p:cNvGrpSpPr>
              <a:grpSpLocks/>
            </p:cNvGrpSpPr>
            <p:nvPr/>
          </p:nvGrpSpPr>
          <p:grpSpPr bwMode="auto">
            <a:xfrm>
              <a:off x="1927510" y="2685604"/>
              <a:ext cx="3113766" cy="1939976"/>
              <a:chOff x="-1" y="0"/>
              <a:chExt cx="4088227" cy="2758809"/>
            </a:xfrm>
          </p:grpSpPr>
          <p:sp>
            <p:nvSpPr>
              <p:cNvPr id="32" name="Shape 299"/>
              <p:cNvSpPr>
                <a:spLocks noChangeShapeType="1"/>
              </p:cNvSpPr>
              <p:nvPr/>
            </p:nvSpPr>
            <p:spPr bwMode="auto">
              <a:xfrm flipV="1">
                <a:off x="-1" y="1644756"/>
                <a:ext cx="1114053" cy="1114053"/>
              </a:xfrm>
              <a:prstGeom prst="line">
                <a:avLst/>
              </a:prstGeom>
              <a:noFill/>
              <a:ln w="38100">
                <a:solidFill>
                  <a:srgbClr val="3E231A"/>
                </a:solidFill>
                <a:miter lim="400000"/>
                <a:headEnd/>
                <a:tailEnd type="triangle" w="med" len="med"/>
              </a:ln>
            </p:spPr>
            <p:txBody>
              <a:bodyPr lIns="50800" tIns="50800" rIns="50800" bIns="50800" anchor="ctr"/>
              <a:lstStyle/>
              <a:p>
                <a:endParaRPr lang="fr-FR" sz="120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3" name="Shape 300"/>
              <p:cNvSpPr>
                <a:spLocks noChangeArrowheads="1"/>
              </p:cNvSpPr>
              <p:nvPr/>
            </p:nvSpPr>
            <p:spPr bwMode="auto">
              <a:xfrm>
                <a:off x="299955" y="2178141"/>
                <a:ext cx="3149890" cy="568931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ctr" eaLnBrk="1"/>
                <a:r>
                  <a:rPr lang="fr-FR" sz="1200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Outils statistiques</a:t>
                </a:r>
              </a:p>
            </p:txBody>
          </p:sp>
          <p:pic>
            <p:nvPicPr>
              <p:cNvPr id="34" name="pasted-image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43278" y="0"/>
                <a:ext cx="3544948" cy="1622988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</p:grpSp>
      <p:cxnSp>
        <p:nvCxnSpPr>
          <p:cNvPr id="37" name="Connecteur droit 36"/>
          <p:cNvCxnSpPr/>
          <p:nvPr/>
        </p:nvCxnSpPr>
        <p:spPr>
          <a:xfrm>
            <a:off x="4808984" y="1124744"/>
            <a:ext cx="0" cy="5112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3861048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1340768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Introduction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Recueil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Modélisation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Représentation des connaissances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134"/>
          <p:cNvSpPr>
            <a:spLocks noGrp="1"/>
          </p:cNvSpPr>
          <p:nvPr>
            <p:ph type="title"/>
          </p:nvPr>
        </p:nvSpPr>
        <p:spPr>
          <a:xfrm>
            <a:off x="3368824" y="260648"/>
            <a:ext cx="3017540" cy="418058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Démarche globale</a:t>
            </a:r>
          </a:p>
        </p:txBody>
      </p:sp>
      <p:sp>
        <p:nvSpPr>
          <p:cNvPr id="6147" name="Shape 135"/>
          <p:cNvSpPr>
            <a:spLocks noChangeArrowheads="1"/>
          </p:cNvSpPr>
          <p:nvPr/>
        </p:nvSpPr>
        <p:spPr bwMode="auto">
          <a:xfrm>
            <a:off x="920552" y="4992853"/>
            <a:ext cx="2023154" cy="90656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7419" tIns="37419" rIns="37419" bIns="37419" anchor="ctr">
            <a:spAutoFit/>
          </a:bodyPr>
          <a:lstStyle/>
          <a:p>
            <a:pPr algn="ctr" eaLnBrk="1"/>
            <a:r>
              <a:rPr lang="fr-FR" sz="1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Protocoles</a:t>
            </a:r>
          </a:p>
          <a:p>
            <a:pPr algn="ctr" eaLnBrk="1"/>
            <a:r>
              <a:rPr lang="fr-FR" sz="1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Entretiens Transcrits</a:t>
            </a:r>
          </a:p>
          <a:p>
            <a:pPr algn="ctr" eaLnBrk="1"/>
            <a:r>
              <a:rPr lang="fr-FR" sz="1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Documents</a:t>
            </a:r>
          </a:p>
        </p:txBody>
      </p:sp>
      <p:sp>
        <p:nvSpPr>
          <p:cNvPr id="6148" name="Shape 136"/>
          <p:cNvSpPr>
            <a:spLocks noChangeArrowheads="1"/>
          </p:cNvSpPr>
          <p:nvPr/>
        </p:nvSpPr>
        <p:spPr bwMode="auto">
          <a:xfrm>
            <a:off x="472250" y="2318103"/>
            <a:ext cx="1921267" cy="3525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7419" tIns="37419" rIns="37419" bIns="37419" anchor="ctr">
            <a:spAutoFit/>
          </a:bodyPr>
          <a:lstStyle/>
          <a:p>
            <a:pPr algn="ctr" eaLnBrk="1"/>
            <a:r>
              <a:rPr lang="fr-FR" sz="1800" b="1" i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Modèle Conceptuel</a:t>
            </a:r>
          </a:p>
        </p:txBody>
      </p:sp>
      <p:sp>
        <p:nvSpPr>
          <p:cNvPr id="137" name="Shape 137"/>
          <p:cNvSpPr>
            <a:spLocks/>
          </p:cNvSpPr>
          <p:nvPr/>
        </p:nvSpPr>
        <p:spPr bwMode="auto">
          <a:xfrm>
            <a:off x="1470645" y="2852937"/>
            <a:ext cx="661448" cy="2057176"/>
          </a:xfrm>
          <a:custGeom>
            <a:avLst/>
            <a:gdLst>
              <a:gd name="T0" fmla="*/ 433494 w 21600"/>
              <a:gd name="T1" fmla="*/ 1463041 h 21600"/>
              <a:gd name="T2" fmla="*/ 433494 w 21600"/>
              <a:gd name="T3" fmla="*/ 1463041 h 21600"/>
              <a:gd name="T4" fmla="*/ 433494 w 21600"/>
              <a:gd name="T5" fmla="*/ 1463041 h 21600"/>
              <a:gd name="T6" fmla="*/ 433494 w 21600"/>
              <a:gd name="T7" fmla="*/ 14630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25400" dir="5400000" rotWithShape="0">
              <a:srgbClr val="000000">
                <a:alpha val="25000"/>
              </a:srgbClr>
            </a:outerShdw>
          </a:effectLst>
        </p:spPr>
        <p:txBody>
          <a:bodyPr lIns="37419" tIns="37419" rIns="37419" bIns="37419" anchor="ctr"/>
          <a:lstStyle/>
          <a:p>
            <a:endParaRPr lang="fr-FR" sz="1800"/>
          </a:p>
        </p:txBody>
      </p:sp>
      <p:sp>
        <p:nvSpPr>
          <p:cNvPr id="138" name="Shape 138"/>
          <p:cNvSpPr>
            <a:spLocks/>
          </p:cNvSpPr>
          <p:nvPr/>
        </p:nvSpPr>
        <p:spPr bwMode="auto">
          <a:xfrm rot="16200000">
            <a:off x="2909066" y="1414516"/>
            <a:ext cx="914176" cy="2206842"/>
          </a:xfrm>
          <a:custGeom>
            <a:avLst/>
            <a:gdLst>
              <a:gd name="T0" fmla="*/ 650241 w 21600"/>
              <a:gd name="T1" fmla="*/ 1448365 h 21600"/>
              <a:gd name="T2" fmla="*/ 650241 w 21600"/>
              <a:gd name="T3" fmla="*/ 1448365 h 21600"/>
              <a:gd name="T4" fmla="*/ 650241 w 21600"/>
              <a:gd name="T5" fmla="*/ 1448365 h 21600"/>
              <a:gd name="T6" fmla="*/ 650241 w 21600"/>
              <a:gd name="T7" fmla="*/ 1448365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cubicBezTo>
                  <a:pt x="2700" y="0"/>
                  <a:pt x="0" y="5400"/>
                  <a:pt x="0" y="10800"/>
                </a:cubicBezTo>
                <a:cubicBezTo>
                  <a:pt x="0" y="16200"/>
                  <a:pt x="5400" y="21600"/>
                  <a:pt x="10800" y="21600"/>
                </a:cubicBezTo>
                <a:cubicBezTo>
                  <a:pt x="16200" y="21600"/>
                  <a:pt x="21600" y="16204"/>
                  <a:pt x="21600" y="10808"/>
                </a:cubicBezTo>
                <a:cubicBezTo>
                  <a:pt x="21600" y="5413"/>
                  <a:pt x="18900" y="17"/>
                  <a:pt x="16200" y="17"/>
                </a:cubicBezTo>
              </a:path>
            </a:pathLst>
          </a:custGeom>
          <a:noFill/>
          <a:ln w="279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5400" dir="5400000" rotWithShape="0">
              <a:srgbClr val="000000">
                <a:alpha val="25000"/>
              </a:srgbClr>
            </a:outerShdw>
          </a:effectLst>
        </p:spPr>
        <p:txBody>
          <a:bodyPr lIns="37419" tIns="37419" rIns="37419" bIns="37419" anchor="ctr"/>
          <a:lstStyle/>
          <a:p>
            <a:endParaRPr lang="fr-FR" sz="180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151" name="Shape 139"/>
          <p:cNvSpPr>
            <a:spLocks noChangeArrowheads="1"/>
          </p:cNvSpPr>
          <p:nvPr/>
        </p:nvSpPr>
        <p:spPr bwMode="auto">
          <a:xfrm>
            <a:off x="255296" y="4118303"/>
            <a:ext cx="1309368" cy="3525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7419" tIns="37419" rIns="37419" bIns="37419" anchor="ctr">
            <a:spAutoFit/>
          </a:bodyPr>
          <a:lstStyle/>
          <a:p>
            <a:pPr algn="ctr" eaLnBrk="1"/>
            <a:r>
              <a:rPr lang="fr-FR" sz="1800">
                <a:solidFill>
                  <a:schemeClr val="accent2"/>
                </a:solidFill>
                <a:latin typeface="+mn-lt"/>
              </a:rPr>
              <a:t>Modélisation</a:t>
            </a:r>
          </a:p>
        </p:txBody>
      </p:sp>
      <p:sp>
        <p:nvSpPr>
          <p:cNvPr id="6152" name="Shape 140"/>
          <p:cNvSpPr>
            <a:spLocks noChangeArrowheads="1"/>
          </p:cNvSpPr>
          <p:nvPr/>
        </p:nvSpPr>
        <p:spPr bwMode="auto">
          <a:xfrm>
            <a:off x="2880253" y="3254207"/>
            <a:ext cx="1014417" cy="35256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37419" tIns="37419" rIns="37419" bIns="37419" anchor="ctr">
            <a:spAutoFit/>
          </a:bodyPr>
          <a:lstStyle/>
          <a:p>
            <a:pPr algn="ctr" eaLnBrk="1"/>
            <a:r>
              <a:rPr lang="fr-FR" sz="1800">
                <a:solidFill>
                  <a:schemeClr val="accent2"/>
                </a:solidFill>
                <a:latin typeface="+mn-lt"/>
              </a:rPr>
              <a:t>Validation</a:t>
            </a:r>
          </a:p>
        </p:txBody>
      </p:sp>
      <p:sp>
        <p:nvSpPr>
          <p:cNvPr id="12" name="Shape 144"/>
          <p:cNvSpPr>
            <a:spLocks noGrp="1"/>
          </p:cNvSpPr>
          <p:nvPr>
            <p:ph type="body" idx="1"/>
          </p:nvPr>
        </p:nvSpPr>
        <p:spPr>
          <a:xfrm>
            <a:off x="5601072" y="1340768"/>
            <a:ext cx="3600400" cy="44644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fr-FR" sz="2000" b="1" i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Modélisation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: Analyse et Structuration afin de définir un modèle Conceptuel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fr-FR" sz="20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fr-FR" sz="20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fr-FR" sz="2000" b="1" i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Modèle Conceptuel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Cadre sémantique partagé par des utilisateurs (i.e. d’un programme informatique)  et des concepteurs qui leur permet de communiquer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137" grpId="0" animBg="1"/>
      <p:bldP spid="138" grpId="0" animBg="1"/>
      <p:bldP spid="6151" grpId="0"/>
      <p:bldP spid="6152" grpId="0"/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147"/>
          <p:cNvSpPr>
            <a:spLocks noGrp="1"/>
          </p:cNvSpPr>
          <p:nvPr>
            <p:ph type="title"/>
          </p:nvPr>
        </p:nvSpPr>
        <p:spPr>
          <a:xfrm>
            <a:off x="3120194" y="260648"/>
            <a:ext cx="3665612" cy="5620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Modèle conceptuel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76536" y="836712"/>
            <a:ext cx="8625408" cy="1008112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marL="0" indent="0" algn="ctr" defTabSz="395241" eaLnBrk="1" hangingPunct="1">
              <a:spcBef>
                <a:spcPts val="516"/>
              </a:spcBef>
              <a:buNone/>
            </a:pPr>
            <a:r>
              <a:rPr lang="fr-FR" sz="2000" b="1" kern="12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Times New Roman" pitchFamily="18" charset="0"/>
              </a:rPr>
              <a:t>Dans un Modèle Conceptuel les rôles de connaissances utilisées dans une résolution de problèmes sont rendus explicites. Il est au niveau rationnel. (</a:t>
            </a:r>
            <a:r>
              <a:rPr lang="fr-FR" sz="2000" b="1" kern="12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Times New Roman" pitchFamily="18" charset="0"/>
              </a:rPr>
              <a:t>Knowledge</a:t>
            </a:r>
            <a:r>
              <a:rPr lang="fr-FR" sz="2000" b="1" kern="12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Times New Roman" pitchFamily="18" charset="0"/>
              </a:rPr>
              <a:t> </a:t>
            </a:r>
            <a:r>
              <a:rPr lang="fr-FR" sz="2000" b="1" kern="12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Times New Roman" pitchFamily="18" charset="0"/>
              </a:rPr>
              <a:t>Level</a:t>
            </a:r>
            <a:r>
              <a:rPr lang="fr-FR" sz="2000" b="1" kern="12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Times New Roman" pitchFamily="18" charset="0"/>
              </a:rPr>
              <a:t> [</a:t>
            </a:r>
            <a:r>
              <a:rPr lang="fr-FR" sz="2000" b="1" kern="12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Times New Roman" pitchFamily="18" charset="0"/>
              </a:rPr>
              <a:t>Newell</a:t>
            </a:r>
            <a:r>
              <a:rPr lang="fr-FR" sz="2000" b="1" kern="12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Times New Roman" pitchFamily="18" charset="0"/>
              </a:rPr>
              <a:t>,1982])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hape 152"/>
          <p:cNvSpPr>
            <a:spLocks noChangeArrowheads="1"/>
          </p:cNvSpPr>
          <p:nvPr/>
        </p:nvSpPr>
        <p:spPr bwMode="auto">
          <a:xfrm>
            <a:off x="3512840" y="4293096"/>
            <a:ext cx="2628000" cy="79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eaLnBrk="1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Niveau symbolique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9" name="Shape 155"/>
          <p:cNvSpPr>
            <a:spLocks noChangeArrowheads="1"/>
          </p:cNvSpPr>
          <p:nvPr/>
        </p:nvSpPr>
        <p:spPr bwMode="auto">
          <a:xfrm>
            <a:off x="3369144" y="1994074"/>
            <a:ext cx="2880000" cy="1440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eaLnBrk="1"/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Niveau de connaissances (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Knowledge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 </a:t>
            </a: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Level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)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1" name="Shape 158"/>
          <p:cNvSpPr>
            <a:spLocks noChangeArrowheads="1"/>
          </p:cNvSpPr>
          <p:nvPr/>
        </p:nvSpPr>
        <p:spPr bwMode="auto">
          <a:xfrm>
            <a:off x="6609184" y="2060848"/>
            <a:ext cx="1862853" cy="1306675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wrap="none" lIns="37419" tIns="37419" rIns="37419" bIns="37419" anchor="ctr">
            <a:spAutoFit/>
          </a:bodyPr>
          <a:lstStyle/>
          <a:p>
            <a:pPr eaLnBrk="1"/>
            <a:r>
              <a:rPr lang="fr-FR" sz="2000" u="sng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Agent rationnel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: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Corps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Actions</a:t>
            </a:r>
          </a:p>
          <a:p>
            <a:pPr marL="0" lvl="1">
              <a:buFont typeface="Arial" pitchFamily="34" charset="0"/>
              <a:buChar char="•"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Lois de conduite</a:t>
            </a:r>
          </a:p>
        </p:txBody>
      </p:sp>
      <p:sp>
        <p:nvSpPr>
          <p:cNvPr id="12" name="Shape 159"/>
          <p:cNvSpPr>
            <a:spLocks noChangeArrowheads="1"/>
          </p:cNvSpPr>
          <p:nvPr/>
        </p:nvSpPr>
        <p:spPr bwMode="auto">
          <a:xfrm>
            <a:off x="6465168" y="4494759"/>
            <a:ext cx="609369" cy="383345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wrap="none" lIns="37419" tIns="37419" rIns="37419" bIns="37419" anchor="ctr">
            <a:spAutoFit/>
          </a:bodyPr>
          <a:lstStyle/>
          <a:p>
            <a:pPr algn="ctr" eaLnBrk="1"/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Code</a:t>
            </a:r>
          </a:p>
        </p:txBody>
      </p:sp>
      <p:cxnSp>
        <p:nvCxnSpPr>
          <p:cNvPr id="16" name="Connecteur droit avec flèche 15"/>
          <p:cNvCxnSpPr>
            <a:stCxn id="9" idx="4"/>
            <a:endCxn id="6" idx="0"/>
          </p:cNvCxnSpPr>
          <p:nvPr/>
        </p:nvCxnSpPr>
        <p:spPr>
          <a:xfrm>
            <a:off x="4809144" y="3434074"/>
            <a:ext cx="17696" cy="85902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61"/>
          <p:cNvSpPr>
            <a:spLocks noChangeArrowheads="1"/>
          </p:cNvSpPr>
          <p:nvPr/>
        </p:nvSpPr>
        <p:spPr bwMode="auto">
          <a:xfrm>
            <a:off x="4150074" y="3645024"/>
            <a:ext cx="1316294" cy="383345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  <a:headEnd/>
            <a:tailEnd/>
          </a:ln>
        </p:spPr>
        <p:txBody>
          <a:bodyPr wrap="none" lIns="37419" tIns="37419" rIns="37419" bIns="37419" anchor="ctr">
            <a:spAutoFit/>
          </a:bodyPr>
          <a:lstStyle/>
          <a:p>
            <a:pPr algn="ctr" eaLnBrk="1"/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Codification</a:t>
            </a:r>
            <a:endParaRPr lang="fr-FR" sz="2000" i="1" dirty="0">
              <a:solidFill>
                <a:schemeClr val="accent6">
                  <a:lumMod val="75000"/>
                </a:schemeClr>
              </a:solidFill>
              <a:latin typeface="+mn-lt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520" y="5301208"/>
            <a:ext cx="8568952" cy="1015663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indent="0" defTabSz="395241" eaLnBrk="1" hangingPunct="1">
              <a:spcBef>
                <a:spcPts val="516"/>
              </a:spcBef>
              <a:buNone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Dans un Modèle Conceptuel, on distingue deux types de connaissances:</a:t>
            </a:r>
          </a:p>
          <a:p>
            <a:pPr marL="173038" lvl="1" indent="266700" defTabSz="395241"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modélisation du domaine</a:t>
            </a:r>
          </a:p>
          <a:p>
            <a:pPr marL="173038" lvl="1" indent="266700" defTabSz="395241">
              <a:buClr>
                <a:srgbClr val="000000"/>
              </a:buClr>
              <a:buFont typeface="Arial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  <a:sym typeface="Times New Roman" pitchFamily="18" charset="0"/>
              </a:rPr>
              <a:t>modélisation du raisonnement</a:t>
            </a:r>
          </a:p>
        </p:txBody>
      </p:sp>
      <p:cxnSp>
        <p:nvCxnSpPr>
          <p:cNvPr id="15" name="Connecteur droit 14"/>
          <p:cNvCxnSpPr>
            <a:stCxn id="9" idx="6"/>
            <a:endCxn id="11" idx="1"/>
          </p:cNvCxnSpPr>
          <p:nvPr/>
        </p:nvCxnSpPr>
        <p:spPr>
          <a:xfrm>
            <a:off x="6249144" y="2714074"/>
            <a:ext cx="360040" cy="11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6" idx="3"/>
            <a:endCxn id="12" idx="1"/>
          </p:cNvCxnSpPr>
          <p:nvPr/>
        </p:nvCxnSpPr>
        <p:spPr>
          <a:xfrm flipV="1">
            <a:off x="6140840" y="4686432"/>
            <a:ext cx="324328" cy="266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 animBg="1"/>
      <p:bldP spid="6" grpId="0" animBg="1"/>
      <p:bldP spid="9" grpId="0" animBg="1"/>
      <p:bldP spid="11" grpId="0" animBg="1"/>
      <p:bldP spid="12" grpId="0" animBg="1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554"/>
          <p:cNvSpPr>
            <a:spLocks noChangeArrowheads="1"/>
          </p:cNvSpPr>
          <p:nvPr/>
        </p:nvSpPr>
        <p:spPr bwMode="auto">
          <a:xfrm>
            <a:off x="531061" y="6480449"/>
            <a:ext cx="422812" cy="29745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8230" tIns="48230" rIns="48230" bIns="48230" anchor="ctr">
            <a:spAutoFit/>
          </a:bodyPr>
          <a:lstStyle/>
          <a:p>
            <a:pPr algn="ctr" eaLnBrk="1"/>
            <a:r>
              <a:rPr lang="fr-FR" sz="1300" dirty="0"/>
              <a:t>UTT</a:t>
            </a:r>
          </a:p>
        </p:txBody>
      </p:sp>
      <p:sp>
        <p:nvSpPr>
          <p:cNvPr id="555" name="Shape 555"/>
          <p:cNvSpPr>
            <a:spLocks noGrp="1"/>
          </p:cNvSpPr>
          <p:nvPr>
            <p:ph type="title"/>
          </p:nvPr>
        </p:nvSpPr>
        <p:spPr>
          <a:xfrm>
            <a:off x="495300" y="490662"/>
            <a:ext cx="8915400" cy="634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537463">
              <a:defRPr sz="5152"/>
            </a:lvl1pPr>
          </a:lstStyle>
          <a:p>
            <a:pPr eaLnBrk="1" hangingPunct="1">
              <a:defRPr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Un exemple :</a:t>
            </a:r>
            <a:b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CML (Conceptuel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Modeling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b="1" dirty="0" err="1" smtClean="0">
                <a:solidFill>
                  <a:schemeClr val="accent6">
                    <a:lumMod val="75000"/>
                  </a:schemeClr>
                </a:solidFill>
              </a:rPr>
              <a:t>Language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36576" y="1772816"/>
          <a:ext cx="7838502" cy="3569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2834"/>
                <a:gridCol w="2612834"/>
                <a:gridCol w="2612834"/>
              </a:tblGrid>
              <a:tr h="577766"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/>
                          </a:solidFill>
                        </a:rPr>
                        <a:t>Niveaux</a:t>
                      </a:r>
                      <a:endParaRPr lang="fr-F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/>
                          </a:solidFill>
                        </a:rPr>
                        <a:t>Entités</a:t>
                      </a:r>
                      <a:endParaRPr lang="fr-F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9972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/>
                          </a:solidFill>
                        </a:rPr>
                        <a:t>Raisonnement</a:t>
                      </a:r>
                      <a:endParaRPr lang="fr-F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2"/>
                          </a:solidFill>
                        </a:rPr>
                        <a:t>Tâche</a:t>
                      </a:r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2"/>
                          </a:solidFill>
                        </a:rPr>
                        <a:t>Tâche, Structure de tâches</a:t>
                      </a:r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99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accent2"/>
                          </a:solidFill>
                        </a:rPr>
                        <a:t>Raisonnement</a:t>
                      </a:r>
                    </a:p>
                    <a:p>
                      <a:endParaRPr lang="fr-F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2"/>
                          </a:solidFill>
                        </a:rPr>
                        <a:t>Inférence</a:t>
                      </a:r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2"/>
                          </a:solidFill>
                        </a:rPr>
                        <a:t>Inférence, Structure d’inférence</a:t>
                      </a:r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9972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2"/>
                          </a:solidFill>
                        </a:rPr>
                        <a:t>Domaine</a:t>
                      </a:r>
                      <a:endParaRPr lang="fr-FR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2"/>
                          </a:solidFill>
                        </a:rPr>
                        <a:t>Domaine</a:t>
                      </a:r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2"/>
                          </a:solidFill>
                        </a:rPr>
                        <a:t>Concept, Relation, Expression , Attribut</a:t>
                      </a:r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558"/>
          <p:cNvSpPr>
            <a:spLocks noChangeArrowheads="1"/>
          </p:cNvSpPr>
          <p:nvPr/>
        </p:nvSpPr>
        <p:spPr bwMode="auto">
          <a:xfrm>
            <a:off x="531061" y="6480449"/>
            <a:ext cx="422812" cy="29745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8230" tIns="48230" rIns="48230" bIns="48230" anchor="ctr">
            <a:spAutoFit/>
          </a:bodyPr>
          <a:lstStyle/>
          <a:p>
            <a:pPr algn="ctr" eaLnBrk="1"/>
            <a:r>
              <a:rPr lang="fr-FR" sz="1300" dirty="0"/>
              <a:t>UTT</a:t>
            </a:r>
          </a:p>
        </p:txBody>
      </p:sp>
      <p:sp>
        <p:nvSpPr>
          <p:cNvPr id="21506" name="Shape 559"/>
          <p:cNvSpPr>
            <a:spLocks noChangeArrowheads="1"/>
          </p:cNvSpPr>
          <p:nvPr/>
        </p:nvSpPr>
        <p:spPr bwMode="auto">
          <a:xfrm>
            <a:off x="632520" y="260648"/>
            <a:ext cx="8915642" cy="418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8230" tIns="48230" rIns="48230" bIns="48230" anchor="ctr">
            <a:spAutoFit/>
          </a:bodyPr>
          <a:lstStyle/>
          <a:p>
            <a:pPr algn="ctr" eaLnBrk="1">
              <a:lnSpc>
                <a:spcPct val="70000"/>
              </a:lnSpc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Arial Narrow" pitchFamily="34" charset="0"/>
              </a:rPr>
              <a:t>Exemple de description d’une tâche </a:t>
            </a:r>
          </a:p>
        </p:txBody>
      </p:sp>
      <p:sp>
        <p:nvSpPr>
          <p:cNvPr id="21507" name="Shape 560"/>
          <p:cNvSpPr>
            <a:spLocks noChangeArrowheads="1"/>
          </p:cNvSpPr>
          <p:nvPr/>
        </p:nvSpPr>
        <p:spPr bwMode="auto">
          <a:xfrm>
            <a:off x="560512" y="875869"/>
            <a:ext cx="8915642" cy="21800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8230" tIns="48230" rIns="48230" bIns="48230" anchor="ctr">
            <a:spAutoFit/>
          </a:bodyPr>
          <a:lstStyle/>
          <a:p>
            <a:pPr marL="323911" indent="-323911">
              <a:spcBef>
                <a:spcPts val="663"/>
              </a:spcBef>
              <a:buClr>
                <a:srgbClr val="5F5F5F"/>
              </a:buClr>
              <a:buSzPct val="50000"/>
              <a:buFont typeface="Monotype Sorts"/>
              <a:buChar char=""/>
            </a:pP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Task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Diagnostic</a:t>
            </a:r>
            <a:endParaRPr lang="fr-FR" sz="16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i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Task</a:t>
            </a:r>
            <a:r>
              <a:rPr lang="fr-FR" sz="1600" b="1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-</a:t>
            </a:r>
            <a:r>
              <a:rPr lang="fr-FR" sz="1600" b="1" i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Definition</a:t>
            </a:r>
            <a:endParaRPr lang="fr-FR" sz="1600" b="1" i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Goal: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Diagnostic d’une panne</a:t>
            </a:r>
            <a:endParaRPr lang="fr-FR" sz="16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Specif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:</a:t>
            </a:r>
            <a:r>
              <a:rPr lang="fr-FR" sz="1600" dirty="0">
                <a:solidFill>
                  <a:schemeClr val="accent2"/>
                </a:solidFill>
                <a:latin typeface="+mn-lt"/>
              </a:rPr>
              <a:t> permet d’établir un diagnostic à partir d ’un ensemble de symptômes …</a:t>
            </a: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Input: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Observations, Heuristiques</a:t>
            </a:r>
            <a:endParaRPr lang="fr-FR" sz="16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Output: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Diagnostic</a:t>
            </a:r>
            <a:endParaRPr lang="fr-FR" sz="16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End-</a:t>
            </a:r>
            <a:r>
              <a:rPr lang="fr-FR" sz="1600" i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Definition</a:t>
            </a:r>
            <a:endParaRPr lang="fr-FR" sz="1600" i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Shape 564"/>
          <p:cNvSpPr>
            <a:spLocks noChangeArrowheads="1"/>
          </p:cNvSpPr>
          <p:nvPr/>
        </p:nvSpPr>
        <p:spPr bwMode="auto">
          <a:xfrm>
            <a:off x="632520" y="3072597"/>
            <a:ext cx="8914433" cy="32367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8230" tIns="48230" rIns="48230" bIns="48230" anchor="ctr">
            <a:spAutoFit/>
          </a:bodyPr>
          <a:lstStyle/>
          <a:p>
            <a:pPr marL="353144" indent="-353144">
              <a:spcBef>
                <a:spcPts val="442"/>
              </a:spcBef>
              <a:buClr>
                <a:srgbClr val="5F5F5F"/>
              </a:buClr>
              <a:buSzPct val="50000"/>
              <a:buFont typeface="Monotype Sorts"/>
              <a:buChar char=""/>
            </a:pP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Task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Diagnostic</a:t>
            </a:r>
            <a:endParaRPr lang="fr-FR" sz="16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631450" lvl="1" indent="-294677">
              <a:spcBef>
                <a:spcPts val="442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i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Task</a:t>
            </a:r>
            <a:r>
              <a:rPr lang="fr-FR" sz="1600" b="1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-Body</a:t>
            </a:r>
          </a:p>
          <a:p>
            <a:pPr marL="908587" lvl="2" indent="-235040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Type: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Composite</a:t>
            </a:r>
          </a:p>
          <a:p>
            <a:pPr marL="908587" lvl="2" indent="-235040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Sub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-</a:t>
            </a: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tasks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:</a:t>
            </a:r>
            <a:r>
              <a:rPr lang="fr-FR" sz="1600" dirty="0">
                <a:solidFill>
                  <a:schemeClr val="accent2"/>
                </a:solidFill>
                <a:latin typeface="+mn-lt"/>
              </a:rPr>
              <a:t> Détection de symptômes, Génération d ’hypothèses, Discrimination d ’hypothèses</a:t>
            </a:r>
          </a:p>
          <a:p>
            <a:pPr marL="908587" lvl="2" indent="-235040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Control-structure: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  <a:endParaRPr lang="fr-FR" sz="16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1245361" lvl="3" indent="-235040">
              <a:spcBef>
                <a:spcPts val="442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Détection de symptômes</a:t>
            </a:r>
            <a:r>
              <a:rPr lang="fr-FR" sz="1600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(Observations -&gt; Observations anormales, Observations normales)</a:t>
            </a:r>
          </a:p>
          <a:p>
            <a:pPr marL="1245361" lvl="3" indent="-235040">
              <a:spcBef>
                <a:spcPts val="442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fr-FR" sz="1600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Génération d ’hypothèses (Observations anormales, Observations normales, Heuristiques -&gt; Hypothèses)</a:t>
            </a:r>
          </a:p>
          <a:p>
            <a:pPr marL="1245361" lvl="3" indent="-235040">
              <a:spcBef>
                <a:spcPts val="442"/>
              </a:spcBef>
              <a:buClr>
                <a:srgbClr val="000000"/>
              </a:buClr>
              <a:buSzPct val="100000"/>
              <a:buFontTx/>
              <a:buChar char="•"/>
            </a:pPr>
            <a:r>
              <a:rPr lang="fr-FR" sz="1600" b="1" i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While</a:t>
            </a:r>
            <a:r>
              <a:rPr lang="fr-FR" sz="1600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Hypothèses non vérifiées </a:t>
            </a:r>
            <a:r>
              <a:rPr lang="fr-FR" sz="1600" b="1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do</a:t>
            </a:r>
          </a:p>
          <a:p>
            <a:pPr marL="1582134" lvl="4" indent="-235040">
              <a:spcBef>
                <a:spcPts val="442"/>
              </a:spcBef>
              <a:buClr>
                <a:srgbClr val="5F5F5F"/>
              </a:buClr>
              <a:buSzPct val="100000"/>
              <a:buFontTx/>
              <a:buChar char="–"/>
            </a:pPr>
            <a:r>
              <a:rPr lang="fr-FR" sz="1600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Discrimination d ’hypothèses (Hypothèses, Observation additionnelles -&gt; diagnostic)</a:t>
            </a:r>
          </a:p>
          <a:p>
            <a:pPr marL="631450" lvl="1" indent="-294677">
              <a:spcBef>
                <a:spcPts val="442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End-Body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567"/>
          <p:cNvSpPr>
            <a:spLocks noChangeArrowheads="1"/>
          </p:cNvSpPr>
          <p:nvPr/>
        </p:nvSpPr>
        <p:spPr bwMode="auto">
          <a:xfrm>
            <a:off x="416496" y="260648"/>
            <a:ext cx="8915641" cy="418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8230" tIns="48230" rIns="48230" bIns="48230" anchor="ctr">
            <a:spAutoFit/>
          </a:bodyPr>
          <a:lstStyle/>
          <a:p>
            <a:pPr algn="ctr" eaLnBrk="1">
              <a:lnSpc>
                <a:spcPct val="70000"/>
              </a:lnSpc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Arial Narrow" pitchFamily="34" charset="0"/>
              </a:rPr>
              <a:t>Exemple de description d’une inférence</a:t>
            </a:r>
          </a:p>
        </p:txBody>
      </p:sp>
      <p:sp>
        <p:nvSpPr>
          <p:cNvPr id="23555" name="Shape 568"/>
          <p:cNvSpPr>
            <a:spLocks noChangeArrowheads="1"/>
          </p:cNvSpPr>
          <p:nvPr/>
        </p:nvSpPr>
        <p:spPr bwMode="auto">
          <a:xfrm>
            <a:off x="560512" y="692696"/>
            <a:ext cx="8915642" cy="286482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8230" tIns="48230" rIns="48230" bIns="48230" anchor="ctr">
            <a:spAutoFit/>
          </a:bodyPr>
          <a:lstStyle/>
          <a:p>
            <a:pPr marL="323911" indent="-323911">
              <a:spcBef>
                <a:spcPts val="663"/>
              </a:spcBef>
              <a:buClr>
                <a:srgbClr val="5F5F5F"/>
              </a:buClr>
              <a:buSzPct val="50000"/>
              <a:buFont typeface="Monotype Sorts"/>
              <a:buChar char=""/>
            </a:pP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Inference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Tester</a:t>
            </a: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dirty="0" err="1">
                <a:solidFill>
                  <a:schemeClr val="accent2"/>
                </a:solidFill>
                <a:latin typeface="+mn-lt"/>
              </a:rPr>
              <a:t>Operation</a:t>
            </a:r>
            <a:r>
              <a:rPr lang="fr-FR" sz="1600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-type : « </a:t>
            </a:r>
            <a:r>
              <a:rPr lang="fr-FR" sz="1600" i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forward</a:t>
            </a:r>
            <a:r>
              <a:rPr lang="fr-FR" sz="1600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 »</a:t>
            </a: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Input </a:t>
            </a: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Roles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Hypothèse (Panne-moteur)</a:t>
            </a: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Observations additionnelles (Tests Bruits, Tests huile, …)</a:t>
            </a: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Output </a:t>
            </a: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Roles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Résultats Tests (Bruit=52Dc, Min&lt;Huile&lt;Max, ...)</a:t>
            </a: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dirty="0" err="1">
                <a:solidFill>
                  <a:schemeClr val="accent2"/>
                </a:solidFill>
                <a:latin typeface="+mn-lt"/>
              </a:rPr>
              <a:t>Spec</a:t>
            </a:r>
            <a:r>
              <a:rPr lang="fr-FR" sz="1600" dirty="0">
                <a:solidFill>
                  <a:schemeClr val="accent2"/>
                </a:solidFill>
                <a:latin typeface="+mn-lt"/>
              </a:rPr>
              <a:t>: Faire des tests pour vérifier l’hypothèse de la panne</a:t>
            </a:r>
          </a:p>
          <a:p>
            <a:pPr marL="323911" indent="-323911">
              <a:spcBef>
                <a:spcPts val="663"/>
              </a:spcBef>
              <a:buClr>
                <a:srgbClr val="5F5F5F"/>
              </a:buClr>
              <a:buSzPct val="50000"/>
              <a:buFont typeface="Monotype Sorts"/>
              <a:buChar char="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End</a:t>
            </a:r>
            <a:r>
              <a:rPr lang="fr-FR" sz="1600" b="1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-</a:t>
            </a: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Inference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Tester</a:t>
            </a:r>
          </a:p>
        </p:txBody>
      </p:sp>
      <p:sp>
        <p:nvSpPr>
          <p:cNvPr id="5" name="Shape 567"/>
          <p:cNvSpPr>
            <a:spLocks noChangeArrowheads="1"/>
          </p:cNvSpPr>
          <p:nvPr/>
        </p:nvSpPr>
        <p:spPr bwMode="auto">
          <a:xfrm>
            <a:off x="704528" y="3645024"/>
            <a:ext cx="8915641" cy="3990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8230" tIns="48230" rIns="48230" bIns="48230" anchor="ctr">
            <a:spAutoFit/>
          </a:bodyPr>
          <a:lstStyle/>
          <a:p>
            <a:pPr algn="ctr" eaLnBrk="1">
              <a:lnSpc>
                <a:spcPct val="70000"/>
              </a:lnSpc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  <a:sym typeface="Arial Narrow" pitchFamily="34" charset="0"/>
              </a:rPr>
              <a:t>Exemple de description d’un concept</a:t>
            </a:r>
          </a:p>
        </p:txBody>
      </p:sp>
      <p:sp>
        <p:nvSpPr>
          <p:cNvPr id="6" name="Shape 572"/>
          <p:cNvSpPr>
            <a:spLocks noChangeArrowheads="1"/>
          </p:cNvSpPr>
          <p:nvPr/>
        </p:nvSpPr>
        <p:spPr bwMode="auto">
          <a:xfrm>
            <a:off x="632520" y="4067006"/>
            <a:ext cx="7753573" cy="224414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8230" tIns="48230" rIns="48230" bIns="48230" anchor="ctr">
            <a:spAutoFit/>
          </a:bodyPr>
          <a:lstStyle/>
          <a:p>
            <a:pPr marL="323911" indent="-323911">
              <a:spcBef>
                <a:spcPts val="663"/>
              </a:spcBef>
              <a:buClr>
                <a:srgbClr val="5F5F5F"/>
              </a:buClr>
              <a:buSzPct val="50000"/>
              <a:buFont typeface="Monotype Sorts"/>
              <a:buChar char="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Concept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moteur</a:t>
            </a:r>
            <a:endParaRPr lang="fr-FR" sz="1600" b="1" i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Definition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: 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le moteur du véhicule ,...</a:t>
            </a: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Sub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-type-of: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</a:p>
          <a:p>
            <a:pPr marL="627943" lvl="1" indent="-291169">
              <a:spcBef>
                <a:spcPts val="589"/>
              </a:spcBef>
              <a:buClr>
                <a:srgbClr val="000000"/>
              </a:buClr>
              <a:buSzPct val="75000"/>
              <a:buFont typeface="Monotype Sorts"/>
              <a:buChar char=""/>
            </a:pPr>
            <a:r>
              <a:rPr lang="fr-FR" sz="1600" b="1" dirty="0" err="1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Properties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: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</a:t>
            </a: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énergie : Char</a:t>
            </a:r>
          </a:p>
          <a:p>
            <a:pPr marL="1010321" lvl="2" indent="-336774">
              <a:spcBef>
                <a:spcPts val="442"/>
              </a:spcBef>
              <a:buClr>
                <a:srgbClr val="5F5F5F"/>
              </a:buClr>
              <a:buSzPct val="65000"/>
              <a:buFont typeface="Monotype Sorts"/>
              <a:buChar char=""/>
            </a:pPr>
            <a:r>
              <a:rPr lang="fr-FR" sz="1600" dirty="0">
                <a:solidFill>
                  <a:schemeClr val="accent2"/>
                </a:solidFill>
                <a:latin typeface="+mn-lt"/>
              </a:rPr>
              <a:t>nb-cylindres : </a:t>
            </a:r>
            <a:r>
              <a:rPr lang="fr-FR" sz="1600" dirty="0" err="1">
                <a:solidFill>
                  <a:schemeClr val="accent2"/>
                </a:solidFill>
                <a:latin typeface="+mn-lt"/>
              </a:rPr>
              <a:t>Integer</a:t>
            </a:r>
            <a:endParaRPr lang="fr-FR" sz="1600" dirty="0">
              <a:solidFill>
                <a:schemeClr val="accent2"/>
              </a:solidFill>
              <a:latin typeface="+mn-lt"/>
            </a:endParaRPr>
          </a:p>
          <a:p>
            <a:pPr marL="323911" indent="-323911">
              <a:spcBef>
                <a:spcPts val="663"/>
              </a:spcBef>
              <a:buClr>
                <a:srgbClr val="5F5F5F"/>
              </a:buClr>
              <a:buSzPct val="50000"/>
              <a:buFont typeface="Monotype Sorts"/>
              <a:buChar char=""/>
            </a:pP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End</a:t>
            </a:r>
            <a:r>
              <a:rPr lang="fr-FR" sz="1600" b="1" i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-</a:t>
            </a:r>
            <a:r>
              <a:rPr lang="fr-FR" sz="16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Concept</a:t>
            </a:r>
            <a:r>
              <a:rPr lang="fr-FR" sz="1600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 moteur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5348064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1340768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Introduction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Recueil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Modélisation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Représentation des connaissances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1700808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1340768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Introduction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Recueil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Modélisation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Représentation des connaissances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490066"/>
          </a:xfrm>
        </p:spPr>
        <p:txBody>
          <a:bodyPr>
            <a:normAutofit fontScale="90000"/>
          </a:bodyPr>
          <a:lstStyle>
            <a:lvl1pPr defTabSz="566674">
              <a:defRPr sz="6984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kern="1200" dirty="0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Exemple 1 : Frame, Classe, Objet</a:t>
            </a:r>
            <a:endParaRPr lang="fr-FR" sz="2800" b="1" kern="1200" dirty="0">
              <a:solidFill>
                <a:schemeClr val="accent6">
                  <a:lumMod val="75000"/>
                </a:schemeClr>
              </a:solidFill>
              <a:sym typeface="Arial Narrow" pitchFamily="34" charset="0"/>
            </a:endParaRP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560512" y="728904"/>
            <a:ext cx="9073008" cy="1836000"/>
          </a:xfrm>
        </p:spPr>
        <p:txBody>
          <a:bodyPr>
            <a:normAutofit lnSpcReduction="10000"/>
          </a:bodyPr>
          <a:lstStyle/>
          <a:p>
            <a:pPr marL="0" indent="0" algn="ctr" defTabSz="391593" eaLnBrk="1" hangingPunct="1">
              <a:spcBef>
                <a:spcPts val="516"/>
              </a:spcBef>
              <a:buNone/>
              <a:defRPr sz="3094"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Structure de donnée permettant de représenter une situation d’une manière déclarative [</a:t>
            </a:r>
            <a:r>
              <a:rPr lang="fr-FR" sz="1600" b="1" kern="1200" dirty="0" err="1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Rich</a:t>
            </a: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, 87]</a:t>
            </a:r>
          </a:p>
          <a:p>
            <a:pPr marL="325618" indent="-325618" defTabSz="391593" eaLnBrk="1" hangingPunct="1">
              <a:spcBef>
                <a:spcPts val="516"/>
              </a:spcBef>
              <a:buFont typeface="Arial" pitchFamily="34" charset="0"/>
              <a:buChar char="•"/>
              <a:defRPr sz="3094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  <a:sym typeface="Arial" pitchFamily="34" charset="0"/>
              </a:rPr>
              <a:t>Frame : Classe d’objets </a:t>
            </a:r>
          </a:p>
          <a:p>
            <a:pPr marL="640595" lvl="1" indent="-325618" defTabSz="391593" eaLnBrk="1" hangingPunct="1">
              <a:spcBef>
                <a:spcPts val="516"/>
              </a:spcBef>
              <a:buFont typeface="Arial" pitchFamily="34" charset="0"/>
              <a:buChar char="•"/>
              <a:defRPr sz="3094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Attributs (Slots) </a:t>
            </a:r>
          </a:p>
          <a:p>
            <a:pPr marL="955571" lvl="2" indent="-325618" defTabSz="391593" eaLnBrk="1" hangingPunct="1">
              <a:spcBef>
                <a:spcPts val="516"/>
              </a:spcBef>
              <a:buFont typeface="Arial" pitchFamily="34" charset="0"/>
              <a:buChar char="•"/>
              <a:defRPr sz="3094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Facettes : condition sur valeur</a:t>
            </a:r>
          </a:p>
          <a:p>
            <a:pPr marL="1270548" lvl="3" indent="-325618" defTabSz="391593" eaLnBrk="1" hangingPunct="1">
              <a:spcBef>
                <a:spcPts val="516"/>
              </a:spcBef>
              <a:buFont typeface="Arial" pitchFamily="34" charset="0"/>
              <a:buChar char="•"/>
              <a:defRPr sz="3094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Valeur</a:t>
            </a:r>
          </a:p>
          <a:p>
            <a:pPr marL="325618" indent="-325618" defTabSz="391593" eaLnBrk="1" hangingPunct="1">
              <a:spcBef>
                <a:spcPts val="516"/>
              </a:spcBef>
              <a:buFont typeface="Arial" pitchFamily="34" charset="0"/>
              <a:buChar char="•"/>
              <a:defRPr sz="3094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  <a:sym typeface="Arial" pitchFamily="34" charset="0"/>
              </a:rPr>
              <a:t>Fonctions élémentaires (création, instanciation, suppression, accès, etc.)</a:t>
            </a:r>
            <a:endParaRPr lang="fr-FR" sz="1600" kern="1200" dirty="0">
              <a:solidFill>
                <a:schemeClr val="accent6">
                  <a:lumMod val="60000"/>
                  <a:lumOff val="40000"/>
                </a:schemeClr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Shape 175"/>
          <p:cNvSpPr>
            <a:spLocks noChangeArrowheads="1"/>
          </p:cNvSpPr>
          <p:nvPr/>
        </p:nvSpPr>
        <p:spPr bwMode="auto">
          <a:xfrm>
            <a:off x="2828386" y="3871358"/>
            <a:ext cx="54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Forme</a:t>
            </a:r>
          </a:p>
        </p:txBody>
      </p:sp>
      <p:sp>
        <p:nvSpPr>
          <p:cNvPr id="7" name="Shape 176"/>
          <p:cNvSpPr>
            <a:spLocks noChangeArrowheads="1"/>
          </p:cNvSpPr>
          <p:nvPr/>
        </p:nvSpPr>
        <p:spPr bwMode="auto">
          <a:xfrm>
            <a:off x="4376936" y="3871358"/>
            <a:ext cx="648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Couleur</a:t>
            </a:r>
          </a:p>
        </p:txBody>
      </p:sp>
      <p:sp>
        <p:nvSpPr>
          <p:cNvPr id="8" name="Shape 177"/>
          <p:cNvSpPr>
            <a:spLocks noChangeArrowheads="1"/>
          </p:cNvSpPr>
          <p:nvPr/>
        </p:nvSpPr>
        <p:spPr bwMode="auto">
          <a:xfrm>
            <a:off x="6969384" y="3871358"/>
            <a:ext cx="144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Longueur des </a:t>
            </a:r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côtés</a:t>
            </a:r>
          </a:p>
        </p:txBody>
      </p:sp>
      <p:sp>
        <p:nvSpPr>
          <p:cNvPr id="9" name="Shape 178"/>
          <p:cNvSpPr>
            <a:spLocks noChangeArrowheads="1"/>
          </p:cNvSpPr>
          <p:nvPr/>
        </p:nvSpPr>
        <p:spPr bwMode="auto">
          <a:xfrm>
            <a:off x="2154845" y="4937628"/>
            <a:ext cx="54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Valeur</a:t>
            </a:r>
          </a:p>
        </p:txBody>
      </p:sp>
      <p:sp>
        <p:nvSpPr>
          <p:cNvPr id="10" name="Shape 179"/>
          <p:cNvSpPr>
            <a:spLocks noChangeArrowheads="1"/>
          </p:cNvSpPr>
          <p:nvPr/>
        </p:nvSpPr>
        <p:spPr bwMode="auto">
          <a:xfrm>
            <a:off x="3633732" y="4937628"/>
            <a:ext cx="54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Valeur</a:t>
            </a:r>
          </a:p>
        </p:txBody>
      </p:sp>
      <p:sp>
        <p:nvSpPr>
          <p:cNvPr id="11" name="Shape 180"/>
          <p:cNvSpPr>
            <a:spLocks noChangeArrowheads="1"/>
          </p:cNvSpPr>
          <p:nvPr/>
        </p:nvSpPr>
        <p:spPr bwMode="auto">
          <a:xfrm>
            <a:off x="5025080" y="4937628"/>
            <a:ext cx="648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Si effacé</a:t>
            </a:r>
          </a:p>
        </p:txBody>
      </p:sp>
      <p:sp>
        <p:nvSpPr>
          <p:cNvPr id="12" name="Shape 181"/>
          <p:cNvSpPr>
            <a:spLocks noChangeArrowheads="1"/>
          </p:cNvSpPr>
          <p:nvPr/>
        </p:nvSpPr>
        <p:spPr bwMode="auto">
          <a:xfrm>
            <a:off x="6465168" y="4937628"/>
            <a:ext cx="72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Si besoin</a:t>
            </a:r>
          </a:p>
        </p:txBody>
      </p:sp>
      <p:sp>
        <p:nvSpPr>
          <p:cNvPr id="13" name="Shape 182"/>
          <p:cNvSpPr>
            <a:spLocks noChangeArrowheads="1"/>
          </p:cNvSpPr>
          <p:nvPr/>
        </p:nvSpPr>
        <p:spPr bwMode="auto">
          <a:xfrm>
            <a:off x="1199430" y="5697280"/>
            <a:ext cx="756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P</a:t>
            </a:r>
            <a:r>
              <a:rPr lang="fr-FR" sz="1300" b="1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olygone</a:t>
            </a:r>
            <a:endParaRPr lang="fr-FR" sz="13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14" name="Shape 183"/>
          <p:cNvSpPr>
            <a:spLocks noChangeArrowheads="1"/>
          </p:cNvSpPr>
          <p:nvPr/>
        </p:nvSpPr>
        <p:spPr bwMode="auto">
          <a:xfrm>
            <a:off x="2468952" y="5697280"/>
            <a:ext cx="72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R</a:t>
            </a:r>
            <a:r>
              <a:rPr lang="fr-FR" sz="1300" b="1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ectangle</a:t>
            </a:r>
            <a:endParaRPr lang="fr-FR" sz="13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15" name="Shape 184"/>
          <p:cNvSpPr>
            <a:spLocks noChangeArrowheads="1"/>
          </p:cNvSpPr>
          <p:nvPr/>
        </p:nvSpPr>
        <p:spPr bwMode="auto">
          <a:xfrm>
            <a:off x="3765016" y="5697280"/>
            <a:ext cx="396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Vert</a:t>
            </a:r>
          </a:p>
        </p:txBody>
      </p:sp>
      <p:sp>
        <p:nvSpPr>
          <p:cNvPr id="16" name="Shape 185"/>
          <p:cNvSpPr>
            <a:spLocks noChangeArrowheads="1"/>
          </p:cNvSpPr>
          <p:nvPr/>
        </p:nvSpPr>
        <p:spPr bwMode="auto">
          <a:xfrm>
            <a:off x="5205232" y="5697280"/>
            <a:ext cx="504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B</a:t>
            </a:r>
            <a:r>
              <a:rPr lang="fr-FR" sz="1300" b="1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lanc</a:t>
            </a:r>
            <a:endParaRPr lang="fr-FR" sz="1300" b="1" dirty="0">
              <a:solidFill>
                <a:schemeClr val="accent2"/>
              </a:solidFill>
              <a:latin typeface="+mn-lt"/>
              <a:cs typeface="Arial" pitchFamily="34" charset="0"/>
              <a:sym typeface="Arial" pitchFamily="34" charset="0"/>
            </a:endParaRPr>
          </a:p>
        </p:txBody>
      </p:sp>
      <p:sp>
        <p:nvSpPr>
          <p:cNvPr id="17" name="Shape 186"/>
          <p:cNvSpPr>
            <a:spLocks noChangeArrowheads="1"/>
          </p:cNvSpPr>
          <p:nvPr/>
        </p:nvSpPr>
        <p:spPr bwMode="auto">
          <a:xfrm>
            <a:off x="6033448" y="5697280"/>
            <a:ext cx="162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Demander la </a:t>
            </a:r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longueur</a:t>
            </a:r>
          </a:p>
        </p:txBody>
      </p:sp>
      <p:cxnSp>
        <p:nvCxnSpPr>
          <p:cNvPr id="18" name="Connector 187"/>
          <p:cNvCxnSpPr>
            <a:cxnSpLocks noChangeShapeType="1"/>
            <a:stCxn id="37" idx="2"/>
            <a:endCxn id="6" idx="0"/>
          </p:cNvCxnSpPr>
          <p:nvPr/>
        </p:nvCxnSpPr>
        <p:spPr bwMode="auto">
          <a:xfrm flipH="1">
            <a:off x="3098386" y="3140968"/>
            <a:ext cx="1800582" cy="7303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Connector 188"/>
          <p:cNvCxnSpPr>
            <a:cxnSpLocks noChangeShapeType="1"/>
            <a:stCxn id="37" idx="2"/>
            <a:endCxn id="7" idx="0"/>
          </p:cNvCxnSpPr>
          <p:nvPr/>
        </p:nvCxnSpPr>
        <p:spPr bwMode="auto">
          <a:xfrm flipH="1">
            <a:off x="4700936" y="3140968"/>
            <a:ext cx="198032" cy="7303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" name="Connector 189"/>
          <p:cNvCxnSpPr>
            <a:cxnSpLocks noChangeShapeType="1"/>
            <a:stCxn id="37" idx="2"/>
            <a:endCxn id="8" idx="0"/>
          </p:cNvCxnSpPr>
          <p:nvPr/>
        </p:nvCxnSpPr>
        <p:spPr bwMode="auto">
          <a:xfrm>
            <a:off x="4898968" y="3140968"/>
            <a:ext cx="2790416" cy="7303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" name="Connector 190"/>
          <p:cNvCxnSpPr>
            <a:cxnSpLocks noChangeShapeType="1"/>
            <a:stCxn id="6" idx="2"/>
            <a:endCxn id="9" idx="0"/>
          </p:cNvCxnSpPr>
          <p:nvPr/>
        </p:nvCxnSpPr>
        <p:spPr bwMode="auto">
          <a:xfrm flipH="1">
            <a:off x="2424845" y="4123358"/>
            <a:ext cx="673541" cy="81427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2" name="Connector 191"/>
          <p:cNvCxnSpPr>
            <a:cxnSpLocks noChangeShapeType="1"/>
            <a:stCxn id="7" idx="2"/>
            <a:endCxn id="10" idx="0"/>
          </p:cNvCxnSpPr>
          <p:nvPr/>
        </p:nvCxnSpPr>
        <p:spPr bwMode="auto">
          <a:xfrm flipH="1">
            <a:off x="3903732" y="4123358"/>
            <a:ext cx="797204" cy="81427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3" name="Connector 192"/>
          <p:cNvCxnSpPr>
            <a:cxnSpLocks noChangeShapeType="1"/>
            <a:stCxn id="7" idx="2"/>
            <a:endCxn id="11" idx="0"/>
          </p:cNvCxnSpPr>
          <p:nvPr/>
        </p:nvCxnSpPr>
        <p:spPr bwMode="auto">
          <a:xfrm>
            <a:off x="4700936" y="4123358"/>
            <a:ext cx="648144" cy="81427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4" name="Connector 193"/>
          <p:cNvCxnSpPr>
            <a:cxnSpLocks noChangeShapeType="1"/>
            <a:stCxn id="8" idx="2"/>
            <a:endCxn id="12" idx="0"/>
          </p:cNvCxnSpPr>
          <p:nvPr/>
        </p:nvCxnSpPr>
        <p:spPr bwMode="auto">
          <a:xfrm flipH="1">
            <a:off x="6825168" y="4123358"/>
            <a:ext cx="864216" cy="81427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6" name="Connector 195"/>
          <p:cNvCxnSpPr>
            <a:cxnSpLocks noChangeShapeType="1"/>
            <a:stCxn id="10" idx="2"/>
            <a:endCxn id="15" idx="0"/>
          </p:cNvCxnSpPr>
          <p:nvPr/>
        </p:nvCxnSpPr>
        <p:spPr bwMode="auto">
          <a:xfrm>
            <a:off x="3903732" y="5189628"/>
            <a:ext cx="59284" cy="507652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sp>
        <p:nvSpPr>
          <p:cNvPr id="27" name="Shape 196"/>
          <p:cNvSpPr>
            <a:spLocks noChangeArrowheads="1"/>
          </p:cNvSpPr>
          <p:nvPr/>
        </p:nvSpPr>
        <p:spPr bwMode="auto">
          <a:xfrm>
            <a:off x="8085496" y="5697280"/>
            <a:ext cx="1332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Calculer la </a:t>
            </a:r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surface</a:t>
            </a:r>
          </a:p>
        </p:txBody>
      </p:sp>
      <p:cxnSp>
        <p:nvCxnSpPr>
          <p:cNvPr id="28" name="Connector 197"/>
          <p:cNvCxnSpPr>
            <a:cxnSpLocks noChangeShapeType="1"/>
            <a:stCxn id="9" idx="2"/>
            <a:endCxn id="13" idx="0"/>
          </p:cNvCxnSpPr>
          <p:nvPr/>
        </p:nvCxnSpPr>
        <p:spPr bwMode="auto">
          <a:xfrm flipH="1">
            <a:off x="1577430" y="5189628"/>
            <a:ext cx="847415" cy="507652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29" name="Connector 198"/>
          <p:cNvCxnSpPr>
            <a:cxnSpLocks noChangeShapeType="1"/>
            <a:stCxn id="11" idx="2"/>
            <a:endCxn id="16" idx="0"/>
          </p:cNvCxnSpPr>
          <p:nvPr/>
        </p:nvCxnSpPr>
        <p:spPr bwMode="auto">
          <a:xfrm>
            <a:off x="5349080" y="5189628"/>
            <a:ext cx="108152" cy="507652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30" name="Connector 199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6825168" y="5189628"/>
            <a:ext cx="18280" cy="507652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sp>
        <p:nvSpPr>
          <p:cNvPr id="31" name="Shape 200"/>
          <p:cNvSpPr>
            <a:spLocks noChangeArrowheads="1"/>
          </p:cNvSpPr>
          <p:nvPr/>
        </p:nvSpPr>
        <p:spPr bwMode="auto">
          <a:xfrm>
            <a:off x="8337456" y="4937628"/>
            <a:ext cx="720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Si connu</a:t>
            </a:r>
          </a:p>
        </p:txBody>
      </p:sp>
      <p:cxnSp>
        <p:nvCxnSpPr>
          <p:cNvPr id="32" name="Connector 201"/>
          <p:cNvCxnSpPr>
            <a:cxnSpLocks noChangeShapeType="1"/>
            <a:stCxn id="8" idx="2"/>
            <a:endCxn id="31" idx="0"/>
          </p:cNvCxnSpPr>
          <p:nvPr/>
        </p:nvCxnSpPr>
        <p:spPr bwMode="auto">
          <a:xfrm>
            <a:off x="7689384" y="4123358"/>
            <a:ext cx="1008072" cy="814270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cxnSp>
        <p:nvCxnSpPr>
          <p:cNvPr id="33" name="Connector 202"/>
          <p:cNvCxnSpPr>
            <a:cxnSpLocks noChangeShapeType="1"/>
            <a:stCxn id="31" idx="2"/>
            <a:endCxn id="27" idx="0"/>
          </p:cNvCxnSpPr>
          <p:nvPr/>
        </p:nvCxnSpPr>
        <p:spPr bwMode="auto">
          <a:xfrm>
            <a:off x="8697456" y="5189628"/>
            <a:ext cx="54040" cy="507652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  <p:sp>
        <p:nvSpPr>
          <p:cNvPr id="37" name="Shape 174"/>
          <p:cNvSpPr>
            <a:spLocks noChangeArrowheads="1"/>
          </p:cNvSpPr>
          <p:nvPr/>
        </p:nvSpPr>
        <p:spPr bwMode="auto">
          <a:xfrm>
            <a:off x="4664968" y="2888968"/>
            <a:ext cx="468000" cy="252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3677" tIns="33677" rIns="33677" bIns="33677"/>
          <a:lstStyle/>
          <a:p>
            <a:pPr defTabSz="336774"/>
            <a:r>
              <a:rPr lang="fr-FR" sz="1300" b="1" dirty="0">
                <a:solidFill>
                  <a:schemeClr val="accent2"/>
                </a:solidFill>
                <a:latin typeface="+mn-lt"/>
                <a:cs typeface="Arial" pitchFamily="34" charset="0"/>
                <a:sym typeface="Arial" pitchFamily="34" charset="0"/>
              </a:rPr>
              <a:t>Carré</a:t>
            </a:r>
          </a:p>
        </p:txBody>
      </p:sp>
      <p:cxnSp>
        <p:nvCxnSpPr>
          <p:cNvPr id="41" name="Connector 197"/>
          <p:cNvCxnSpPr>
            <a:cxnSpLocks noChangeShapeType="1"/>
            <a:stCxn id="9" idx="2"/>
            <a:endCxn id="14" idx="0"/>
          </p:cNvCxnSpPr>
          <p:nvPr/>
        </p:nvCxnSpPr>
        <p:spPr bwMode="auto">
          <a:xfrm>
            <a:off x="2424845" y="5189628"/>
            <a:ext cx="404107" cy="507652"/>
          </a:xfrm>
          <a:prstGeom prst="straightConnector1">
            <a:avLst/>
          </a:prstGeom>
          <a:noFill/>
          <a:ln w="9525">
            <a:solidFill>
              <a:schemeClr val="accent6"/>
            </a:solidFill>
            <a:round/>
            <a:headEnd/>
            <a:tailEnd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31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209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</p:spPr>
        <p:txBody>
          <a:bodyPr/>
          <a:lstStyle/>
          <a:p>
            <a:pPr eaLnBrk="1" hangingPunct="1"/>
            <a:r>
              <a:rPr lang="fr-FR" sz="2500" b="1" kern="1200" dirty="0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Exemple 2 : Réseau Sémantique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xfrm>
            <a:off x="272480" y="908720"/>
            <a:ext cx="9217023" cy="12241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Un réseau sémantique est un formalisme représentant un domaine suivant un réseau de nœuds et d’arcs.</a:t>
            </a:r>
          </a:p>
          <a:p>
            <a:pPr marL="0" indent="0" eaLnBrk="1" hangingPunct="1">
              <a:buNone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  </a:t>
            </a: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  <a:sym typeface="Arial" pitchFamily="34" charset="0"/>
              </a:rPr>
              <a:t>Un réseau sémantique est formé de 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Nœud : objet, concept, élément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Arc : relation (nommé)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00672" y="2564904"/>
            <a:ext cx="5688632" cy="280831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hape 213"/>
          <p:cNvSpPr txBox="1">
            <a:spLocks/>
          </p:cNvSpPr>
          <p:nvPr/>
        </p:nvSpPr>
        <p:spPr bwMode="auto">
          <a:xfrm>
            <a:off x="2816176" y="2141587"/>
            <a:ext cx="4273649" cy="35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a une voiture et un chapeau rouge</a:t>
            </a:r>
          </a:p>
        </p:txBody>
      </p:sp>
      <p:grpSp>
        <p:nvGrpSpPr>
          <p:cNvPr id="29" name="Group 235"/>
          <p:cNvGrpSpPr>
            <a:grpSpLocks/>
          </p:cNvGrpSpPr>
          <p:nvPr/>
        </p:nvGrpSpPr>
        <p:grpSpPr bwMode="auto">
          <a:xfrm>
            <a:off x="2113945" y="2566219"/>
            <a:ext cx="5462086" cy="2734718"/>
            <a:chOff x="0" y="0"/>
            <a:chExt cx="7170819" cy="3889224"/>
          </a:xfrm>
        </p:grpSpPr>
        <p:sp>
          <p:nvSpPr>
            <p:cNvPr id="30" name="Shape 214"/>
            <p:cNvSpPr>
              <a:spLocks noChangeArrowheads="1"/>
            </p:cNvSpPr>
            <p:nvPr/>
          </p:nvSpPr>
          <p:spPr bwMode="auto">
            <a:xfrm>
              <a:off x="190698" y="1686485"/>
              <a:ext cx="1084127" cy="4387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dirty="0">
                  <a:solidFill>
                    <a:schemeClr val="accent6"/>
                  </a:solidFill>
                  <a:latin typeface="+mn-lt"/>
                  <a:cs typeface="Arial" pitchFamily="34" charset="0"/>
                  <a:sym typeface="Arial" pitchFamily="34" charset="0"/>
                </a:rPr>
                <a:t>homme</a:t>
              </a:r>
            </a:p>
          </p:txBody>
        </p:sp>
        <p:sp>
          <p:nvSpPr>
            <p:cNvPr id="31" name="Shape 215"/>
            <p:cNvSpPr>
              <a:spLocks noChangeArrowheads="1"/>
            </p:cNvSpPr>
            <p:nvPr/>
          </p:nvSpPr>
          <p:spPr bwMode="auto">
            <a:xfrm>
              <a:off x="3051168" y="1686485"/>
              <a:ext cx="750591" cy="4387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dirty="0">
                  <a:solidFill>
                    <a:schemeClr val="accent6"/>
                  </a:solidFill>
                  <a:latin typeface="+mn-lt"/>
                  <a:cs typeface="Arial" pitchFamily="34" charset="0"/>
                  <a:sym typeface="Arial" pitchFamily="34" charset="0"/>
                </a:rPr>
                <a:t>Jean</a:t>
              </a:r>
            </a:p>
          </p:txBody>
        </p:sp>
        <p:sp>
          <p:nvSpPr>
            <p:cNvPr id="32" name="Shape 216"/>
            <p:cNvSpPr>
              <a:spLocks noChangeArrowheads="1"/>
            </p:cNvSpPr>
            <p:nvPr/>
          </p:nvSpPr>
          <p:spPr bwMode="auto">
            <a:xfrm>
              <a:off x="0" y="0"/>
              <a:ext cx="1560685" cy="4387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dirty="0">
                  <a:solidFill>
                    <a:schemeClr val="accent6"/>
                  </a:solidFill>
                  <a:latin typeface="+mn-lt"/>
                  <a:cs typeface="Arial" pitchFamily="34" charset="0"/>
                  <a:sym typeface="Arial" pitchFamily="34" charset="0"/>
                </a:rPr>
                <a:t>mammifère</a:t>
              </a:r>
            </a:p>
          </p:txBody>
        </p:sp>
        <p:sp>
          <p:nvSpPr>
            <p:cNvPr id="33" name="Shape 217"/>
            <p:cNvSpPr>
              <a:spLocks noChangeArrowheads="1"/>
            </p:cNvSpPr>
            <p:nvPr/>
          </p:nvSpPr>
          <p:spPr bwMode="auto">
            <a:xfrm>
              <a:off x="6082471" y="1716281"/>
              <a:ext cx="988871" cy="43878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dirty="0">
                  <a:solidFill>
                    <a:schemeClr val="accent6"/>
                  </a:solidFill>
                  <a:latin typeface="+mn-lt"/>
                  <a:cs typeface="Arial" pitchFamily="34" charset="0"/>
                  <a:sym typeface="Arial" pitchFamily="34" charset="0"/>
                </a:rPr>
                <a:t>voiture</a:t>
              </a:r>
            </a:p>
          </p:txBody>
        </p:sp>
        <p:sp>
          <p:nvSpPr>
            <p:cNvPr id="34" name="Shape 218"/>
            <p:cNvSpPr>
              <a:spLocks noChangeArrowheads="1"/>
            </p:cNvSpPr>
            <p:nvPr/>
          </p:nvSpPr>
          <p:spPr bwMode="auto">
            <a:xfrm>
              <a:off x="5951366" y="95348"/>
              <a:ext cx="1179802" cy="438784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dirty="0">
                  <a:solidFill>
                    <a:schemeClr val="accent6"/>
                  </a:solidFill>
                  <a:latin typeface="+mn-lt"/>
                  <a:cs typeface="Arial" pitchFamily="34" charset="0"/>
                  <a:sym typeface="Arial" pitchFamily="34" charset="0"/>
                </a:rPr>
                <a:t>véhicule</a:t>
              </a:r>
            </a:p>
          </p:txBody>
        </p:sp>
        <p:sp>
          <p:nvSpPr>
            <p:cNvPr id="35" name="Shape 219"/>
            <p:cNvSpPr>
              <a:spLocks noChangeArrowheads="1"/>
            </p:cNvSpPr>
            <p:nvPr/>
          </p:nvSpPr>
          <p:spPr bwMode="auto">
            <a:xfrm>
              <a:off x="2836632" y="3450441"/>
              <a:ext cx="1227849" cy="4387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dirty="0">
                  <a:solidFill>
                    <a:schemeClr val="accent6"/>
                  </a:solidFill>
                  <a:latin typeface="+mn-lt"/>
                  <a:cs typeface="Arial" pitchFamily="34" charset="0"/>
                  <a:sym typeface="Arial" pitchFamily="34" charset="0"/>
                </a:rPr>
                <a:t>chapeau</a:t>
              </a:r>
            </a:p>
          </p:txBody>
        </p:sp>
        <p:sp>
          <p:nvSpPr>
            <p:cNvPr id="36" name="Shape 220"/>
            <p:cNvSpPr>
              <a:spLocks noChangeArrowheads="1"/>
            </p:cNvSpPr>
            <p:nvPr/>
          </p:nvSpPr>
          <p:spPr bwMode="auto">
            <a:xfrm>
              <a:off x="6173847" y="3450441"/>
              <a:ext cx="861910" cy="438783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dirty="0">
                  <a:solidFill>
                    <a:schemeClr val="accent6"/>
                  </a:solidFill>
                  <a:latin typeface="+mn-lt"/>
                  <a:cs typeface="Arial" pitchFamily="34" charset="0"/>
                  <a:sym typeface="Arial" pitchFamily="34" charset="0"/>
                </a:rPr>
                <a:t>rouge</a:t>
              </a:r>
            </a:p>
          </p:txBody>
        </p:sp>
        <p:sp>
          <p:nvSpPr>
            <p:cNvPr id="37" name="Shape 221"/>
            <p:cNvSpPr>
              <a:spLocks noChangeShapeType="1"/>
            </p:cNvSpPr>
            <p:nvPr/>
          </p:nvSpPr>
          <p:spPr bwMode="auto">
            <a:xfrm flipV="1">
              <a:off x="762792" y="458866"/>
              <a:ext cx="11919" cy="11620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45719" tIns="45719" rIns="45719" bIns="45719"/>
            <a:lstStyle/>
            <a:p>
              <a:endParaRPr lang="fr-FR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38" name="Shape 222"/>
            <p:cNvSpPr>
              <a:spLocks noChangeArrowheads="1"/>
            </p:cNvSpPr>
            <p:nvPr/>
          </p:nvSpPr>
          <p:spPr bwMode="auto">
            <a:xfrm>
              <a:off x="286047" y="762791"/>
              <a:ext cx="925320" cy="43878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i="1" dirty="0">
                  <a:solidFill>
                    <a:srgbClr val="C00000"/>
                  </a:solidFill>
                  <a:latin typeface="+mn-lt"/>
                  <a:cs typeface="Arial" pitchFamily="34" charset="0"/>
                  <a:sym typeface="Arial" pitchFamily="34" charset="0"/>
                </a:rPr>
                <a:t>est-un</a:t>
              </a:r>
            </a:p>
          </p:txBody>
        </p:sp>
        <p:sp>
          <p:nvSpPr>
            <p:cNvPr id="39" name="Shape 223"/>
            <p:cNvSpPr>
              <a:spLocks noChangeShapeType="1"/>
            </p:cNvSpPr>
            <p:nvPr/>
          </p:nvSpPr>
          <p:spPr bwMode="auto">
            <a:xfrm flipH="1">
              <a:off x="1279265" y="1906979"/>
              <a:ext cx="1676555" cy="99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45719" tIns="45719" rIns="45719" bIns="45719"/>
            <a:lstStyle/>
            <a:p>
              <a:endParaRPr lang="fr-FR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0" name="Shape 224"/>
            <p:cNvSpPr>
              <a:spLocks noChangeShapeType="1"/>
            </p:cNvSpPr>
            <p:nvPr/>
          </p:nvSpPr>
          <p:spPr bwMode="auto">
            <a:xfrm>
              <a:off x="3790122" y="1916912"/>
              <a:ext cx="2292350" cy="297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45719" tIns="45719" rIns="45719" bIns="45719"/>
            <a:lstStyle/>
            <a:p>
              <a:endParaRPr lang="fr-FR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1" name="Shape 225"/>
            <p:cNvSpPr>
              <a:spLocks noChangeShapeType="1"/>
            </p:cNvSpPr>
            <p:nvPr/>
          </p:nvSpPr>
          <p:spPr bwMode="auto">
            <a:xfrm>
              <a:off x="3420645" y="2145352"/>
              <a:ext cx="1" cy="13050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45719" tIns="45719" rIns="45719" bIns="45719"/>
            <a:lstStyle/>
            <a:p>
              <a:endParaRPr lang="fr-FR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2" name="Shape 226"/>
            <p:cNvSpPr>
              <a:spLocks noChangeShapeType="1"/>
            </p:cNvSpPr>
            <p:nvPr/>
          </p:nvSpPr>
          <p:spPr bwMode="auto">
            <a:xfrm>
              <a:off x="4004657" y="3680868"/>
              <a:ext cx="21691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45719" tIns="45719" rIns="45719" bIns="45719"/>
            <a:lstStyle/>
            <a:p>
              <a:endParaRPr lang="fr-FR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3" name="Shape 227"/>
            <p:cNvSpPr>
              <a:spLocks noChangeShapeType="1"/>
            </p:cNvSpPr>
            <p:nvPr/>
          </p:nvSpPr>
          <p:spPr bwMode="auto">
            <a:xfrm>
              <a:off x="6602918" y="2175148"/>
              <a:ext cx="11919" cy="1275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45719" tIns="45719" rIns="45719" bIns="45719"/>
            <a:lstStyle/>
            <a:p>
              <a:endParaRPr lang="fr-FR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4" name="Shape 228"/>
            <p:cNvSpPr>
              <a:spLocks noChangeShapeType="1"/>
            </p:cNvSpPr>
            <p:nvPr/>
          </p:nvSpPr>
          <p:spPr bwMode="auto">
            <a:xfrm flipH="1" flipV="1">
              <a:off x="6551270" y="554215"/>
              <a:ext cx="51649" cy="11620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lIns="45719" tIns="45719" rIns="45719" bIns="45719"/>
            <a:lstStyle/>
            <a:p>
              <a:endParaRPr lang="fr-FR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45" name="Shape 229"/>
            <p:cNvSpPr>
              <a:spLocks noChangeArrowheads="1"/>
            </p:cNvSpPr>
            <p:nvPr/>
          </p:nvSpPr>
          <p:spPr bwMode="auto">
            <a:xfrm>
              <a:off x="6006986" y="858140"/>
              <a:ext cx="925321" cy="43878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i="1" dirty="0">
                  <a:solidFill>
                    <a:srgbClr val="C00000"/>
                  </a:solidFill>
                  <a:latin typeface="+mn-lt"/>
                  <a:cs typeface="Arial" pitchFamily="34" charset="0"/>
                  <a:sym typeface="Arial" pitchFamily="34" charset="0"/>
                </a:rPr>
                <a:t>est-un</a:t>
              </a:r>
            </a:p>
          </p:txBody>
        </p:sp>
        <p:sp>
          <p:nvSpPr>
            <p:cNvPr id="46" name="Shape 230"/>
            <p:cNvSpPr>
              <a:spLocks noChangeArrowheads="1"/>
            </p:cNvSpPr>
            <p:nvPr/>
          </p:nvSpPr>
          <p:spPr bwMode="auto">
            <a:xfrm>
              <a:off x="1620932" y="1638810"/>
              <a:ext cx="1195725" cy="43878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i="1" dirty="0">
                  <a:solidFill>
                    <a:srgbClr val="C00000"/>
                  </a:solidFill>
                  <a:latin typeface="+mn-lt"/>
                  <a:cs typeface="Arial" pitchFamily="34" charset="0"/>
                  <a:sym typeface="Arial" pitchFamily="34" charset="0"/>
                </a:rPr>
                <a:t>instance</a:t>
              </a:r>
            </a:p>
          </p:txBody>
        </p:sp>
        <p:sp>
          <p:nvSpPr>
            <p:cNvPr id="47" name="Shape 231"/>
            <p:cNvSpPr>
              <a:spLocks noChangeArrowheads="1"/>
            </p:cNvSpPr>
            <p:nvPr/>
          </p:nvSpPr>
          <p:spPr bwMode="auto">
            <a:xfrm>
              <a:off x="4386053" y="1620932"/>
              <a:ext cx="1211787" cy="43878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i="1" dirty="0">
                  <a:solidFill>
                    <a:srgbClr val="C00000"/>
                  </a:solidFill>
                  <a:latin typeface="+mn-lt"/>
                  <a:cs typeface="Arial" pitchFamily="34" charset="0"/>
                  <a:sym typeface="Arial" pitchFamily="34" charset="0"/>
                </a:rPr>
                <a:t>possède</a:t>
              </a:r>
            </a:p>
          </p:txBody>
        </p:sp>
        <p:sp>
          <p:nvSpPr>
            <p:cNvPr id="48" name="Shape 232"/>
            <p:cNvSpPr>
              <a:spLocks noChangeArrowheads="1"/>
            </p:cNvSpPr>
            <p:nvPr/>
          </p:nvSpPr>
          <p:spPr bwMode="auto">
            <a:xfrm>
              <a:off x="2860468" y="2496950"/>
              <a:ext cx="1211786" cy="43878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i="1" dirty="0">
                  <a:solidFill>
                    <a:srgbClr val="C00000"/>
                  </a:solidFill>
                  <a:latin typeface="+mn-lt"/>
                  <a:cs typeface="Arial" pitchFamily="34" charset="0"/>
                  <a:sym typeface="Arial" pitchFamily="34" charset="0"/>
                </a:rPr>
                <a:t>possède</a:t>
              </a:r>
            </a:p>
          </p:txBody>
        </p:sp>
        <p:sp>
          <p:nvSpPr>
            <p:cNvPr id="49" name="Shape 233"/>
            <p:cNvSpPr>
              <a:spLocks noChangeArrowheads="1"/>
            </p:cNvSpPr>
            <p:nvPr/>
          </p:nvSpPr>
          <p:spPr bwMode="auto">
            <a:xfrm>
              <a:off x="4386053" y="3432563"/>
              <a:ext cx="1068484" cy="43878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i="1" dirty="0">
                  <a:solidFill>
                    <a:srgbClr val="C00000"/>
                  </a:solidFill>
                  <a:latin typeface="+mn-lt"/>
                  <a:cs typeface="Arial" pitchFamily="34" charset="0"/>
                  <a:sym typeface="Arial" pitchFamily="34" charset="0"/>
                </a:rPr>
                <a:t>couleur</a:t>
              </a:r>
            </a:p>
          </p:txBody>
        </p:sp>
        <p:sp>
          <p:nvSpPr>
            <p:cNvPr id="50" name="Shape 234"/>
            <p:cNvSpPr>
              <a:spLocks noChangeArrowheads="1"/>
            </p:cNvSpPr>
            <p:nvPr/>
          </p:nvSpPr>
          <p:spPr bwMode="auto">
            <a:xfrm>
              <a:off x="6102336" y="2383724"/>
              <a:ext cx="1068483" cy="43878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400000"/>
              <a:headEnd/>
              <a:tailEnd/>
            </a:ln>
          </p:spPr>
          <p:txBody>
            <a:bodyPr lIns="45719" tIns="45719" rIns="45719" bIns="45719"/>
            <a:lstStyle/>
            <a:p>
              <a:pPr defTabSz="336774"/>
              <a:r>
                <a:rPr lang="fr-FR" i="1" dirty="0">
                  <a:solidFill>
                    <a:srgbClr val="C00000"/>
                  </a:solidFill>
                  <a:latin typeface="+mn-lt"/>
                  <a:cs typeface="Arial" pitchFamily="34" charset="0"/>
                  <a:sym typeface="Arial" pitchFamily="34" charset="0"/>
                </a:rPr>
                <a:t>couleur</a:t>
              </a:r>
            </a:p>
          </p:txBody>
        </p:sp>
      </p:grpSp>
      <p:sp>
        <p:nvSpPr>
          <p:cNvPr id="51" name="Shape 236"/>
          <p:cNvSpPr>
            <a:spLocks noChangeArrowheads="1"/>
          </p:cNvSpPr>
          <p:nvPr/>
        </p:nvSpPr>
        <p:spPr bwMode="auto">
          <a:xfrm>
            <a:off x="1208584" y="5517232"/>
            <a:ext cx="7971234" cy="792088"/>
          </a:xfrm>
          <a:prstGeom prst="rect">
            <a:avLst/>
          </a:prstGeom>
          <a:noFill/>
          <a:ln w="12700">
            <a:solidFill>
              <a:schemeClr val="accent6"/>
            </a:solidFill>
            <a:miter lim="400000"/>
            <a:headEnd/>
            <a:tailEnd/>
          </a:ln>
        </p:spPr>
        <p:txBody>
          <a:bodyPr lIns="37419" tIns="37419" rIns="37419" bIns="37419" anchor="ctr"/>
          <a:lstStyle/>
          <a:p>
            <a:pPr algn="ctr" defTabSz="299354"/>
            <a:r>
              <a:rPr lang="fr-FR" sz="1500" i="1" u="sng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En logique Propositionnelle:</a:t>
            </a:r>
            <a:r>
              <a:rPr lang="fr-FR" sz="1500" i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defTabSz="299354">
              <a:buSzPct val="100000"/>
              <a:buFont typeface="Symbol" pitchFamily="18" charset="2"/>
              <a:buChar char="∃"/>
            </a:pPr>
            <a:r>
              <a:rPr lang="fr-FR" sz="15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x</a:t>
            </a:r>
            <a:r>
              <a:rPr lang="fr-FR" sz="15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; (x </a:t>
            </a:r>
            <a:r>
              <a:rPr lang="fr-FR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est-un</a:t>
            </a:r>
            <a:r>
              <a:rPr lang="fr-FR" sz="15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homme et x=Jean) et [ (x </a:t>
            </a:r>
            <a:r>
              <a:rPr lang="fr-FR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possède</a:t>
            </a:r>
            <a:r>
              <a:rPr lang="fr-FR" sz="15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voiture) et (voiture </a:t>
            </a:r>
            <a:r>
              <a:rPr lang="fr-FR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couleur </a:t>
            </a:r>
            <a:r>
              <a:rPr lang="fr-FR" sz="15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rouge)]</a:t>
            </a:r>
          </a:p>
          <a:p>
            <a:pPr defTabSz="299354"/>
            <a:r>
              <a:rPr lang="fr-FR" sz="15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et [(x </a:t>
            </a:r>
            <a:r>
              <a:rPr lang="fr-FR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possède</a:t>
            </a:r>
            <a:r>
              <a:rPr lang="fr-FR" sz="15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chapeau) et (chapeau </a:t>
            </a:r>
            <a:r>
              <a:rPr lang="fr-FR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couleur </a:t>
            </a:r>
            <a:r>
              <a:rPr lang="fr-FR" sz="15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rouge)]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495300" y="548680"/>
            <a:ext cx="8915400" cy="504056"/>
          </a:xfrm>
        </p:spPr>
        <p:txBody>
          <a:bodyPr>
            <a:normAutofit/>
          </a:bodyPr>
          <a:lstStyle>
            <a:lvl1pPr defTabSz="525779">
              <a:defRPr sz="6479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kern="1200" dirty="0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Exemple 3 : Graphe conceptuel (Sowa) </a:t>
            </a:r>
            <a:endParaRPr lang="fr-FR" sz="2500" b="1" kern="1200" dirty="0">
              <a:solidFill>
                <a:schemeClr val="accent6">
                  <a:lumMod val="75000"/>
                </a:schemeClr>
              </a:solidFill>
              <a:sym typeface="Arial Narrow" pitchFamily="34" charset="0"/>
            </a:endParaRPr>
          </a:p>
        </p:txBody>
      </p:sp>
      <p:sp>
        <p:nvSpPr>
          <p:cNvPr id="239" name="Shape 239"/>
          <p:cNvSpPr>
            <a:spLocks noGrp="1"/>
          </p:cNvSpPr>
          <p:nvPr>
            <p:ph type="body" idx="1"/>
          </p:nvPr>
        </p:nvSpPr>
        <p:spPr>
          <a:xfrm>
            <a:off x="776536" y="1124744"/>
            <a:ext cx="8450113" cy="1518617"/>
          </a:xfrm>
        </p:spPr>
        <p:txBody>
          <a:bodyPr>
            <a:normAutofit/>
          </a:bodyPr>
          <a:lstStyle/>
          <a:p>
            <a:pPr marL="263057" indent="-263057" defTabSz="327044" eaLnBrk="1" fontAlgn="auto" hangingPunct="1">
              <a:spcBef>
                <a:spcPts val="1621"/>
              </a:spcBef>
              <a:spcAft>
                <a:spcPts val="0"/>
              </a:spcAft>
              <a:buNone/>
              <a:defRPr sz="2888"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Les Graphes Conceptuels sont un formalisme de représentation proche du réseau sémantique. </a:t>
            </a:r>
          </a:p>
          <a:p>
            <a:pPr marL="263057" indent="-263057" defTabSz="327044" eaLnBrk="1" hangingPunct="1">
              <a:buNone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  <a:sym typeface="Arial" pitchFamily="34" charset="0"/>
              </a:rPr>
              <a:t>Graphe conceptuel:</a:t>
            </a:r>
          </a:p>
          <a:p>
            <a:pPr marL="526114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Support : Hiérarchies de types de concepts et de types de relations</a:t>
            </a:r>
          </a:p>
          <a:p>
            <a:pPr marL="526114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Graphes : Concept, relations </a:t>
            </a:r>
          </a:p>
          <a:p>
            <a:pPr marL="526114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Fonctions spécifiques : projection, généralisation, jointure,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568" y="346500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Personne : Paul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304928" y="3429000"/>
            <a:ext cx="91440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Agent</a:t>
            </a:r>
          </a:p>
        </p:txBody>
      </p:sp>
      <p:sp>
        <p:nvSpPr>
          <p:cNvPr id="6" name="Ellipse 5"/>
          <p:cNvSpPr/>
          <p:nvPr/>
        </p:nvSpPr>
        <p:spPr>
          <a:xfrm>
            <a:off x="6537176" y="5486168"/>
            <a:ext cx="158417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Localisation</a:t>
            </a:r>
          </a:p>
        </p:txBody>
      </p:sp>
      <p:sp>
        <p:nvSpPr>
          <p:cNvPr id="7" name="Ellipse 6"/>
          <p:cNvSpPr/>
          <p:nvPr/>
        </p:nvSpPr>
        <p:spPr>
          <a:xfrm>
            <a:off x="1496616" y="4653136"/>
            <a:ext cx="158417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Conduit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3200" y="346500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Accident grave : X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89304" y="450912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Route : RN10</a:t>
            </a:r>
            <a:endParaRPr lang="fr-FR" b="1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8824" y="5517232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accent6"/>
                </a:solidFill>
              </a:rPr>
              <a:t>Véhicule : Renault Mégane</a:t>
            </a:r>
            <a:endParaRPr lang="fr-FR" b="1" dirty="0">
              <a:solidFill>
                <a:schemeClr val="accent6"/>
              </a:solidFill>
            </a:endParaRPr>
          </a:p>
        </p:txBody>
      </p:sp>
      <p:cxnSp>
        <p:nvCxnSpPr>
          <p:cNvPr id="12" name="Connecteur droit avec flèche 11"/>
          <p:cNvCxnSpPr>
            <a:stCxn id="4" idx="3"/>
            <a:endCxn id="5" idx="2"/>
          </p:cNvCxnSpPr>
          <p:nvPr/>
        </p:nvCxnSpPr>
        <p:spPr>
          <a:xfrm>
            <a:off x="2720752" y="3645024"/>
            <a:ext cx="1584176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5" idx="6"/>
            <a:endCxn id="8" idx="1"/>
          </p:cNvCxnSpPr>
          <p:nvPr/>
        </p:nvCxnSpPr>
        <p:spPr>
          <a:xfrm>
            <a:off x="5219328" y="3645024"/>
            <a:ext cx="153387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4" idx="2"/>
            <a:endCxn id="7" idx="0"/>
          </p:cNvCxnSpPr>
          <p:nvPr/>
        </p:nvCxnSpPr>
        <p:spPr>
          <a:xfrm>
            <a:off x="1892660" y="3825044"/>
            <a:ext cx="396044" cy="82809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4"/>
            <a:endCxn id="10" idx="1"/>
          </p:cNvCxnSpPr>
          <p:nvPr/>
        </p:nvCxnSpPr>
        <p:spPr>
          <a:xfrm>
            <a:off x="2288704" y="5085184"/>
            <a:ext cx="1080120" cy="61206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0" idx="3"/>
            <a:endCxn id="6" idx="2"/>
          </p:cNvCxnSpPr>
          <p:nvPr/>
        </p:nvCxnSpPr>
        <p:spPr>
          <a:xfrm>
            <a:off x="5529064" y="5697252"/>
            <a:ext cx="1008112" cy="49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6" idx="6"/>
            <a:endCxn id="9" idx="2"/>
          </p:cNvCxnSpPr>
          <p:nvPr/>
        </p:nvCxnSpPr>
        <p:spPr>
          <a:xfrm flipV="1">
            <a:off x="8121352" y="4869160"/>
            <a:ext cx="396044" cy="83303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8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90066"/>
          </a:xfrm>
        </p:spPr>
        <p:txBody>
          <a:bodyPr/>
          <a:lstStyle/>
          <a:p>
            <a:pPr eaLnBrk="1" hangingPunct="1"/>
            <a:r>
              <a:rPr lang="fr-FR" sz="2500" b="1" kern="1200" dirty="0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Exemple 4 : Représentation multi-expertise : Point de vue</a:t>
            </a:r>
          </a:p>
        </p:txBody>
      </p:sp>
      <p:sp>
        <p:nvSpPr>
          <p:cNvPr id="18434" name="Shape 282"/>
          <p:cNvSpPr>
            <a:spLocks noGrp="1"/>
          </p:cNvSpPr>
          <p:nvPr>
            <p:ph type="body" sz="quarter" idx="1"/>
          </p:nvPr>
        </p:nvSpPr>
        <p:spPr>
          <a:xfrm>
            <a:off x="1064568" y="908721"/>
            <a:ext cx="6912768" cy="576063"/>
          </a:xfrm>
        </p:spPr>
        <p:txBody>
          <a:bodyPr/>
          <a:lstStyle/>
          <a:p>
            <a:pPr marL="252580" indent="-252580" algn="ctr" defTabSz="336774" eaLnBrk="1" hangingPunct="1">
              <a:spcBef>
                <a:spcPct val="0"/>
              </a:spcBef>
              <a:buNone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Times New Roman" pitchFamily="18" charset="0"/>
              </a:rPr>
              <a:t>Un point de vue est une représentation de la perception d’une personne ou d’un groupe de personnes [Ribière, 99]</a:t>
            </a:r>
          </a:p>
        </p:txBody>
      </p:sp>
      <p:pic>
        <p:nvPicPr>
          <p:cNvPr id="18435" name="pasted-ima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12" y="1700808"/>
            <a:ext cx="8678472" cy="4642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28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</p:spPr>
        <p:txBody>
          <a:bodyPr/>
          <a:lstStyle/>
          <a:p>
            <a:pPr eaLnBrk="1" hangingPunct="1"/>
            <a:r>
              <a:rPr lang="fr-FR" sz="2500" b="1" kern="1200" dirty="0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Exemple 5 : Ontologie (</a:t>
            </a:r>
            <a:r>
              <a:rPr lang="fr-FR" sz="2500" b="1" kern="1200" dirty="0" err="1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Fensel</a:t>
            </a:r>
            <a:r>
              <a:rPr lang="fr-FR" sz="2500" b="1" kern="1200" dirty="0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)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920552" y="980728"/>
            <a:ext cx="7971234" cy="2526729"/>
          </a:xfrm>
        </p:spPr>
        <p:txBody>
          <a:bodyPr>
            <a:noAutofit/>
          </a:bodyPr>
          <a:lstStyle/>
          <a:p>
            <a:pPr marL="0" indent="0" defTabSz="257258" eaLnBrk="1" hangingPunct="1">
              <a:spcBef>
                <a:spcPts val="1326"/>
              </a:spcBef>
              <a:buNone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Une ontologie est une représentation de concepts dans un domaine. </a:t>
            </a:r>
          </a:p>
          <a:p>
            <a:pPr marL="0" indent="-263057" defTabSz="327044" eaLnBrk="1" hangingPunct="1">
              <a:buNone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  <a:sym typeface="Arial" pitchFamily="34" charset="0"/>
              </a:rPr>
              <a:t>Elle est représentée par:</a:t>
            </a:r>
          </a:p>
          <a:p>
            <a:pPr marL="415121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Un arbre de concept (avec la relation est-un)</a:t>
            </a:r>
          </a:p>
          <a:p>
            <a:pPr marL="415121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Des graphes mettant en relation les concepts (tout type de relation sauf est-un)</a:t>
            </a:r>
          </a:p>
          <a:p>
            <a:pPr marL="0" indent="-263057" defTabSz="327044" eaLnBrk="1" hangingPunct="1">
              <a:buNone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  <a:sym typeface="Arial" pitchFamily="34" charset="0"/>
              </a:rPr>
              <a:t>Il existe plusieurs niveaux d’ontologies:</a:t>
            </a:r>
          </a:p>
          <a:p>
            <a:pPr marL="415121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Générique </a:t>
            </a:r>
          </a:p>
          <a:p>
            <a:pPr marL="415121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Spécifique à un domaine </a:t>
            </a:r>
          </a:p>
          <a:p>
            <a:pPr marL="415121" lvl="1" indent="-263057" defTabSz="327044" eaLnBrk="1" hangingPunct="1">
              <a:buFont typeface="Arial" pitchFamily="34" charset="0"/>
              <a:buChar char="•"/>
              <a:defRPr sz="2888"/>
            </a:pPr>
            <a:r>
              <a:rPr lang="fr-FR" sz="160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+mn-ea"/>
                <a:cs typeface="Arial" pitchFamily="34" charset="0"/>
                <a:sym typeface="Arial" pitchFamily="34" charset="0"/>
              </a:rPr>
              <a:t>D’application: relative à une application dans un domaine donné</a:t>
            </a:r>
          </a:p>
        </p:txBody>
      </p:sp>
      <p:pic>
        <p:nvPicPr>
          <p:cNvPr id="6" name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077072"/>
            <a:ext cx="502430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176" y="4149080"/>
            <a:ext cx="3686352" cy="206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76936" y="3501008"/>
            <a:ext cx="22716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accent6"/>
                </a:solidFill>
                <a:latin typeface="+mn-lt"/>
                <a:sym typeface="Arial Narrow" pitchFamily="34" charset="0"/>
              </a:rPr>
              <a:t>Ex : Ontologie d’Application </a:t>
            </a:r>
            <a:endParaRPr lang="fr-FR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8058"/>
          </a:xfrm>
        </p:spPr>
        <p:txBody>
          <a:bodyPr>
            <a:normAutofit fontScale="90000"/>
          </a:bodyPr>
          <a:lstStyle>
            <a:lvl1pPr defTabSz="560831">
              <a:defRPr sz="6911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b="1" kern="1200" dirty="0" smtClean="0">
                <a:solidFill>
                  <a:schemeClr val="accent6">
                    <a:lumMod val="75000"/>
                  </a:schemeClr>
                </a:solidFill>
                <a:sym typeface="Arial Narrow" pitchFamily="34" charset="0"/>
              </a:rPr>
              <a:t>Exploitation de l’ontologie</a:t>
            </a:r>
            <a:endParaRPr lang="fr-FR" sz="2500" b="1" kern="1200" dirty="0">
              <a:solidFill>
                <a:schemeClr val="accent6">
                  <a:lumMod val="75000"/>
                </a:schemeClr>
              </a:solidFill>
              <a:sym typeface="Arial Narrow" pitchFamily="34" charset="0"/>
            </a:endParaRPr>
          </a:p>
        </p:txBody>
      </p:sp>
      <p:sp>
        <p:nvSpPr>
          <p:cNvPr id="24578" name="Shape 302"/>
          <p:cNvSpPr>
            <a:spLocks noGrp="1"/>
          </p:cNvSpPr>
          <p:nvPr>
            <p:ph type="body" idx="1"/>
          </p:nvPr>
        </p:nvSpPr>
        <p:spPr>
          <a:xfrm>
            <a:off x="776536" y="836713"/>
            <a:ext cx="8856984" cy="72008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Représentation des connaissances d’une expertise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fr-FR" sz="1600" b="1" kern="1200" dirty="0" smtClean="0">
                <a:solidFill>
                  <a:schemeClr val="accent6"/>
                </a:solidFill>
                <a:cs typeface="Arial" pitchFamily="34" charset="0"/>
                <a:sym typeface="Arial" pitchFamily="34" charset="0"/>
              </a:rPr>
              <a:t>Guide sémantique pour la recherche d’information : Web sémantique</a:t>
            </a:r>
          </a:p>
        </p:txBody>
      </p:sp>
      <p:grpSp>
        <p:nvGrpSpPr>
          <p:cNvPr id="5" name="Group 310"/>
          <p:cNvGrpSpPr>
            <a:grpSpLocks/>
          </p:cNvGrpSpPr>
          <p:nvPr/>
        </p:nvGrpSpPr>
        <p:grpSpPr bwMode="auto">
          <a:xfrm>
            <a:off x="704528" y="1916832"/>
            <a:ext cx="8598824" cy="4250531"/>
            <a:chOff x="0" y="0"/>
            <a:chExt cx="11288514" cy="6046227"/>
          </a:xfrm>
        </p:grpSpPr>
        <p:grpSp>
          <p:nvGrpSpPr>
            <p:cNvPr id="6" name="Group 308"/>
            <p:cNvGrpSpPr>
              <a:grpSpLocks/>
            </p:cNvGrpSpPr>
            <p:nvPr/>
          </p:nvGrpSpPr>
          <p:grpSpPr bwMode="auto">
            <a:xfrm>
              <a:off x="0" y="0"/>
              <a:ext cx="11288515" cy="6046229"/>
              <a:chOff x="0" y="0"/>
              <a:chExt cx="11288514" cy="6046227"/>
            </a:xfrm>
          </p:grpSpPr>
          <p:pic>
            <p:nvPicPr>
              <p:cNvPr id="8" name="image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"/>
                <a:ext cx="11288515" cy="6046228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  <p:pic>
            <p:nvPicPr>
              <p:cNvPr id="9" name="image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" y="0"/>
                <a:ext cx="2718252" cy="3722890"/>
              </a:xfrm>
              <a:prstGeom prst="rect">
                <a:avLst/>
              </a:prstGeom>
              <a:noFill/>
              <a:ln w="12700">
                <a:noFill/>
                <a:miter lim="400000"/>
                <a:headEnd/>
                <a:tailEnd/>
              </a:ln>
            </p:spPr>
          </p:pic>
        </p:grpSp>
        <p:pic>
          <p:nvPicPr>
            <p:cNvPr id="7" name="imag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8091" y="366498"/>
              <a:ext cx="3564424" cy="2989890"/>
            </a:xfrm>
            <a:prstGeom prst="rect">
              <a:avLst/>
            </a:prstGeom>
            <a:noFill/>
            <a:ln w="12700">
              <a:noFill/>
              <a:miter lim="4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4"/>
          <p:cNvSpPr txBox="1">
            <a:spLocks/>
          </p:cNvSpPr>
          <p:nvPr/>
        </p:nvSpPr>
        <p:spPr bwMode="auto">
          <a:xfrm>
            <a:off x="704528" y="2205038"/>
            <a:ext cx="8568952" cy="79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fr-FR" sz="2800" b="1" dirty="0">
                <a:solidFill>
                  <a:srgbClr val="002060"/>
                </a:solidFill>
                <a:latin typeface="Calibri" pitchFamily="34" charset="0"/>
              </a:rPr>
              <a:t>Projet BourbaKeM</a:t>
            </a:r>
          </a:p>
          <a:p>
            <a:endParaRPr lang="fr-FR" sz="28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Calibri" pitchFamily="34" charset="0"/>
              </a:rPr>
              <a:t>Elément n° </a:t>
            </a:r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12:</a:t>
            </a:r>
            <a:endParaRPr lang="fr-FR" sz="2800" b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fr-FR" sz="10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800" b="1" dirty="0">
                <a:solidFill>
                  <a:srgbClr val="002060"/>
                </a:solidFill>
                <a:latin typeface="Calibri" pitchFamily="34" charset="0"/>
              </a:rPr>
              <a:t>L’ingénierie des </a:t>
            </a:r>
            <a:r>
              <a:rPr lang="fr-FR" sz="2800" b="1" dirty="0" smtClean="0">
                <a:solidFill>
                  <a:srgbClr val="002060"/>
                </a:solidFill>
                <a:latin typeface="Calibri" pitchFamily="34" charset="0"/>
              </a:rPr>
              <a:t>connaissances</a:t>
            </a:r>
            <a:endParaRPr lang="fr-FR" sz="2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fr-FR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601072" y="68580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logo_AgeCSO-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2920582" cy="141277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85048" y="5301208"/>
            <a:ext cx="3773487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CA" sz="2400" b="1" i="1" dirty="0" err="1" smtClean="0">
                <a:solidFill>
                  <a:srgbClr val="002060"/>
                </a:solidFill>
                <a:latin typeface="Calibri" pitchFamily="34" charset="0"/>
              </a:rPr>
              <a:t>Merci</a:t>
            </a:r>
            <a:r>
              <a:rPr lang="en-CA" sz="2400" b="1" i="1" dirty="0" smtClean="0">
                <a:solidFill>
                  <a:srgbClr val="002060"/>
                </a:solidFill>
                <a:latin typeface="Calibri" pitchFamily="34" charset="0"/>
              </a:rPr>
              <a:t> pour </a:t>
            </a:r>
            <a:r>
              <a:rPr lang="en-CA" sz="2400" b="1" i="1" dirty="0" err="1" smtClean="0">
                <a:solidFill>
                  <a:srgbClr val="002060"/>
                </a:solidFill>
                <a:latin typeface="Calibri" pitchFamily="34" charset="0"/>
              </a:rPr>
              <a:t>votre</a:t>
            </a:r>
            <a:r>
              <a:rPr lang="en-CA" sz="2400" b="1" i="1" dirty="0" smtClean="0">
                <a:solidFill>
                  <a:srgbClr val="002060"/>
                </a:solidFill>
                <a:latin typeface="Calibri" pitchFamily="34" charset="0"/>
              </a:rPr>
              <a:t> attention</a:t>
            </a:r>
            <a:endParaRPr lang="en-CA" sz="24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2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432720" y="332656"/>
            <a:ext cx="5040561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Ingénierie des connaissances</a:t>
            </a:r>
          </a:p>
        </p:txBody>
      </p:sp>
      <p:sp>
        <p:nvSpPr>
          <p:cNvPr id="16" name="Shape 136"/>
          <p:cNvSpPr txBox="1">
            <a:spLocks/>
          </p:cNvSpPr>
          <p:nvPr/>
        </p:nvSpPr>
        <p:spPr>
          <a:xfrm>
            <a:off x="776536" y="980728"/>
            <a:ext cx="7761312" cy="7920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/>
            </a:pPr>
            <a:r>
              <a:rPr lang="fr-FR" sz="2400" b="1" i="1" dirty="0" smtClean="0">
                <a:solidFill>
                  <a:schemeClr val="accent2"/>
                </a:solidFill>
              </a:rPr>
              <a:t>L’IC est une approche qui permet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/>
            </a:pPr>
            <a:r>
              <a:rPr lang="fr-FR" sz="2400" b="1" i="1" dirty="0" smtClean="0">
                <a:solidFill>
                  <a:schemeClr val="accent2"/>
                </a:solidFill>
              </a:rPr>
              <a:t>de recueillir et de structurer un raisonnement</a:t>
            </a:r>
          </a:p>
        </p:txBody>
      </p:sp>
      <p:sp>
        <p:nvSpPr>
          <p:cNvPr id="17" name="Shape 136"/>
          <p:cNvSpPr txBox="1">
            <a:spLocks/>
          </p:cNvSpPr>
          <p:nvPr/>
        </p:nvSpPr>
        <p:spPr>
          <a:xfrm>
            <a:off x="632520" y="1772816"/>
            <a:ext cx="8856984" cy="20882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fr-FR" sz="2000" b="1" i="1" dirty="0" smtClean="0">
              <a:solidFill>
                <a:schemeClr val="accent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2000" b="1" i="1" dirty="0" smtClean="0">
                <a:solidFill>
                  <a:schemeClr val="accent6">
                    <a:lumMod val="50000"/>
                  </a:schemeClr>
                </a:solidFill>
              </a:rPr>
              <a:t>Objectif: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i="1" dirty="0" smtClean="0">
                <a:solidFill>
                  <a:schemeClr val="accent2"/>
                </a:solidFill>
              </a:rPr>
              <a:t> Formaliser la résolution de problèmes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i="1" dirty="0" smtClean="0">
                <a:solidFill>
                  <a:schemeClr val="accent2"/>
                </a:solidFill>
              </a:rPr>
              <a:t>(démarche suivie par un ou plusieurs experts pour résoudre un problème)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2000" b="1" i="1" dirty="0" smtClean="0">
                <a:solidFill>
                  <a:schemeClr val="accent6">
                    <a:lumMod val="50000"/>
                  </a:schemeClr>
                </a:solidFill>
              </a:rPr>
              <a:t>Objet: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i="1" dirty="0" smtClean="0">
                <a:solidFill>
                  <a:schemeClr val="accent2"/>
                </a:solidFill>
              </a:rPr>
              <a:t>Connaissance</a:t>
            </a:r>
            <a:endParaRPr lang="fr-FR" sz="2000" b="1" i="1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864767" y="3717032"/>
            <a:ext cx="417646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Connaissance</a:t>
            </a:r>
          </a:p>
        </p:txBody>
      </p:sp>
      <p:sp>
        <p:nvSpPr>
          <p:cNvPr id="6" name="Shape 136"/>
          <p:cNvSpPr txBox="1">
            <a:spLocks/>
          </p:cNvSpPr>
          <p:nvPr/>
        </p:nvSpPr>
        <p:spPr>
          <a:xfrm>
            <a:off x="704528" y="4365104"/>
            <a:ext cx="8928992" cy="1800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defTabSz="560388" eaLnBrk="1" hangingPunct="1">
              <a:spcBef>
                <a:spcPts val="2800"/>
              </a:spcBef>
              <a:buSzTx/>
              <a:buFontTx/>
              <a:buNone/>
            </a:pPr>
            <a:r>
              <a:rPr lang="fr-FR" sz="2400" b="1" i="1" dirty="0" smtClean="0">
                <a:solidFill>
                  <a:schemeClr val="accent2"/>
                </a:solidFill>
              </a:rPr>
              <a:t>La connaissance est une information ou une donnée utilisée dans un contexte donné</a:t>
            </a:r>
          </a:p>
          <a:p>
            <a:pPr marL="0" indent="0" defTabSz="560388" eaLnBrk="1" hangingPunct="1">
              <a:spcBef>
                <a:spcPts val="2800"/>
              </a:spcBef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 Connaissance: savoir et savoir-faire</a:t>
            </a:r>
          </a:p>
          <a:p>
            <a:pPr marL="0" indent="0" defTabSz="560388" eaLnBrk="1" hangingPunct="1">
              <a:spcBef>
                <a:spcPts val="2800"/>
              </a:spcBef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 Connaissance:  individuelle et collective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  <p:bldP spid="17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864767" y="332656"/>
            <a:ext cx="417646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Historique</a:t>
            </a:r>
          </a:p>
        </p:txBody>
      </p:sp>
      <p:sp>
        <p:nvSpPr>
          <p:cNvPr id="16" name="Shape 136"/>
          <p:cNvSpPr txBox="1">
            <a:spLocks/>
          </p:cNvSpPr>
          <p:nvPr/>
        </p:nvSpPr>
        <p:spPr>
          <a:xfrm>
            <a:off x="560512" y="1340768"/>
            <a:ext cx="8784976" cy="43204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28613" lvl="1" indent="203200" defTabSz="560388">
              <a:spcBef>
                <a:spcPts val="28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MYCIN (diagnostic médical) et ses dérivés, …</a:t>
            </a:r>
          </a:p>
          <a:p>
            <a:pPr marL="328613" indent="203200" defTabSz="407988" eaLnBrk="1" hangingPunct="1">
              <a:spcBef>
                <a:spcPts val="21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Prototypage rapide et Systèmes Expert de 1ère génération (70 - Fin 80)</a:t>
            </a:r>
          </a:p>
          <a:p>
            <a:pPr marL="328613" indent="203200" defTabSz="407988" eaLnBrk="1" hangingPunct="1">
              <a:spcBef>
                <a:spcPts val="21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Taxinomie de Problèmes et la classification heuristique de </a:t>
            </a:r>
            <a:r>
              <a:rPr lang="fr-FR" sz="2400" b="1" i="1" dirty="0" err="1" smtClean="0">
                <a:solidFill>
                  <a:schemeClr val="accent2"/>
                </a:solidFill>
              </a:rPr>
              <a:t>Clancey</a:t>
            </a:r>
            <a:r>
              <a:rPr lang="fr-FR" sz="2400" b="1" i="1" dirty="0" smtClean="0">
                <a:solidFill>
                  <a:schemeClr val="accent2"/>
                </a:solidFill>
              </a:rPr>
              <a:t> (85)</a:t>
            </a:r>
          </a:p>
          <a:p>
            <a:pPr marL="328613" indent="203200" defTabSz="407988" eaLnBrk="1" hangingPunct="1">
              <a:spcBef>
                <a:spcPts val="21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Recueil et Modélisation des connaissances - mi 80 </a:t>
            </a:r>
          </a:p>
          <a:p>
            <a:pPr marL="328613" lvl="1" indent="203200" defTabSz="407988" eaLnBrk="1" hangingPunct="1">
              <a:spcBef>
                <a:spcPts val="21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Ingénierie des connaissances (97)</a:t>
            </a:r>
          </a:p>
          <a:p>
            <a:pPr marL="328613" indent="203200" defTabSz="407988" eaLnBrk="1" hangingPunct="1">
              <a:spcBef>
                <a:spcPts val="2100"/>
              </a:spcBef>
              <a:buFont typeface="Arial" pitchFamily="34" charset="0"/>
              <a:buChar char="•"/>
            </a:pPr>
            <a:r>
              <a:rPr lang="fr-FR" sz="2400" b="1" i="1" dirty="0" smtClean="0">
                <a:solidFill>
                  <a:schemeClr val="accent2"/>
                </a:solidFill>
              </a:rPr>
              <a:t>Approches de recueil et de modélisation des connaissance (80-99)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864767" y="332656"/>
            <a:ext cx="417646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Disciplines impliquées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1844824"/>
            <a:ext cx="7344816" cy="3438902"/>
          </a:xfrm>
          <a:prstGeom prst="rect">
            <a:avLst/>
          </a:prstGeom>
          <a:noFill/>
          <a:ln w="25400">
            <a:noFill/>
            <a:miter lim="400000"/>
            <a:headEnd/>
            <a:tailEnd/>
          </a:ln>
          <a:effectLst>
            <a:outerShdw dist="127000" dir="5400000" rotWithShape="0">
              <a:srgbClr val="80808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864767" y="332656"/>
            <a:ext cx="417646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Démarche générale</a:t>
            </a:r>
          </a:p>
        </p:txBody>
      </p:sp>
      <p:sp>
        <p:nvSpPr>
          <p:cNvPr id="4" name="Shape 157"/>
          <p:cNvSpPr>
            <a:spLocks noChangeArrowheads="1"/>
          </p:cNvSpPr>
          <p:nvPr/>
        </p:nvSpPr>
        <p:spPr bwMode="auto">
          <a:xfrm>
            <a:off x="2236537" y="4040960"/>
            <a:ext cx="934487" cy="74892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fr-FR">
                <a:solidFill>
                  <a:schemeClr val="accent6"/>
                </a:solidFill>
                <a:latin typeface="+mn-lt"/>
              </a:rPr>
              <a:t>Experts</a:t>
            </a:r>
          </a:p>
          <a:p>
            <a:pPr algn="ctr" eaLnBrk="1"/>
            <a:r>
              <a:rPr lang="fr-FR">
                <a:solidFill>
                  <a:schemeClr val="accent6"/>
                </a:solidFill>
                <a:latin typeface="+mn-lt"/>
              </a:rPr>
              <a:t>Documents</a:t>
            </a:r>
          </a:p>
          <a:p>
            <a:pPr algn="ctr" eaLnBrk="1"/>
            <a:r>
              <a:rPr lang="fr-FR">
                <a:solidFill>
                  <a:schemeClr val="accent6"/>
                </a:solidFill>
                <a:latin typeface="+mn-lt"/>
              </a:rPr>
              <a:t>BD</a:t>
            </a: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776" y="3530944"/>
            <a:ext cx="925557" cy="69766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7" name="pasted-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768" y="4581128"/>
            <a:ext cx="768895" cy="84437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" name="pasted-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700" y="4603293"/>
            <a:ext cx="1026475" cy="84437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" name="Shape 161"/>
          <p:cNvSpPr>
            <a:spLocks noChangeArrowheads="1"/>
          </p:cNvSpPr>
          <p:nvPr/>
        </p:nvSpPr>
        <p:spPr bwMode="auto">
          <a:xfrm>
            <a:off x="2855952" y="3470231"/>
            <a:ext cx="791692" cy="3795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fr-FR" sz="1800" b="1" dirty="0">
                <a:solidFill>
                  <a:schemeClr val="accent6"/>
                </a:solidFill>
                <a:latin typeface="+mn-lt"/>
                <a:ea typeface="Snell Roundhand"/>
                <a:cs typeface="Snell Roundhand"/>
                <a:sym typeface="Snell Roundhand"/>
              </a:rPr>
              <a:t>Recueil</a:t>
            </a:r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2880" y="980728"/>
            <a:ext cx="1759808" cy="12982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Shape 163"/>
          <p:cNvSpPr>
            <a:spLocks noChangeArrowheads="1"/>
          </p:cNvSpPr>
          <p:nvPr/>
        </p:nvSpPr>
        <p:spPr bwMode="auto">
          <a:xfrm>
            <a:off x="5808408" y="1517668"/>
            <a:ext cx="933781" cy="53347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fr-FR">
                <a:solidFill>
                  <a:schemeClr val="accent6"/>
                </a:solidFill>
                <a:latin typeface="+mn-lt"/>
              </a:rPr>
              <a:t>Modèle </a:t>
            </a:r>
          </a:p>
          <a:p>
            <a:pPr algn="ctr" eaLnBrk="1"/>
            <a:r>
              <a:rPr lang="fr-FR">
                <a:solidFill>
                  <a:schemeClr val="accent6"/>
                </a:solidFill>
                <a:latin typeface="+mn-lt"/>
              </a:rPr>
              <a:t>Conceptuel</a:t>
            </a:r>
          </a:p>
        </p:txBody>
      </p:sp>
      <p:pic>
        <p:nvPicPr>
          <p:cNvPr id="12" name="pasted-imag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8453" y="2767043"/>
            <a:ext cx="1803059" cy="14016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" name="Shape 165"/>
          <p:cNvSpPr>
            <a:spLocks noChangeArrowheads="1"/>
          </p:cNvSpPr>
          <p:nvPr/>
        </p:nvSpPr>
        <p:spPr bwMode="auto">
          <a:xfrm>
            <a:off x="8076167" y="4564787"/>
            <a:ext cx="1168590" cy="53347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fr-FR">
                <a:solidFill>
                  <a:schemeClr val="accent6"/>
                </a:solidFill>
                <a:latin typeface="+mn-lt"/>
              </a:rPr>
              <a:t>Bases de </a:t>
            </a:r>
          </a:p>
          <a:p>
            <a:pPr algn="ctr" eaLnBrk="1"/>
            <a:r>
              <a:rPr lang="fr-FR">
                <a:solidFill>
                  <a:schemeClr val="accent6"/>
                </a:solidFill>
                <a:latin typeface="+mn-lt"/>
              </a:rPr>
              <a:t>Connaissances</a:t>
            </a:r>
          </a:p>
        </p:txBody>
      </p:sp>
      <p:sp>
        <p:nvSpPr>
          <p:cNvPr id="14" name="Shape 166"/>
          <p:cNvSpPr>
            <a:spLocks noChangeArrowheads="1"/>
          </p:cNvSpPr>
          <p:nvPr/>
        </p:nvSpPr>
        <p:spPr bwMode="auto">
          <a:xfrm>
            <a:off x="4090928" y="2288099"/>
            <a:ext cx="1365247" cy="3795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fr-FR" sz="1800" b="1" dirty="0">
                <a:solidFill>
                  <a:schemeClr val="accent6"/>
                </a:solidFill>
                <a:latin typeface="+mn-lt"/>
                <a:ea typeface="Snell Roundhand"/>
                <a:cs typeface="Snell Roundhand"/>
                <a:sym typeface="Snell Roundhand"/>
              </a:rPr>
              <a:t>Modélisation</a:t>
            </a:r>
          </a:p>
        </p:txBody>
      </p:sp>
      <p:sp>
        <p:nvSpPr>
          <p:cNvPr id="15" name="Shape 167"/>
          <p:cNvSpPr>
            <a:spLocks noChangeArrowheads="1"/>
          </p:cNvSpPr>
          <p:nvPr/>
        </p:nvSpPr>
        <p:spPr bwMode="auto">
          <a:xfrm>
            <a:off x="6033120" y="3356992"/>
            <a:ext cx="1643015" cy="3795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fr-FR" sz="1800" b="1" dirty="0">
                <a:solidFill>
                  <a:schemeClr val="accent6"/>
                </a:solidFill>
                <a:latin typeface="+mn-lt"/>
                <a:ea typeface="Snell Roundhand"/>
                <a:cs typeface="Snell Roundhand"/>
                <a:sym typeface="Snell Roundhand"/>
              </a:rPr>
              <a:t>Implémentation</a:t>
            </a:r>
          </a:p>
        </p:txBody>
      </p:sp>
      <p:sp>
        <p:nvSpPr>
          <p:cNvPr id="16" name="Shape 168"/>
          <p:cNvSpPr>
            <a:spLocks noChangeArrowheads="1"/>
          </p:cNvSpPr>
          <p:nvPr/>
        </p:nvSpPr>
        <p:spPr bwMode="auto">
          <a:xfrm>
            <a:off x="4431710" y="4910391"/>
            <a:ext cx="1070358" cy="37959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eaLnBrk="1"/>
            <a:r>
              <a:rPr lang="fr-FR" sz="1800" b="1" dirty="0">
                <a:solidFill>
                  <a:schemeClr val="accent6"/>
                </a:solidFill>
                <a:latin typeface="+mn-lt"/>
                <a:ea typeface="Snell Roundhand"/>
                <a:cs typeface="Snell Roundhand"/>
                <a:sym typeface="Snell Roundhand"/>
              </a:rPr>
              <a:t>Validation</a:t>
            </a:r>
          </a:p>
        </p:txBody>
      </p:sp>
      <p:pic>
        <p:nvPicPr>
          <p:cNvPr id="17" name="pasted-imag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2880" y="2636912"/>
            <a:ext cx="2082800" cy="2149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013700" y="1066800"/>
            <a:ext cx="660400" cy="4991100"/>
          </a:xfrm>
          <a:prstGeom prst="rect">
            <a:avLst/>
          </a:pr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464" y="2780928"/>
            <a:ext cx="9228138" cy="457200"/>
            <a:chOff x="224" y="1092"/>
            <a:chExt cx="5812" cy="288"/>
          </a:xfrm>
        </p:grpSpPr>
        <p:pic>
          <p:nvPicPr>
            <p:cNvPr id="14341" name="Picture 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b="37782"/>
            <a:stretch>
              <a:fillRect/>
            </a:stretch>
          </p:blipFill>
          <p:spPr bwMode="auto">
            <a:xfrm>
              <a:off x="4680" y="1092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41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73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06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39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71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04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37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70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91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13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5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46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57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53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75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2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97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2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19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52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84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17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50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82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2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15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2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48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80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4" t="34016" r="74850" b="37836"/>
            <a:stretch>
              <a:fillRect/>
            </a:stretch>
          </p:blipFill>
          <p:spPr bwMode="auto">
            <a:xfrm>
              <a:off x="4027" y="1093"/>
              <a:ext cx="12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245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43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648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3" name="Picture 36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86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4" name="Picture 37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08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5" name="Picture 38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302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9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629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40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1956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1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283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2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610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3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2937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4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264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5" descr="sima"/>
            <p:cNvPicPr>
              <a:picLocks noChangeAspect="1" noChangeArrowheads="1"/>
            </p:cNvPicPr>
            <p:nvPr/>
          </p:nvPicPr>
          <p:blipFill>
            <a:blip r:embed="rId2" cstate="print"/>
            <a:srcRect l="17317" t="33955" r="74878" b="37782"/>
            <a:stretch>
              <a:fillRect/>
            </a:stretch>
          </p:blipFill>
          <p:spPr bwMode="auto">
            <a:xfrm>
              <a:off x="3591" y="1092"/>
              <a:ext cx="1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Rectangle 47"/>
          <p:cNvSpPr>
            <a:spLocks noChangeArrowheads="1"/>
          </p:cNvSpPr>
          <p:nvPr/>
        </p:nvSpPr>
        <p:spPr bwMode="auto">
          <a:xfrm>
            <a:off x="419100" y="1340768"/>
            <a:ext cx="791845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Introduction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Recueil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Modélisation des connaissances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b="1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fr-LU" sz="2000" b="1" dirty="0" smtClean="0">
                <a:latin typeface="Calibri" pitchFamily="34" charset="0"/>
              </a:rPr>
              <a:t>Représentation des connaissances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fr-LU" sz="20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fr-LU" sz="20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864767" y="332656"/>
            <a:ext cx="417646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Démarche </a:t>
            </a:r>
            <a:r>
              <a:rPr lang="fr-FR" sz="2800" b="1" smtClean="0">
                <a:solidFill>
                  <a:srgbClr val="000066"/>
                </a:solidFill>
                <a:latin typeface="+mn-lt"/>
              </a:rPr>
              <a:t>de recueil</a:t>
            </a:r>
            <a:endParaRPr lang="fr-FR" sz="2800" b="1" dirty="0" smtClean="0">
              <a:solidFill>
                <a:srgbClr val="000066"/>
              </a:solidFill>
              <a:latin typeface="+mn-lt"/>
            </a:endParaRPr>
          </a:p>
        </p:txBody>
      </p:sp>
      <p:cxnSp>
        <p:nvCxnSpPr>
          <p:cNvPr id="6" name="AutoShape 8"/>
          <p:cNvCxnSpPr>
            <a:cxnSpLocks noChangeShapeType="1"/>
            <a:stCxn id="17" idx="0"/>
            <a:endCxn id="12" idx="3"/>
          </p:cNvCxnSpPr>
          <p:nvPr/>
        </p:nvCxnSpPr>
        <p:spPr bwMode="auto">
          <a:xfrm rot="16200000" flipV="1">
            <a:off x="3043802" y="1364151"/>
            <a:ext cx="1044986" cy="19325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04528" y="1484784"/>
            <a:ext cx="1895475" cy="646331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19050" algn="ctr">
            <a:solidFill>
              <a:srgbClr val="46AAC5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2"/>
                </a:solidFill>
              </a:rPr>
              <a:t>Familiarisation avec l’activité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584848" y="2852936"/>
            <a:ext cx="1895475" cy="923330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19050" algn="ctr">
            <a:solidFill>
              <a:srgbClr val="46AAC5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2"/>
                </a:solidFill>
              </a:rPr>
              <a:t>Identification des sources de connaissance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7185248" y="5373216"/>
            <a:ext cx="1895475" cy="646331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19050" algn="ctr">
            <a:solidFill>
              <a:srgbClr val="46AAC5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1800" b="1" dirty="0" smtClean="0">
                <a:solidFill>
                  <a:schemeClr val="accent2"/>
                </a:solidFill>
              </a:rPr>
              <a:t>Recueil des connaissances</a:t>
            </a:r>
            <a:endParaRPr lang="fr-FR" sz="1800" b="1" dirty="0">
              <a:solidFill>
                <a:schemeClr val="accent2"/>
              </a:solidFill>
            </a:endParaRPr>
          </a:p>
        </p:txBody>
      </p:sp>
      <p:cxnSp>
        <p:nvCxnSpPr>
          <p:cNvPr id="20" name="AutoShape 8"/>
          <p:cNvCxnSpPr>
            <a:cxnSpLocks noChangeShapeType="1"/>
            <a:stCxn id="19" idx="0"/>
            <a:endCxn id="17" idx="3"/>
          </p:cNvCxnSpPr>
          <p:nvPr/>
        </p:nvCxnSpPr>
        <p:spPr bwMode="auto">
          <a:xfrm rot="16200000" flipV="1">
            <a:off x="5777348" y="3017577"/>
            <a:ext cx="2058615" cy="265266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27" name="pasted-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048" y="3717032"/>
            <a:ext cx="1800199" cy="94645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28" name="pasted-im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082" y="3717032"/>
            <a:ext cx="1242557" cy="10081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asted-im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7057" y="2060848"/>
            <a:ext cx="1740076" cy="862220"/>
          </a:xfrm>
          <a:prstGeom prst="rect">
            <a:avLst/>
          </a:prstGeom>
          <a:noFill/>
          <a:ln w="12700">
            <a:solidFill>
              <a:schemeClr val="accent4"/>
            </a:solidFill>
            <a:miter lim="4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2036676" y="332656"/>
            <a:ext cx="583264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800" b="1" dirty="0" smtClean="0">
                <a:solidFill>
                  <a:srgbClr val="000066"/>
                </a:solidFill>
                <a:latin typeface="+mn-lt"/>
              </a:rPr>
              <a:t>Technique de recueil : les entretiens</a:t>
            </a:r>
          </a:p>
        </p:txBody>
      </p:sp>
      <p:sp>
        <p:nvSpPr>
          <p:cNvPr id="16" name="Shape 136"/>
          <p:cNvSpPr txBox="1">
            <a:spLocks/>
          </p:cNvSpPr>
          <p:nvPr/>
        </p:nvSpPr>
        <p:spPr>
          <a:xfrm>
            <a:off x="560512" y="1340768"/>
            <a:ext cx="8784976" cy="43204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0988" indent="-280988" defTabSz="349250">
              <a:spcBef>
                <a:spcPts val="1800"/>
              </a:spcBef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Entretien libre : Une question globale</a:t>
            </a:r>
          </a:p>
          <a:p>
            <a:pPr marL="563563" lvl="1" indent="-280988" defTabSz="349250" eaLnBrk="1" hangingPunct="1">
              <a:spcBef>
                <a:spcPts val="1800"/>
              </a:spcBef>
            </a:pPr>
            <a:r>
              <a:rPr lang="fr-FR" sz="2400" b="1" i="1" dirty="0" smtClean="0">
                <a:solidFill>
                  <a:schemeClr val="accent2"/>
                </a:solidFill>
              </a:rPr>
              <a:t>Objectif : avoir une idée globale de l’activité </a:t>
            </a:r>
          </a:p>
          <a:p>
            <a:pPr marL="563563" lvl="1" indent="-280988" defTabSz="349250" eaLnBrk="1" hangingPunct="1">
              <a:spcBef>
                <a:spcPts val="1800"/>
              </a:spcBef>
            </a:pPr>
            <a:r>
              <a:rPr lang="fr-FR" sz="2400" b="1" i="1" dirty="0" smtClean="0">
                <a:solidFill>
                  <a:schemeClr val="accent2"/>
                </a:solidFill>
              </a:rPr>
              <a:t>Résultat: un schéma illustrant l’activité de A à Z</a:t>
            </a:r>
          </a:p>
          <a:p>
            <a:pPr marL="280988" indent="-280988" defTabSz="349250" eaLnBrk="1" hangingPunct="1">
              <a:spcBef>
                <a:spcPts val="1800"/>
              </a:spcBef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Entretien dirigé : Questionnaire</a:t>
            </a:r>
          </a:p>
          <a:p>
            <a:pPr marL="563563" lvl="1" indent="-280988" defTabSz="349250" eaLnBrk="1" hangingPunct="1">
              <a:spcBef>
                <a:spcPts val="1800"/>
              </a:spcBef>
            </a:pPr>
            <a:r>
              <a:rPr lang="fr-FR" sz="2400" b="1" i="1" dirty="0" smtClean="0">
                <a:solidFill>
                  <a:schemeClr val="accent2"/>
                </a:solidFill>
              </a:rPr>
              <a:t>Objectif: Rendre explicite les règles, les actions, les stratégies, le matériel, les documents, etc. </a:t>
            </a:r>
          </a:p>
          <a:p>
            <a:pPr marL="563563" lvl="1" indent="-280988" defTabSz="349250" eaLnBrk="1" hangingPunct="1">
              <a:spcBef>
                <a:spcPts val="1800"/>
              </a:spcBef>
            </a:pPr>
            <a:r>
              <a:rPr lang="fr-FR" sz="2400" b="1" i="1" dirty="0" smtClean="0">
                <a:solidFill>
                  <a:schemeClr val="accent2"/>
                </a:solidFill>
              </a:rPr>
              <a:t>Résultat: Des réponses, des classifications, des données, etc. </a:t>
            </a:r>
          </a:p>
          <a:p>
            <a:pPr marL="280988" indent="-280988" defTabSz="349250" eaLnBrk="1" hangingPunct="1">
              <a:spcBef>
                <a:spcPts val="1800"/>
              </a:spcBef>
              <a:buSzTx/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Enregistrement des entretiens, analyse et transcription</a:t>
            </a:r>
          </a:p>
          <a:p>
            <a:pPr marL="280988" indent="-280988" defTabSz="349250" eaLnBrk="1" hangingPunct="1">
              <a:spcBef>
                <a:spcPts val="1800"/>
              </a:spcBef>
              <a:buSzTx/>
              <a:buFont typeface="Wingdings" pitchFamily="2" charset="2"/>
              <a:buChar char="Ø"/>
            </a:pPr>
            <a:r>
              <a:rPr lang="fr-FR" sz="2400" b="1" i="1" dirty="0" smtClean="0">
                <a:solidFill>
                  <a:schemeClr val="accent2"/>
                </a:solidFill>
              </a:rPr>
              <a:t> Validation avec l’expert</a:t>
            </a:r>
          </a:p>
          <a:p>
            <a:pPr marL="328613" indent="203200" defTabSz="407988" eaLnBrk="1" hangingPunct="1">
              <a:spcBef>
                <a:spcPts val="2100"/>
              </a:spcBef>
              <a:buFont typeface="Arial" pitchFamily="34" charset="0"/>
              <a:buChar char="•"/>
            </a:pPr>
            <a:endParaRPr lang="fr-FR" sz="2400" b="1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</TotalTime>
  <Words>1093</Words>
  <Application>Microsoft Macintosh PowerPoint</Application>
  <PresentationFormat>Format A4 (210 x 297 mm)</PresentationFormat>
  <Paragraphs>319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7" baseType="lpstr">
      <vt:lpstr>Arial</vt:lpstr>
      <vt:lpstr>Arial Narrow</vt:lpstr>
      <vt:lpstr>Calibri</vt:lpstr>
      <vt:lpstr>Monotype Sorts</vt:lpstr>
      <vt:lpstr>SignPainter</vt:lpstr>
      <vt:lpstr>Snell Roundhand</vt:lpstr>
      <vt:lpstr>Symbol</vt:lpstr>
      <vt:lpstr>Tahoma</vt:lpstr>
      <vt:lpstr>Times New Roman</vt:lpstr>
      <vt:lpstr>Wingdings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TextMining</vt:lpstr>
      <vt:lpstr>Présentation PowerPoint</vt:lpstr>
      <vt:lpstr>Démarche globale</vt:lpstr>
      <vt:lpstr>Modèle conceptuel</vt:lpstr>
      <vt:lpstr>Un exemple : CML (Conceptuel Modeling Language)</vt:lpstr>
      <vt:lpstr>Présentation PowerPoint</vt:lpstr>
      <vt:lpstr>Présentation PowerPoint</vt:lpstr>
      <vt:lpstr>Présentation PowerPoint</vt:lpstr>
      <vt:lpstr>Exemple 1 : Frame, Classe, Objet</vt:lpstr>
      <vt:lpstr>Exemple 2 : Réseau Sémantique</vt:lpstr>
      <vt:lpstr>Exemple 3 : Graphe conceptuel (Sowa) </vt:lpstr>
      <vt:lpstr>Exemple 4 : Représentation multi-expertise : Point de vue</vt:lpstr>
      <vt:lpstr>Exemple 5 : Ontologie (Fensel)</vt:lpstr>
      <vt:lpstr>Exploitation de l’ontologie</vt:lpstr>
      <vt:lpstr>Présentation PowerPoint</vt:lpstr>
    </vt:vector>
  </TitlesOfParts>
  <Company>Groupe ESSEC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I P</dc:title>
  <dc:creator>Jean-Louis Roy</dc:creator>
  <cp:lastModifiedBy>Utilisateur de Microsoft Office</cp:lastModifiedBy>
  <cp:revision>129</cp:revision>
  <dcterms:created xsi:type="dcterms:W3CDTF">2010-11-25T07:39:51Z</dcterms:created>
  <dcterms:modified xsi:type="dcterms:W3CDTF">2017-07-10T20:46:59Z</dcterms:modified>
</cp:coreProperties>
</file>