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25" r:id="rId2"/>
    <p:sldId id="526" r:id="rId3"/>
    <p:sldId id="527" r:id="rId4"/>
    <p:sldId id="507" r:id="rId5"/>
    <p:sldId id="513" r:id="rId6"/>
    <p:sldId id="508" r:id="rId7"/>
    <p:sldId id="512" r:id="rId8"/>
    <p:sldId id="528" r:id="rId9"/>
    <p:sldId id="530" r:id="rId10"/>
    <p:sldId id="531" r:id="rId11"/>
    <p:sldId id="532" r:id="rId12"/>
    <p:sldId id="533" r:id="rId13"/>
  </p:sldIdLst>
  <p:sldSz cx="9906000" cy="6858000" type="A4"/>
  <p:notesSz cx="6797675" cy="9928225"/>
  <p:defaultTextStyle>
    <a:defPPr>
      <a:defRPr lang="fr-FR"/>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3838">
          <p15:clr>
            <a:srgbClr val="A4A3A4"/>
          </p15:clr>
        </p15:guide>
        <p15:guide id="2" pos="3120">
          <p15:clr>
            <a:srgbClr val="A4A3A4"/>
          </p15:clr>
        </p15:guide>
      </p15:sldGuideLst>
    </p:ext>
    <p:ext uri="{2D200454-40CA-4A62-9FC3-DE9A4176ACB9}">
      <p15:notesGuideLst xmlns=""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99"/>
    <a:srgbClr val="808080"/>
    <a:srgbClr val="000066"/>
    <a:srgbClr val="FF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02" autoAdjust="0"/>
    <p:restoredTop sz="96636" autoAdjust="0"/>
  </p:normalViewPr>
  <p:slideViewPr>
    <p:cSldViewPr showGuides="1">
      <p:cViewPr varScale="1">
        <p:scale>
          <a:sx n="105" d="100"/>
          <a:sy n="105" d="100"/>
        </p:scale>
        <p:origin x="-280" y="-104"/>
      </p:cViewPr>
      <p:guideLst>
        <p:guide orient="horz" pos="3838"/>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60" d="100"/>
          <a:sy n="60" d="100"/>
        </p:scale>
        <p:origin x="-2490"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F048018F-3E34-4107-BCF3-C6B5767CFFC7}" type="datetimeFigureOut">
              <a:rPr lang="fr-FR" smtClean="0"/>
              <a:pPr/>
              <a:t>16-11-14</a:t>
            </a:fld>
            <a:endParaRPr lang="fr-FR" dirty="0"/>
          </a:p>
        </p:txBody>
      </p:sp>
      <p:sp>
        <p:nvSpPr>
          <p:cNvPr id="4" name="Espace réservé du pied de page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EECEA2D2-60A1-4B3B-8C85-82E2E52562DF}" type="slidenum">
              <a:rPr lang="fr-FR" smtClean="0"/>
              <a:pPr/>
              <a:t>‹#›</a:t>
            </a:fld>
            <a:endParaRPr lang="fr-FR" dirty="0"/>
          </a:p>
        </p:txBody>
      </p:sp>
    </p:spTree>
    <p:extLst>
      <p:ext uri="{BB962C8B-B14F-4D97-AF65-F5344CB8AC3E}">
        <p14:creationId xmlns:p14="http://schemas.microsoft.com/office/powerpoint/2010/main" val="1392479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fr-FR" dirty="0"/>
          </a:p>
        </p:txBody>
      </p:sp>
      <p:sp>
        <p:nvSpPr>
          <p:cNvPr id="19459" name="Rectangle 3"/>
          <p:cNvSpPr>
            <a:spLocks noGrp="1" noChangeArrowheads="1"/>
          </p:cNvSpPr>
          <p:nvPr>
            <p:ph type="dt" idx="1"/>
          </p:nvPr>
        </p:nvSpPr>
        <p:spPr bwMode="auto">
          <a:xfrm>
            <a:off x="3850443"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CE69298B-5290-407C-AA65-33FCD2D34A91}" type="datetimeFigureOut">
              <a:rPr lang="fr-FR"/>
              <a:pPr>
                <a:defRPr/>
              </a:pPr>
              <a:t>16-11-14</a:t>
            </a:fld>
            <a:endParaRPr lang="fr-FR" dirty="0"/>
          </a:p>
        </p:txBody>
      </p:sp>
      <p:sp>
        <p:nvSpPr>
          <p:cNvPr id="29700" name="Rectangle 4"/>
          <p:cNvSpPr>
            <a:spLocks noGrp="1" noRot="1" noChangeAspect="1" noChangeArrowheads="1" noTextEdit="1"/>
          </p:cNvSpPr>
          <p:nvPr>
            <p:ph type="sldImg" idx="2"/>
          </p:nvPr>
        </p:nvSpPr>
        <p:spPr bwMode="auto">
          <a:xfrm>
            <a:off x="711200" y="744538"/>
            <a:ext cx="5375275" cy="3722687"/>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679768" y="4715907"/>
            <a:ext cx="5438140" cy="44677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9462" name="Rectangle 6"/>
          <p:cNvSpPr>
            <a:spLocks noGrp="1" noChangeArrowheads="1"/>
          </p:cNvSpPr>
          <p:nvPr>
            <p:ph type="ftr" sz="quarter" idx="4"/>
          </p:nvPr>
        </p:nvSpPr>
        <p:spPr bwMode="auto">
          <a:xfrm>
            <a:off x="0"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fr-FR" dirty="0"/>
          </a:p>
        </p:txBody>
      </p:sp>
      <p:sp>
        <p:nvSpPr>
          <p:cNvPr id="19463" name="Rectangle 7"/>
          <p:cNvSpPr>
            <a:spLocks noGrp="1" noChangeArrowheads="1"/>
          </p:cNvSpPr>
          <p:nvPr>
            <p:ph type="sldNum" sz="quarter" idx="5"/>
          </p:nvPr>
        </p:nvSpPr>
        <p:spPr bwMode="auto">
          <a:xfrm>
            <a:off x="3850443"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4A7DDF7E-C45A-4D8F-94E7-81E3231674CC}" type="slidenum">
              <a:rPr lang="fr-FR"/>
              <a:pPr>
                <a:defRPr/>
              </a:pPr>
              <a:t>‹#›</a:t>
            </a:fld>
            <a:endParaRPr lang="fr-FR" dirty="0"/>
          </a:p>
        </p:txBody>
      </p:sp>
    </p:spTree>
    <p:extLst>
      <p:ext uri="{BB962C8B-B14F-4D97-AF65-F5344CB8AC3E}">
        <p14:creationId xmlns:p14="http://schemas.microsoft.com/office/powerpoint/2010/main" val="41999619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a:ln/>
        </p:spPr>
      </p:sp>
      <p:sp>
        <p:nvSpPr>
          <p:cNvPr id="30723" name="Espace réservé des commentaires 2"/>
          <p:cNvSpPr>
            <a:spLocks noGrp="1"/>
          </p:cNvSpPr>
          <p:nvPr>
            <p:ph type="body" idx="1"/>
          </p:nvPr>
        </p:nvSpPr>
        <p:spPr>
          <a:noFill/>
          <a:ln/>
        </p:spPr>
        <p:txBody>
          <a:bodyPr/>
          <a:lstStyle/>
          <a:p>
            <a:pPr eaLnBrk="1" hangingPunct="1">
              <a:spcBef>
                <a:spcPct val="0"/>
              </a:spcBef>
            </a:pPr>
            <a:endParaRPr lang="fr-FR" dirty="0"/>
          </a:p>
        </p:txBody>
      </p:sp>
      <p:sp>
        <p:nvSpPr>
          <p:cNvPr id="15363" name="Espace réservé du numéro de diapositive 3"/>
          <p:cNvSpPr txBox="1">
            <a:spLocks noGrp="1"/>
          </p:cNvSpPr>
          <p:nvPr/>
        </p:nvSpPr>
        <p:spPr bwMode="auto">
          <a:xfrm>
            <a:off x="3850443" y="9430091"/>
            <a:ext cx="2945659" cy="496411"/>
          </a:xfrm>
          <a:prstGeom prst="rect">
            <a:avLst/>
          </a:prstGeom>
          <a:noFill/>
          <a:ln>
            <a:miter lim="800000"/>
            <a:headEnd/>
            <a:tailEnd/>
          </a:ln>
        </p:spPr>
        <p:txBody>
          <a:bodyPr anchor="b"/>
          <a:lstStyle/>
          <a:p>
            <a:pPr algn="r">
              <a:defRPr/>
            </a:pPr>
            <a:fld id="{536D6A0E-6DC9-46DB-93C4-0B96569B4BA2}" type="slidenum">
              <a:rPr lang="fr-FR" sz="1200">
                <a:latin typeface="+mn-lt"/>
              </a:rPr>
              <a:pPr algn="r">
                <a:defRPr/>
              </a:pPr>
              <a:t>1</a:t>
            </a:fld>
            <a:endParaRPr lang="fr-FR" sz="1200" dirty="0">
              <a:latin typeface="+mn-l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47500" lnSpcReduction="20000"/>
          </a:bodyPr>
          <a:lstStyle/>
          <a:p>
            <a:pPr lvl="0" algn="ctr"/>
            <a:endParaRPr lang="fr-FR" sz="1400" b="1" kern="1200" cap="small" dirty="0">
              <a:solidFill>
                <a:schemeClr val="tx1"/>
              </a:solidFill>
              <a:latin typeface="+mn-lt"/>
              <a:ea typeface="+mn-ea"/>
              <a:cs typeface="+mn-cs"/>
            </a:endParaRPr>
          </a:p>
          <a:p>
            <a:pPr lvl="0" algn="ctr"/>
            <a:r>
              <a:rPr lang="fr-FR" sz="1400" b="1" kern="1200" cap="small" dirty="0">
                <a:solidFill>
                  <a:schemeClr val="tx1"/>
                </a:solidFill>
                <a:latin typeface="+mn-lt"/>
                <a:ea typeface="+mn-ea"/>
                <a:cs typeface="+mn-cs"/>
              </a:rPr>
              <a:t>COMPOSANTES ET RENCONTRES COMBINEES</a:t>
            </a:r>
            <a:r>
              <a:rPr lang="fr-FR" sz="1400" b="1" kern="1200" cap="small" baseline="0" dirty="0">
                <a:solidFill>
                  <a:schemeClr val="tx1"/>
                </a:solidFill>
                <a:latin typeface="+mn-lt"/>
                <a:ea typeface="+mn-ea"/>
                <a:cs typeface="+mn-cs"/>
              </a:rPr>
              <a:t>  </a:t>
            </a:r>
            <a:endParaRPr lang="fr-FR" sz="1400" b="1" kern="1200" cap="small" dirty="0">
              <a:solidFill>
                <a:schemeClr val="tx1"/>
              </a:solidFill>
              <a:latin typeface="+mn-lt"/>
              <a:ea typeface="+mn-ea"/>
              <a:cs typeface="+mn-cs"/>
            </a:endParaRPr>
          </a:p>
          <a:p>
            <a:pPr lvl="0"/>
            <a:r>
              <a:rPr lang="fr-FR" sz="1400" b="1" kern="1200" cap="small" dirty="0">
                <a:solidFill>
                  <a:schemeClr val="tx1"/>
                </a:solidFill>
                <a:latin typeface="+mn-lt"/>
                <a:ea typeface="+mn-ea"/>
                <a:cs typeface="+mn-cs"/>
              </a:rPr>
              <a:t>1. Des espaces, des structures et des lieux. </a:t>
            </a:r>
            <a:endParaRPr lang="fr-FR" sz="1400" kern="1200" dirty="0">
              <a:solidFill>
                <a:schemeClr val="tx1"/>
              </a:solidFill>
              <a:latin typeface="+mn-lt"/>
              <a:ea typeface="+mn-ea"/>
              <a:cs typeface="+mn-cs"/>
            </a:endParaRPr>
          </a:p>
          <a:p>
            <a:r>
              <a:rPr lang="fr-FR" sz="1400" b="1" kern="1200" dirty="0">
                <a:solidFill>
                  <a:schemeClr val="tx1"/>
                </a:solidFill>
                <a:latin typeface="+mn-lt"/>
                <a:ea typeface="+mn-ea"/>
                <a:cs typeface="+mn-cs"/>
              </a:rPr>
              <a:t>Vocation principale : </a:t>
            </a:r>
            <a:r>
              <a:rPr lang="fr-FR" sz="1400" b="1" u="sng" kern="1200" dirty="0">
                <a:solidFill>
                  <a:schemeClr val="tx1"/>
                </a:solidFill>
                <a:latin typeface="+mn-lt"/>
                <a:ea typeface="+mn-ea"/>
                <a:cs typeface="+mn-cs"/>
              </a:rPr>
              <a:t>rassembler, préserver, capitaliser mobiliser, utiliser et créer du savoir.</a:t>
            </a:r>
            <a:r>
              <a:rPr lang="fr-FR" sz="1400" b="1" kern="1200" dirty="0">
                <a:solidFill>
                  <a:schemeClr val="tx1"/>
                </a:solidFill>
                <a:latin typeface="+mn-lt"/>
                <a:ea typeface="+mn-ea"/>
                <a:cs typeface="+mn-cs"/>
              </a:rPr>
              <a:t> </a:t>
            </a:r>
            <a:endParaRPr lang="fr-FR" sz="1400" kern="1200" dirty="0">
              <a:solidFill>
                <a:schemeClr val="tx1"/>
              </a:solidFill>
              <a:latin typeface="+mn-lt"/>
              <a:ea typeface="+mn-ea"/>
              <a:cs typeface="+mn-cs"/>
            </a:endParaRPr>
          </a:p>
          <a:p>
            <a:r>
              <a:rPr lang="fr-FR" sz="1400" kern="1200" dirty="0">
                <a:solidFill>
                  <a:schemeClr val="tx1"/>
                </a:solidFill>
                <a:latin typeface="+mn-lt"/>
                <a:ea typeface="+mn-ea"/>
                <a:cs typeface="+mn-cs"/>
              </a:rPr>
              <a:t>Ils se réfèrent concrètement à </a:t>
            </a:r>
            <a:r>
              <a:rPr lang="fr-FR" sz="1400" b="1" kern="1200" dirty="0">
                <a:solidFill>
                  <a:schemeClr val="tx1"/>
                </a:solidFill>
                <a:latin typeface="+mn-lt"/>
                <a:ea typeface="+mn-ea"/>
                <a:cs typeface="+mn-cs"/>
              </a:rPr>
              <a:t>quatre formes</a:t>
            </a:r>
            <a:r>
              <a:rPr lang="fr-FR" sz="1400" kern="1200" dirty="0">
                <a:solidFill>
                  <a:schemeClr val="tx1"/>
                </a:solidFill>
                <a:latin typeface="+mn-lt"/>
                <a:ea typeface="+mn-ea"/>
                <a:cs typeface="+mn-cs"/>
              </a:rPr>
              <a:t> qui constituent autant de composantes interactives associées au savoir et à son management. Entrent en effet dans cette famille, des : </a:t>
            </a:r>
          </a:p>
          <a:p>
            <a:pPr lvl="0"/>
            <a:r>
              <a:rPr lang="fr-FR" sz="1400" b="1" kern="1200" dirty="0">
                <a:solidFill>
                  <a:schemeClr val="tx1"/>
                </a:solidFill>
                <a:latin typeface="+mn-lt"/>
                <a:ea typeface="+mn-ea"/>
                <a:cs typeface="+mn-cs"/>
              </a:rPr>
              <a:t>-Institutions :</a:t>
            </a:r>
            <a:r>
              <a:rPr lang="fr-FR" sz="1400" kern="1200" dirty="0">
                <a:solidFill>
                  <a:schemeClr val="tx1"/>
                </a:solidFill>
                <a:latin typeface="+mn-lt"/>
                <a:ea typeface="+mn-ea"/>
                <a:cs typeface="+mn-cs"/>
              </a:rPr>
              <a:t> Monastères, </a:t>
            </a:r>
            <a:r>
              <a:rPr lang="fr-FR" sz="1400" b="1" kern="1200" dirty="0">
                <a:solidFill>
                  <a:schemeClr val="tx1"/>
                </a:solidFill>
                <a:latin typeface="+mn-lt"/>
                <a:ea typeface="+mn-ea"/>
                <a:cs typeface="+mn-cs"/>
              </a:rPr>
              <a:t>Académies Royales</a:t>
            </a:r>
            <a:r>
              <a:rPr lang="fr-FR" sz="1400" kern="1200" dirty="0">
                <a:solidFill>
                  <a:schemeClr val="tx1"/>
                </a:solidFill>
                <a:latin typeface="+mn-lt"/>
                <a:ea typeface="+mn-ea"/>
                <a:cs typeface="+mn-cs"/>
              </a:rPr>
              <a:t> (</a:t>
            </a:r>
            <a:r>
              <a:rPr lang="fr-FR" sz="1400" b="1" kern="1200" dirty="0">
                <a:solidFill>
                  <a:schemeClr val="tx1"/>
                </a:solidFill>
                <a:latin typeface="+mn-lt"/>
                <a:ea typeface="+mn-ea"/>
                <a:cs typeface="+mn-cs"/>
              </a:rPr>
              <a:t>des sciences au XVII° s</a:t>
            </a:r>
            <a:r>
              <a:rPr lang="fr-FR" sz="1400" kern="1200" dirty="0">
                <a:solidFill>
                  <a:schemeClr val="tx1"/>
                </a:solidFill>
                <a:latin typeface="+mn-lt"/>
                <a:ea typeface="+mn-ea"/>
                <a:cs typeface="+mn-cs"/>
              </a:rPr>
              <a:t>), Bibliothèques prestigieuses (</a:t>
            </a:r>
            <a:r>
              <a:rPr lang="fr-FR" sz="1400" b="1" kern="1200" dirty="0">
                <a:solidFill>
                  <a:schemeClr val="tx1"/>
                </a:solidFill>
                <a:latin typeface="+mn-lt"/>
                <a:ea typeface="+mn-ea"/>
                <a:cs typeface="+mn-cs"/>
              </a:rPr>
              <a:t>Alexandrie</a:t>
            </a:r>
            <a:r>
              <a:rPr lang="fr-FR" sz="1400" kern="1200" dirty="0">
                <a:solidFill>
                  <a:schemeClr val="tx1"/>
                </a:solidFill>
                <a:latin typeface="+mn-lt"/>
                <a:ea typeface="+mn-ea"/>
                <a:cs typeface="+mn-cs"/>
              </a:rPr>
              <a:t>, III° siècle avant J.-C.), etc. ;</a:t>
            </a:r>
          </a:p>
          <a:p>
            <a:pPr lvl="0"/>
            <a:r>
              <a:rPr lang="fr-FR" sz="1400" b="1" kern="1200" dirty="0">
                <a:solidFill>
                  <a:schemeClr val="tx1"/>
                </a:solidFill>
                <a:latin typeface="+mn-lt"/>
                <a:ea typeface="+mn-ea"/>
                <a:cs typeface="+mn-cs"/>
              </a:rPr>
              <a:t>-Organisations </a:t>
            </a:r>
            <a:r>
              <a:rPr lang="fr-FR" sz="1400" kern="1200" dirty="0">
                <a:solidFill>
                  <a:schemeClr val="tx1"/>
                </a:solidFill>
                <a:latin typeface="+mn-lt"/>
                <a:ea typeface="+mn-ea"/>
                <a:cs typeface="+mn-cs"/>
              </a:rPr>
              <a:t>: Universités, laboratoires publics et privés, etc. ;</a:t>
            </a:r>
          </a:p>
          <a:p>
            <a:pPr lvl="0"/>
            <a:r>
              <a:rPr lang="fr-FR" sz="1400" b="1" kern="1200" dirty="0">
                <a:solidFill>
                  <a:schemeClr val="tx1"/>
                </a:solidFill>
                <a:latin typeface="+mn-lt"/>
                <a:ea typeface="+mn-ea"/>
                <a:cs typeface="+mn-cs"/>
              </a:rPr>
              <a:t>-Communautés et groupements professionnels : </a:t>
            </a:r>
            <a:r>
              <a:rPr lang="fr-FR" sz="1400" kern="1200" dirty="0">
                <a:solidFill>
                  <a:schemeClr val="tx1"/>
                </a:solidFill>
                <a:latin typeface="+mn-lt"/>
                <a:ea typeface="+mn-ea"/>
                <a:cs typeface="+mn-cs"/>
              </a:rPr>
              <a:t>Corporations</a:t>
            </a:r>
            <a:r>
              <a:rPr lang="fr-FR" sz="1400" b="1" kern="1200" dirty="0">
                <a:solidFill>
                  <a:schemeClr val="tx1"/>
                </a:solidFill>
                <a:latin typeface="+mn-lt"/>
                <a:ea typeface="+mn-ea"/>
                <a:cs typeface="+mn-cs"/>
              </a:rPr>
              <a:t> </a:t>
            </a:r>
            <a:r>
              <a:rPr lang="fr-FR" sz="1400" kern="1200" dirty="0">
                <a:solidFill>
                  <a:schemeClr val="tx1"/>
                </a:solidFill>
                <a:latin typeface="+mn-lt"/>
                <a:ea typeface="+mn-ea"/>
                <a:cs typeface="+mn-cs"/>
              </a:rPr>
              <a:t>(XIII° siècle), jusqu’aux communautés de pratiques. </a:t>
            </a:r>
          </a:p>
          <a:p>
            <a:pPr lvl="0"/>
            <a:r>
              <a:rPr lang="fr-FR" sz="1400" b="1" kern="1200" dirty="0">
                <a:solidFill>
                  <a:schemeClr val="tx1"/>
                </a:solidFill>
                <a:latin typeface="+mn-lt"/>
                <a:ea typeface="+mn-ea"/>
                <a:cs typeface="+mn-cs"/>
              </a:rPr>
              <a:t>-Agglomérations géographiques,</a:t>
            </a:r>
            <a:r>
              <a:rPr lang="fr-FR" sz="1400" kern="1200" dirty="0">
                <a:solidFill>
                  <a:schemeClr val="tx1"/>
                </a:solidFill>
                <a:latin typeface="+mn-lt"/>
                <a:ea typeface="+mn-ea"/>
                <a:cs typeface="+mn-cs"/>
              </a:rPr>
              <a:t> qui regroupent et concentrent des acteurs qualifiés et des organisations intensives en connaissances, favorisant ainsi les </a:t>
            </a:r>
            <a:r>
              <a:rPr lang="fr-FR" sz="1400" b="1" kern="1200" dirty="0">
                <a:solidFill>
                  <a:schemeClr val="tx1"/>
                </a:solidFill>
                <a:latin typeface="+mn-lt"/>
                <a:ea typeface="+mn-ea"/>
                <a:cs typeface="+mn-cs"/>
              </a:rPr>
              <a:t>possibilités d’échanges,</a:t>
            </a:r>
            <a:r>
              <a:rPr lang="fr-FR" sz="1400" kern="1200" dirty="0">
                <a:solidFill>
                  <a:schemeClr val="tx1"/>
                </a:solidFill>
                <a:latin typeface="+mn-lt"/>
                <a:ea typeface="+mn-ea"/>
                <a:cs typeface="+mn-cs"/>
              </a:rPr>
              <a:t> formels et surtout informels (réticulaires), susceptibles de </a:t>
            </a:r>
            <a:r>
              <a:rPr lang="fr-FR" sz="1400" b="1" kern="1200" dirty="0">
                <a:solidFill>
                  <a:schemeClr val="tx1"/>
                </a:solidFill>
                <a:latin typeface="+mn-lt"/>
                <a:ea typeface="+mn-ea"/>
                <a:cs typeface="+mn-cs"/>
              </a:rPr>
              <a:t>générer la création de </a:t>
            </a:r>
            <a:r>
              <a:rPr lang="fr-FR" sz="1400" b="1" i="1" kern="1200" dirty="0">
                <a:solidFill>
                  <a:schemeClr val="tx1"/>
                </a:solidFill>
                <a:latin typeface="+mn-lt"/>
                <a:ea typeface="+mn-ea"/>
                <a:cs typeface="+mn-cs"/>
              </a:rPr>
              <a:t>nouveaux savoirs. </a:t>
            </a:r>
            <a:endParaRPr lang="fr-FR" sz="1400" kern="1200" dirty="0">
              <a:solidFill>
                <a:schemeClr val="tx1"/>
              </a:solidFill>
              <a:latin typeface="+mn-lt"/>
              <a:ea typeface="+mn-ea"/>
              <a:cs typeface="+mn-cs"/>
            </a:endParaRPr>
          </a:p>
          <a:p>
            <a:r>
              <a:rPr lang="fr-FR" sz="1400" kern="1200" dirty="0">
                <a:solidFill>
                  <a:schemeClr val="tx1"/>
                </a:solidFill>
                <a:latin typeface="+mn-lt"/>
                <a:ea typeface="+mn-ea"/>
                <a:cs typeface="+mn-cs"/>
              </a:rPr>
              <a:t>Elles recoupent en partie le point suivant et sont ainsi qualifiées notamment par les économistes « </a:t>
            </a:r>
            <a:r>
              <a:rPr lang="fr-FR" sz="1400" i="1" kern="1200" dirty="0">
                <a:solidFill>
                  <a:schemeClr val="tx1"/>
                </a:solidFill>
                <a:latin typeface="+mn-lt"/>
                <a:ea typeface="+mn-ea"/>
                <a:cs typeface="+mn-cs"/>
              </a:rPr>
              <a:t>d’économie d’agglomération </a:t>
            </a:r>
            <a:r>
              <a:rPr lang="fr-FR" sz="1400" kern="1200" dirty="0">
                <a:solidFill>
                  <a:schemeClr val="tx1"/>
                </a:solidFill>
                <a:latin typeface="+mn-lt"/>
                <a:ea typeface="+mn-ea"/>
                <a:cs typeface="+mn-cs"/>
              </a:rPr>
              <a:t>».</a:t>
            </a:r>
          </a:p>
          <a:p>
            <a:r>
              <a:rPr lang="fr-FR" sz="1400" kern="1200" dirty="0">
                <a:solidFill>
                  <a:schemeClr val="tx1"/>
                </a:solidFill>
                <a:latin typeface="+mn-lt"/>
                <a:ea typeface="+mn-ea"/>
                <a:cs typeface="+mn-cs"/>
              </a:rPr>
              <a:t> </a:t>
            </a:r>
          </a:p>
          <a:p>
            <a:pPr lvl="0"/>
            <a:r>
              <a:rPr lang="fr-FR" sz="1400" b="1" kern="1200" cap="small" dirty="0">
                <a:solidFill>
                  <a:schemeClr val="tx1"/>
                </a:solidFill>
                <a:latin typeface="+mn-lt"/>
                <a:ea typeface="+mn-ea"/>
                <a:cs typeface="+mn-cs"/>
              </a:rPr>
              <a:t>2. Des acteurs. </a:t>
            </a:r>
          </a:p>
          <a:p>
            <a:pPr lvl="0"/>
            <a:r>
              <a:rPr lang="fr-FR" sz="1400" b="1" kern="1200" dirty="0">
                <a:solidFill>
                  <a:schemeClr val="tx1"/>
                </a:solidFill>
                <a:latin typeface="+mn-lt"/>
                <a:ea typeface="+mn-ea"/>
                <a:cs typeface="+mn-cs"/>
              </a:rPr>
              <a:t>Personnes ou de collectifs</a:t>
            </a:r>
            <a:r>
              <a:rPr lang="fr-FR" sz="1400" kern="1200" dirty="0">
                <a:solidFill>
                  <a:schemeClr val="tx1"/>
                </a:solidFill>
                <a:latin typeface="+mn-lt"/>
                <a:ea typeface="+mn-ea"/>
                <a:cs typeface="+mn-cs"/>
              </a:rPr>
              <a:t>, (agissant de manière isolée), ou plus souvent </a:t>
            </a:r>
            <a:r>
              <a:rPr lang="fr-FR" sz="1400" b="1" kern="1200" dirty="0">
                <a:solidFill>
                  <a:schemeClr val="tx1"/>
                </a:solidFill>
                <a:latin typeface="+mn-lt"/>
                <a:ea typeface="+mn-ea"/>
                <a:cs typeface="+mn-cs"/>
              </a:rPr>
              <a:t>interagissant entre eux, de manière formelle ou informelle, fréquemment dans le cadre de ces différents espaces, structures et lieux</a:t>
            </a:r>
            <a:r>
              <a:rPr lang="fr-FR" sz="1400" b="0" kern="1200" dirty="0">
                <a:solidFill>
                  <a:schemeClr val="tx1"/>
                </a:solidFill>
                <a:latin typeface="+mn-lt"/>
                <a:ea typeface="+mn-ea"/>
                <a:cs typeface="+mn-cs"/>
              </a:rPr>
              <a:t>,</a:t>
            </a:r>
            <a:r>
              <a:rPr lang="fr-FR" sz="1400" b="0" kern="1200" baseline="0" dirty="0">
                <a:solidFill>
                  <a:schemeClr val="tx1"/>
                </a:solidFill>
                <a:latin typeface="+mn-lt"/>
                <a:ea typeface="+mn-ea"/>
                <a:cs typeface="+mn-cs"/>
              </a:rPr>
              <a:t> </a:t>
            </a:r>
            <a:r>
              <a:rPr lang="fr-FR" sz="1400" b="1" kern="1200" dirty="0">
                <a:solidFill>
                  <a:schemeClr val="tx1"/>
                </a:solidFill>
                <a:latin typeface="+mn-lt"/>
                <a:ea typeface="+mn-ea"/>
                <a:cs typeface="+mn-cs"/>
              </a:rPr>
              <a:t>produisant</a:t>
            </a:r>
            <a:r>
              <a:rPr lang="fr-FR" sz="1400" kern="1200" dirty="0">
                <a:solidFill>
                  <a:schemeClr val="tx1"/>
                </a:solidFill>
                <a:latin typeface="+mn-lt"/>
                <a:ea typeface="+mn-ea"/>
                <a:cs typeface="+mn-cs"/>
              </a:rPr>
              <a:t>, </a:t>
            </a:r>
            <a:r>
              <a:rPr lang="fr-FR" sz="1400" b="1" kern="1200" dirty="0">
                <a:solidFill>
                  <a:schemeClr val="tx1"/>
                </a:solidFill>
                <a:latin typeface="+mn-lt"/>
                <a:ea typeface="+mn-ea"/>
                <a:cs typeface="+mn-cs"/>
              </a:rPr>
              <a:t>échangeant, validant, capitalisant</a:t>
            </a:r>
            <a:r>
              <a:rPr lang="fr-FR" sz="1400" kern="1200" dirty="0">
                <a:solidFill>
                  <a:schemeClr val="tx1"/>
                </a:solidFill>
                <a:latin typeface="+mn-lt"/>
                <a:ea typeface="+mn-ea"/>
                <a:cs typeface="+mn-cs"/>
              </a:rPr>
              <a:t>, sous des formes diverses (orales, écrites, numériques…), </a:t>
            </a:r>
            <a:r>
              <a:rPr lang="fr-FR" sz="1400" b="1" kern="1200" dirty="0">
                <a:solidFill>
                  <a:schemeClr val="tx1"/>
                </a:solidFill>
                <a:latin typeface="+mn-lt"/>
                <a:ea typeface="+mn-ea"/>
                <a:cs typeface="+mn-cs"/>
              </a:rPr>
              <a:t>des fragments d’informations et de connaissances susceptibles de conduire à la création de nouvelles idées et de nouveaux savoirs</a:t>
            </a:r>
            <a:r>
              <a:rPr lang="fr-FR" sz="1400" kern="1200" dirty="0">
                <a:solidFill>
                  <a:schemeClr val="tx1"/>
                </a:solidFill>
                <a:latin typeface="+mn-lt"/>
                <a:ea typeface="+mn-ea"/>
                <a:cs typeface="+mn-cs"/>
              </a:rPr>
              <a:t>.</a:t>
            </a:r>
          </a:p>
          <a:p>
            <a:pPr lvl="0"/>
            <a:r>
              <a:rPr lang="fr-FR" sz="1400" b="1" kern="1200" dirty="0">
                <a:solidFill>
                  <a:schemeClr val="tx1"/>
                </a:solidFill>
                <a:latin typeface="+mn-lt"/>
                <a:ea typeface="+mn-ea"/>
                <a:cs typeface="+mn-cs"/>
              </a:rPr>
              <a:t>Ils</a:t>
            </a:r>
            <a:r>
              <a:rPr lang="fr-FR" sz="1400" kern="1200" dirty="0">
                <a:solidFill>
                  <a:schemeClr val="tx1"/>
                </a:solidFill>
                <a:latin typeface="+mn-lt"/>
                <a:ea typeface="+mn-ea"/>
                <a:cs typeface="+mn-cs"/>
              </a:rPr>
              <a:t> </a:t>
            </a:r>
            <a:r>
              <a:rPr lang="fr-FR" sz="1400" b="1" kern="1200" dirty="0">
                <a:solidFill>
                  <a:schemeClr val="tx1"/>
                </a:solidFill>
                <a:latin typeface="+mn-lt"/>
                <a:ea typeface="+mn-ea"/>
                <a:cs typeface="+mn-cs"/>
              </a:rPr>
              <a:t>peuplent notre histoire</a:t>
            </a:r>
            <a:r>
              <a:rPr lang="fr-FR" sz="1400" kern="1200" dirty="0">
                <a:solidFill>
                  <a:schemeClr val="tx1"/>
                </a:solidFill>
                <a:latin typeface="+mn-lt"/>
                <a:ea typeface="+mn-ea"/>
                <a:cs typeface="+mn-cs"/>
              </a:rPr>
              <a:t>, depuis les premiers récitants, les </a:t>
            </a:r>
            <a:r>
              <a:rPr lang="fr-FR" sz="1400" b="1" kern="1200" dirty="0">
                <a:solidFill>
                  <a:schemeClr val="tx1"/>
                </a:solidFill>
                <a:latin typeface="+mn-lt"/>
                <a:ea typeface="+mn-ea"/>
                <a:cs typeface="+mn-cs"/>
              </a:rPr>
              <a:t>copistes, les savants, les chercheurs, etc., mais aussi les « citoyens ordinaires »,</a:t>
            </a:r>
            <a:r>
              <a:rPr lang="fr-FR" sz="1400" kern="1200" dirty="0">
                <a:solidFill>
                  <a:schemeClr val="tx1"/>
                </a:solidFill>
                <a:latin typeface="+mn-lt"/>
                <a:ea typeface="+mn-ea"/>
                <a:cs typeface="+mn-cs"/>
              </a:rPr>
              <a:t> comme nous le développerons. </a:t>
            </a:r>
          </a:p>
          <a:p>
            <a:endParaRPr lang="fr-FR" sz="1400" kern="1200" dirty="0">
              <a:solidFill>
                <a:schemeClr val="tx1"/>
              </a:solidFill>
              <a:latin typeface="+mn-lt"/>
              <a:ea typeface="+mn-ea"/>
              <a:cs typeface="+mn-cs"/>
            </a:endParaRPr>
          </a:p>
          <a:p>
            <a:pPr lvl="0"/>
            <a:r>
              <a:rPr lang="fr-FR" sz="1400" b="1" kern="1200" cap="small" dirty="0">
                <a:solidFill>
                  <a:schemeClr val="tx1"/>
                </a:solidFill>
                <a:latin typeface="+mn-lt"/>
                <a:ea typeface="+mn-ea"/>
                <a:cs typeface="+mn-cs"/>
              </a:rPr>
              <a:t>3. Des supports où « technologies de l’intellect » (TDI). Pour mémoire.</a:t>
            </a:r>
            <a:endParaRPr lang="fr-FR" sz="1400" kern="1200" dirty="0">
              <a:solidFill>
                <a:schemeClr val="tx1"/>
              </a:solidFill>
              <a:latin typeface="+mn-lt"/>
              <a:ea typeface="+mn-ea"/>
              <a:cs typeface="+mn-cs"/>
            </a:endParaRPr>
          </a:p>
          <a:p>
            <a:r>
              <a:rPr lang="fr-FR" sz="1400" kern="1200" dirty="0">
                <a:solidFill>
                  <a:schemeClr val="tx1"/>
                </a:solidFill>
                <a:latin typeface="+mn-lt"/>
                <a:ea typeface="+mn-ea"/>
                <a:cs typeface="+mn-cs"/>
              </a:rPr>
              <a:t>Elles ont été présentées dans le cadre de la logique longitudinale et s’insèrent logiquement dans cette logique transversale, en tant que </a:t>
            </a:r>
          </a:p>
          <a:p>
            <a:r>
              <a:rPr lang="fr-FR" sz="1400" b="1" kern="1200" dirty="0">
                <a:solidFill>
                  <a:schemeClr val="tx1"/>
                </a:solidFill>
                <a:latin typeface="+mn-lt"/>
                <a:ea typeface="+mn-ea"/>
                <a:cs typeface="+mn-cs"/>
              </a:rPr>
              <a:t>composantes et supports susceptibles d’accroître et d’amplifier nos capacités cognitives</a:t>
            </a:r>
            <a:r>
              <a:rPr lang="fr-FR" sz="1400" kern="1200" dirty="0">
                <a:solidFill>
                  <a:schemeClr val="tx1"/>
                </a:solidFill>
                <a:latin typeface="+mn-lt"/>
                <a:ea typeface="+mn-ea"/>
                <a:cs typeface="+mn-cs"/>
              </a:rPr>
              <a:t>, </a:t>
            </a:r>
            <a:r>
              <a:rPr lang="fr-FR" sz="1400" b="1" kern="1200" dirty="0">
                <a:solidFill>
                  <a:schemeClr val="tx1"/>
                </a:solidFill>
                <a:latin typeface="+mn-lt"/>
                <a:ea typeface="+mn-ea"/>
                <a:cs typeface="+mn-cs"/>
              </a:rPr>
              <a:t>contribuant ainsi à activer notre savoir.</a:t>
            </a:r>
            <a:endParaRPr lang="fr-FR" sz="1400" kern="1200" dirty="0">
              <a:solidFill>
                <a:schemeClr val="tx1"/>
              </a:solidFill>
              <a:latin typeface="+mn-lt"/>
              <a:ea typeface="+mn-ea"/>
              <a:cs typeface="+mn-cs"/>
            </a:endParaRPr>
          </a:p>
          <a:p>
            <a:r>
              <a:rPr lang="fr-FR" sz="1400" kern="1200" dirty="0">
                <a:solidFill>
                  <a:schemeClr val="tx1"/>
                </a:solidFill>
                <a:latin typeface="+mn-lt"/>
                <a:ea typeface="+mn-ea"/>
                <a:cs typeface="+mn-cs"/>
              </a:rPr>
              <a:t> </a:t>
            </a:r>
          </a:p>
          <a:p>
            <a:pPr lvl="0"/>
            <a:r>
              <a:rPr lang="fr-FR" sz="1400" b="1" kern="1200" cap="small" dirty="0">
                <a:solidFill>
                  <a:schemeClr val="tx1"/>
                </a:solidFill>
                <a:latin typeface="+mn-lt"/>
                <a:ea typeface="+mn-ea"/>
                <a:cs typeface="+mn-cs"/>
              </a:rPr>
              <a:t>4. Un contexte et une « atmosphère » favorable. </a:t>
            </a:r>
            <a:endParaRPr lang="fr-FR" sz="1400" kern="1200" dirty="0">
              <a:solidFill>
                <a:schemeClr val="tx1"/>
              </a:solidFill>
              <a:latin typeface="+mn-lt"/>
              <a:ea typeface="+mn-ea"/>
              <a:cs typeface="+mn-cs"/>
            </a:endParaRPr>
          </a:p>
          <a:p>
            <a:pPr lvl="0"/>
            <a:r>
              <a:rPr lang="fr-FR" sz="1400" kern="1200" dirty="0">
                <a:solidFill>
                  <a:schemeClr val="tx1"/>
                </a:solidFill>
                <a:latin typeface="+mn-lt"/>
                <a:ea typeface="+mn-ea"/>
                <a:cs typeface="+mn-cs"/>
              </a:rPr>
              <a:t>-Cette dimension contextuelle, environnementale, voire culturelle, comporte </a:t>
            </a:r>
            <a:r>
              <a:rPr lang="fr-FR" sz="1400" b="1" kern="1200" dirty="0">
                <a:solidFill>
                  <a:schemeClr val="tx1"/>
                </a:solidFill>
                <a:latin typeface="+mn-lt"/>
                <a:ea typeface="+mn-ea"/>
                <a:cs typeface="+mn-cs"/>
              </a:rPr>
              <a:t>certaine analogie</a:t>
            </a:r>
            <a:r>
              <a:rPr lang="fr-FR" sz="1400" kern="1200" dirty="0">
                <a:solidFill>
                  <a:schemeClr val="tx1"/>
                </a:solidFill>
                <a:latin typeface="+mn-lt"/>
                <a:ea typeface="+mn-ea"/>
                <a:cs typeface="+mn-cs"/>
              </a:rPr>
              <a:t> la formalisation ultérieure </a:t>
            </a:r>
            <a:r>
              <a:rPr lang="fr-FR" sz="1400" b="1" kern="1200" dirty="0">
                <a:solidFill>
                  <a:schemeClr val="tx1"/>
                </a:solidFill>
                <a:latin typeface="+mn-lt"/>
                <a:ea typeface="+mn-ea"/>
                <a:cs typeface="+mn-cs"/>
              </a:rPr>
              <a:t>d’agglomération intensives en connaissances</a:t>
            </a:r>
            <a:r>
              <a:rPr lang="fr-FR" sz="1400" kern="1200" dirty="0">
                <a:solidFill>
                  <a:schemeClr val="tx1"/>
                </a:solidFill>
                <a:latin typeface="+mn-lt"/>
                <a:ea typeface="+mn-ea"/>
                <a:cs typeface="+mn-cs"/>
              </a:rPr>
              <a:t>.</a:t>
            </a:r>
          </a:p>
          <a:p>
            <a:pPr lvl="0"/>
            <a:r>
              <a:rPr lang="fr-FR" sz="1400" kern="1200" dirty="0">
                <a:solidFill>
                  <a:schemeClr val="tx1"/>
                </a:solidFill>
                <a:latin typeface="+mn-lt"/>
                <a:ea typeface="+mn-ea"/>
                <a:cs typeface="+mn-cs"/>
              </a:rPr>
              <a:t>-Elle constitue ainsi, dans certaines circonstances, un levier et un vecteur favorisant la création de savoir et le développement d’innovations. </a:t>
            </a:r>
          </a:p>
          <a:p>
            <a:pPr lvl="0"/>
            <a:r>
              <a:rPr lang="fr-FR" sz="1400" kern="1200" dirty="0">
                <a:solidFill>
                  <a:schemeClr val="tx1"/>
                </a:solidFill>
                <a:latin typeface="+mn-lt"/>
                <a:ea typeface="+mn-ea"/>
                <a:cs typeface="+mn-cs"/>
              </a:rPr>
              <a:t>Ainsi, il n’est </a:t>
            </a:r>
            <a:r>
              <a:rPr lang="fr-FR" sz="1400" b="1" kern="1200" dirty="0">
                <a:solidFill>
                  <a:schemeClr val="tx1"/>
                </a:solidFill>
                <a:latin typeface="+mn-lt"/>
                <a:ea typeface="+mn-ea"/>
                <a:cs typeface="+mn-cs"/>
              </a:rPr>
              <a:t>pas possible d’appréhender et de saisir l’apparition de l’écriture mécanique (ou imprimerie),</a:t>
            </a:r>
            <a:r>
              <a:rPr lang="fr-FR" sz="1400" kern="1200" dirty="0">
                <a:solidFill>
                  <a:schemeClr val="tx1"/>
                </a:solidFill>
                <a:latin typeface="+mn-lt"/>
                <a:ea typeface="+mn-ea"/>
                <a:cs typeface="+mn-cs"/>
              </a:rPr>
              <a:t> sans analyser l’environnement de  </a:t>
            </a:r>
            <a:r>
              <a:rPr lang="fr-FR" sz="1400" b="1" kern="1200" dirty="0">
                <a:solidFill>
                  <a:schemeClr val="tx1"/>
                </a:solidFill>
                <a:latin typeface="+mn-lt"/>
                <a:ea typeface="+mn-ea"/>
                <a:cs typeface="+mn-cs"/>
              </a:rPr>
              <a:t>« l’atmosphère rhénane »</a:t>
            </a:r>
            <a:r>
              <a:rPr lang="fr-FR" sz="1400" kern="1200" dirty="0">
                <a:solidFill>
                  <a:schemeClr val="tx1"/>
                </a:solidFill>
                <a:latin typeface="+mn-lt"/>
                <a:ea typeface="+mn-ea"/>
                <a:cs typeface="+mn-cs"/>
              </a:rPr>
              <a:t> qui régnait alors dans cette région. Literacy (alphabétisation)</a:t>
            </a:r>
          </a:p>
          <a:p>
            <a:r>
              <a:rPr lang="fr-FR" sz="1200" kern="1200" dirty="0">
                <a:solidFill>
                  <a:schemeClr val="tx1"/>
                </a:solidFill>
                <a:latin typeface="+mn-lt"/>
                <a:ea typeface="+mn-ea"/>
                <a:cs typeface="+mn-cs"/>
              </a:rPr>
              <a:t> </a:t>
            </a:r>
          </a:p>
          <a:p>
            <a:endParaRPr lang="fr-FR" sz="1200" dirty="0"/>
          </a:p>
        </p:txBody>
      </p:sp>
      <p:sp>
        <p:nvSpPr>
          <p:cNvPr id="4" name="Espace réservé du numéro de diapositive 3"/>
          <p:cNvSpPr>
            <a:spLocks noGrp="1"/>
          </p:cNvSpPr>
          <p:nvPr>
            <p:ph type="sldNum" sz="quarter" idx="10"/>
          </p:nvPr>
        </p:nvSpPr>
        <p:spPr/>
        <p:txBody>
          <a:bodyPr/>
          <a:lstStyle/>
          <a:p>
            <a:pPr>
              <a:defRPr/>
            </a:pPr>
            <a:fld id="{C558D00F-8F3B-4EBA-B9CE-506B7B3C0CF0}" type="slidenum">
              <a:rPr lang="fr-FR" smtClean="0"/>
              <a:pPr>
                <a:defRPr/>
              </a:pPr>
              <a:t>4</a:t>
            </a:fld>
            <a:endParaRPr lang="fr-FR" dirty="0"/>
          </a:p>
        </p:txBody>
      </p:sp>
    </p:spTree>
    <p:extLst>
      <p:ext uri="{BB962C8B-B14F-4D97-AF65-F5344CB8AC3E}">
        <p14:creationId xmlns:p14="http://schemas.microsoft.com/office/powerpoint/2010/main" val="496755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4A7DDF7E-C45A-4D8F-94E7-81E3231674CC}" type="slidenum">
              <a:rPr lang="fr-FR" smtClean="0"/>
              <a:pPr>
                <a:defRPr/>
              </a:pPr>
              <a:t>5</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382588" indent="-382588" eaLnBrk="1" hangingPunct="1">
              <a:spcBef>
                <a:spcPct val="30000"/>
              </a:spcBef>
              <a:spcAft>
                <a:spcPct val="20000"/>
              </a:spcAft>
              <a:buFont typeface="Wingdings" pitchFamily="2" charset="2"/>
              <a:buNone/>
              <a:defRPr/>
            </a:pPr>
            <a:r>
              <a:rPr lang="fr-FR" sz="1400" b="1" dirty="0">
                <a:solidFill>
                  <a:srgbClr val="595959"/>
                </a:solidFill>
                <a:effectLst/>
                <a:latin typeface="Arial Narrow" pitchFamily="34" charset="0"/>
              </a:rPr>
              <a:t>LA « BIBLIOTHEQUE UNIVERSELLE » D’ALEXANDRIE </a:t>
            </a:r>
            <a:endParaRPr lang="fr-FR" sz="1400" b="0" dirty="0">
              <a:solidFill>
                <a:srgbClr val="595959"/>
              </a:solidFill>
              <a:effectLst/>
              <a:latin typeface="Arial Narrow" pitchFamily="34" charset="0"/>
            </a:endParaRPr>
          </a:p>
          <a:p>
            <a:pPr marL="382588" indent="-382588" eaLnBrk="1" hangingPunct="1">
              <a:spcBef>
                <a:spcPct val="30000"/>
              </a:spcBef>
              <a:spcAft>
                <a:spcPct val="20000"/>
              </a:spcAft>
              <a:buFont typeface="Wingdings" pitchFamily="2" charset="2"/>
              <a:buNone/>
              <a:defRPr/>
            </a:pPr>
            <a:r>
              <a:rPr lang="fr-FR" sz="1400" dirty="0">
                <a:solidFill>
                  <a:srgbClr val="595959"/>
                </a:solidFill>
              </a:rPr>
              <a:t>-La plus célèbre bibliothèque du monde, antérieure à l’imprimerie, fut fondée par le Roi Ptolémée Sôter au III° siècle avant J.-C. </a:t>
            </a:r>
          </a:p>
          <a:p>
            <a:pPr marL="382588" indent="-382588" eaLnBrk="1" hangingPunct="1">
              <a:spcBef>
                <a:spcPct val="30000"/>
              </a:spcBef>
              <a:spcAft>
                <a:spcPct val="20000"/>
              </a:spcAft>
              <a:buFont typeface="Wingdings" pitchFamily="2" charset="2"/>
              <a:buNone/>
              <a:defRPr/>
            </a:pPr>
            <a:r>
              <a:rPr lang="fr-FR" sz="1400" dirty="0">
                <a:solidFill>
                  <a:srgbClr val="595959"/>
                </a:solidFill>
              </a:rPr>
              <a:t>-Cette bibliothèque  qui eut pour vocation de créer un savoir total, a fait d’Alexandrie le cœur et la capitale du savoir jusqu’aux premiers siècles de l’ère</a:t>
            </a:r>
          </a:p>
          <a:p>
            <a:pPr marL="382588" indent="-382588" eaLnBrk="1" hangingPunct="1">
              <a:spcBef>
                <a:spcPct val="30000"/>
              </a:spcBef>
              <a:spcAft>
                <a:spcPct val="20000"/>
              </a:spcAft>
              <a:buFont typeface="Wingdings" pitchFamily="2" charset="2"/>
              <a:buNone/>
              <a:defRPr/>
            </a:pPr>
            <a:r>
              <a:rPr lang="fr-FR" sz="1400" dirty="0">
                <a:solidFill>
                  <a:srgbClr val="595959"/>
                </a:solidFill>
              </a:rPr>
              <a:t>chrétienne.</a:t>
            </a:r>
          </a:p>
          <a:p>
            <a:pPr marL="382588" indent="-382588" eaLnBrk="1" hangingPunct="1">
              <a:spcBef>
                <a:spcPct val="30000"/>
              </a:spcBef>
              <a:spcAft>
                <a:spcPct val="20000"/>
              </a:spcAft>
              <a:buFont typeface="Wingdings" pitchFamily="2" charset="2"/>
              <a:buNone/>
              <a:defRPr/>
            </a:pPr>
            <a:r>
              <a:rPr lang="fr-FR" sz="1400" dirty="0">
                <a:solidFill>
                  <a:srgbClr val="595959"/>
                </a:solidFill>
              </a:rPr>
              <a:t>-La décision politique et intellectuelle de capter et de regrouper en un même espace tous les textes existants , présents ou passés, grecques ou</a:t>
            </a:r>
            <a:r>
              <a:rPr lang="fr-FR" sz="1400" baseline="0" dirty="0">
                <a:solidFill>
                  <a:srgbClr val="595959"/>
                </a:solidFill>
              </a:rPr>
              <a:t> </a:t>
            </a:r>
          </a:p>
          <a:p>
            <a:pPr marL="382588" indent="-382588" eaLnBrk="1" hangingPunct="1">
              <a:spcBef>
                <a:spcPct val="30000"/>
              </a:spcBef>
              <a:spcAft>
                <a:spcPct val="20000"/>
              </a:spcAft>
              <a:buFont typeface="Wingdings" pitchFamily="2" charset="2"/>
              <a:buNone/>
              <a:defRPr/>
            </a:pPr>
            <a:r>
              <a:rPr lang="fr-FR" sz="1400" dirty="0">
                <a:solidFill>
                  <a:srgbClr val="595959"/>
                </a:solidFill>
              </a:rPr>
              <a:t>« barbares » (jusqu’à 500 000 rouleaux) qui constitue l’exemplarité de cette bibliothèque, plus que la monumentalité architecturale.</a:t>
            </a:r>
          </a:p>
          <a:p>
            <a:pPr marL="955675" lvl="1" indent="-382588" eaLnBrk="1" hangingPunct="1">
              <a:spcBef>
                <a:spcPct val="30000"/>
              </a:spcBef>
              <a:spcAft>
                <a:spcPct val="20000"/>
              </a:spcAft>
              <a:buClr>
                <a:schemeClr val="tx1"/>
              </a:buClr>
              <a:defRPr/>
            </a:pPr>
            <a:endParaRPr lang="fr-FR" sz="1400" dirty="0">
              <a:solidFill>
                <a:srgbClr val="595959"/>
              </a:solidFill>
            </a:endParaRPr>
          </a:p>
          <a:p>
            <a:endParaRPr lang="fr-FR" sz="1400" dirty="0"/>
          </a:p>
        </p:txBody>
      </p:sp>
      <p:sp>
        <p:nvSpPr>
          <p:cNvPr id="4" name="Espace réservé du numéro de diapositive 3"/>
          <p:cNvSpPr>
            <a:spLocks noGrp="1"/>
          </p:cNvSpPr>
          <p:nvPr>
            <p:ph type="sldNum" sz="quarter" idx="10"/>
          </p:nvPr>
        </p:nvSpPr>
        <p:spPr/>
        <p:txBody>
          <a:bodyPr/>
          <a:lstStyle/>
          <a:p>
            <a:pPr>
              <a:defRPr/>
            </a:pPr>
            <a:fld id="{C558D00F-8F3B-4EBA-B9CE-506B7B3C0CF0}" type="slidenum">
              <a:rPr lang="fr-FR" smtClean="0"/>
              <a:pPr>
                <a:defRPr/>
              </a:pPr>
              <a:t>6</a:t>
            </a:fld>
            <a:endParaRPr lang="fr-FR" dirty="0"/>
          </a:p>
        </p:txBody>
      </p:sp>
    </p:spTree>
    <p:extLst>
      <p:ext uri="{BB962C8B-B14F-4D97-AF65-F5344CB8AC3E}">
        <p14:creationId xmlns:p14="http://schemas.microsoft.com/office/powerpoint/2010/main" val="2733377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34B650-9785-4848-AA27-17770CD09F4D}" type="slidenum">
              <a:rPr lang="fr-FR" altLang="fr-FR"/>
              <a:pPr/>
              <a:t>7</a:t>
            </a:fld>
            <a:endParaRPr lang="fr-FR" altLang="fr-FR" dirty="0"/>
          </a:p>
        </p:txBody>
      </p:sp>
      <p:sp>
        <p:nvSpPr>
          <p:cNvPr id="250882" name="Rectangle 2"/>
          <p:cNvSpPr>
            <a:spLocks noGrp="1" noRot="1" noChangeAspect="1" noChangeArrowheads="1" noTextEdit="1"/>
          </p:cNvSpPr>
          <p:nvPr>
            <p:ph type="sldImg"/>
          </p:nvPr>
        </p:nvSpPr>
        <p:spPr>
          <a:ln/>
        </p:spPr>
      </p:sp>
      <p:sp>
        <p:nvSpPr>
          <p:cNvPr id="250883" name="Rectangle 3"/>
          <p:cNvSpPr>
            <a:spLocks noGrp="1" noChangeArrowheads="1"/>
          </p:cNvSpPr>
          <p:nvPr>
            <p:ph type="body" idx="1"/>
          </p:nvPr>
        </p:nvSpPr>
        <p:spPr/>
        <p:txBody>
          <a:bodyPr/>
          <a:lstStyle/>
          <a:p>
            <a:r>
              <a:rPr lang="fr-FR" altLang="fr-FR" sz="1000" b="1" dirty="0">
                <a:latin typeface="Times New Roman" panose="02020603050405020304" pitchFamily="18" charset="0"/>
              </a:rPr>
              <a:t>Collation :</a:t>
            </a:r>
          </a:p>
          <a:p>
            <a:r>
              <a:rPr lang="fr-FR" altLang="fr-FR" sz="1000" dirty="0">
                <a:latin typeface="Times New Roman" panose="02020603050405020304" pitchFamily="18" charset="0"/>
              </a:rPr>
              <a:t>Le fondateur de la bibliothèque Ptolémée Sôter, demande aux puissants de ce monde de lui faire parvenir tous les textes : poésie, prose, rhétorique, sophistique, médecine, histoire</a:t>
            </a:r>
            <a:r>
              <a:rPr lang="fr-FR" altLang="fr-FR" sz="600" b="1" dirty="0"/>
              <a:t>….</a:t>
            </a:r>
          </a:p>
          <a:p>
            <a:r>
              <a:rPr lang="fr-FR" altLang="fr-FR" sz="1000" dirty="0">
                <a:latin typeface="Times New Roman" panose="02020603050405020304" pitchFamily="18" charset="0"/>
              </a:rPr>
              <a:t>Les textes sont confisqués à bord de tous les bateaux (port d’Alexandrie), copiés par des scribes, (remis eux propriétaires), l’original étant déposé à la bibliothèque. </a:t>
            </a:r>
          </a:p>
          <a:p>
            <a:pPr>
              <a:lnSpc>
                <a:spcPct val="90000"/>
              </a:lnSpc>
            </a:pPr>
            <a:r>
              <a:rPr lang="fr-FR" altLang="fr-FR" sz="1000" dirty="0">
                <a:latin typeface="Times New Roman" panose="02020603050405020304" pitchFamily="18" charset="0"/>
              </a:rPr>
              <a:t>Classement : Aide au visiteurs avec des tables ventilées par grande rubriques (l’épopée, la rhétorique, les philosophes, les médecins, la poésie, etc.) avec, à l’intérieur de chaque rubriques, la citation des auteurs par ordre alphabétique.</a:t>
            </a:r>
          </a:p>
          <a:p>
            <a:endParaRPr lang="fr-FR" altLang="fr-FR" sz="1000" dirty="0">
              <a:latin typeface="Times New Roman" panose="02020603050405020304" pitchFamily="18" charset="0"/>
            </a:endParaRPr>
          </a:p>
          <a:p>
            <a:r>
              <a:rPr lang="fr-FR" altLang="fr-FR" sz="1000" b="1" dirty="0">
                <a:latin typeface="Times New Roman" panose="02020603050405020304" pitchFamily="18" charset="0"/>
              </a:rPr>
              <a:t>Navigation</a:t>
            </a:r>
            <a:r>
              <a:rPr lang="fr-FR" altLang="fr-FR" sz="1000" dirty="0">
                <a:latin typeface="Times New Roman" panose="02020603050405020304" pitchFamily="18" charset="0"/>
              </a:rPr>
              <a:t> :</a:t>
            </a:r>
          </a:p>
          <a:p>
            <a:r>
              <a:rPr lang="fr-FR" altLang="fr-FR" sz="1000" dirty="0">
                <a:latin typeface="Times New Roman" panose="02020603050405020304" pitchFamily="18" charset="0"/>
              </a:rPr>
              <a:t>Nécessairement limitées et partielles dans cet océan de papyrus, lecture qui permet de dialoguer avec les auteurs les plus anciens, d’actualiser leurs écrits ou leur pensée, de les confronter aux livres contemporains : la bibliothèque génère des dialogues  différés, réitérés et impossibles. Permet la juxtaposition des idées, des faits et des informations formulés autrefois par des auteurs différents, séparés dans l’espace et le temps. Remise en question possible d’une controverse, d’un problème, d’une idée, d’un énoncé scientifique, d’une découverte graphique, de la localisation géographique d’un point sur la carte….</a:t>
            </a:r>
          </a:p>
          <a:p>
            <a:r>
              <a:rPr lang="fr-FR" altLang="fr-FR" sz="1000" dirty="0"/>
              <a:t>La destruction de la bibliothèque est généralement attribuée aux invasions arabes du VIIème siècle (prise d’Alexandrie en 641), mais l’école d’Alexandrie et l’œuvre des Ptolémées, reste considérable.</a:t>
            </a:r>
          </a:p>
          <a:p>
            <a:r>
              <a:rPr lang="fr-FR" altLang="fr-FR" sz="1000" dirty="0"/>
              <a:t>On l’attribue aussi sa </a:t>
            </a:r>
            <a:r>
              <a:rPr lang="fr-FR" altLang="fr-FR" sz="1000" b="1" dirty="0"/>
              <a:t>destruction</a:t>
            </a:r>
            <a:r>
              <a:rPr lang="fr-FR" altLang="fr-FR" sz="1000" dirty="0"/>
              <a:t> à un soulèvement, en 47 de notre ère, ou aux troubles qui aboutirent à la destruction du Sérapeum (seconde bibliothèque installée dans le temple de Sérapis) sous Théodose (342 après J. –C.).</a:t>
            </a:r>
          </a:p>
          <a:p>
            <a:endParaRPr lang="fr-FR" altLang="fr-FR" sz="1000" dirty="0">
              <a:latin typeface="Times New Roman" panose="02020603050405020304" pitchFamily="18" charset="0"/>
            </a:endParaRPr>
          </a:p>
          <a:p>
            <a:endParaRPr lang="fr-FR" altLang="fr-FR" sz="1000" dirty="0"/>
          </a:p>
        </p:txBody>
      </p:sp>
    </p:spTree>
    <p:extLst>
      <p:ext uri="{BB962C8B-B14F-4D97-AF65-F5344CB8AC3E}">
        <p14:creationId xmlns:p14="http://schemas.microsoft.com/office/powerpoint/2010/main" val="2050899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txBox="1">
            <a:spLocks noGrp="1" noChangeArrowheads="1"/>
          </p:cNvSpPr>
          <p:nvPr/>
        </p:nvSpPr>
        <p:spPr bwMode="auto">
          <a:xfrm>
            <a:off x="3818133" y="10240724"/>
            <a:ext cx="2919748" cy="538985"/>
          </a:xfrm>
          <a:prstGeom prst="rect">
            <a:avLst/>
          </a:prstGeom>
          <a:noFill/>
          <a:ln w="9525">
            <a:noFill/>
            <a:miter lim="800000"/>
            <a:headEnd/>
            <a:tailEnd/>
          </a:ln>
        </p:spPr>
        <p:txBody>
          <a:bodyPr anchor="b"/>
          <a:lstStyle/>
          <a:p>
            <a:pPr algn="r" eaLnBrk="0" hangingPunct="0"/>
            <a:fld id="{2F1F4480-7059-456D-B84A-C4B0839F7FD9}" type="slidenum">
              <a:rPr lang="fr-FR" sz="1200">
                <a:latin typeface="Calibri" pitchFamily="34" charset="0"/>
              </a:rPr>
              <a:pPr algn="r" eaLnBrk="0" hangingPunct="0"/>
              <a:t>9</a:t>
            </a:fld>
            <a:endParaRPr lang="fr-FR" sz="1200" dirty="0">
              <a:latin typeface="Calibri" pitchFamily="34" charset="0"/>
            </a:endParaRPr>
          </a:p>
        </p:txBody>
      </p:sp>
      <p:sp>
        <p:nvSpPr>
          <p:cNvPr id="337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5" name="Rectangle 3"/>
          <p:cNvSpPr>
            <a:spLocks noGrp="1" noChangeArrowheads="1"/>
          </p:cNvSpPr>
          <p:nvPr>
            <p:ph type="body" idx="1"/>
          </p:nvPr>
        </p:nvSpPr>
        <p:spPr bwMode="auto">
          <a:noFill/>
        </p:spPr>
        <p:txBody>
          <a:bodyPr wrap="square" numCol="1" anchor="t" anchorCtr="0" compatLnSpc="1">
            <a:prstTxWarp prst="textNoShape">
              <a:avLst/>
            </a:prstTxWarp>
            <a:normAutofit fontScale="62500" lnSpcReduction="20000"/>
          </a:bodyPr>
          <a:lstStyle/>
          <a:p>
            <a:pPr algn="just">
              <a:spcBef>
                <a:spcPct val="0"/>
              </a:spcBef>
            </a:pPr>
            <a:r>
              <a:rPr lang="fr-FR" sz="1100" b="1" baseline="0" noProof="0" dirty="0"/>
              <a:t>Les 4 composantes de l’économie fondées sur le savoir. </a:t>
            </a:r>
          </a:p>
          <a:p>
            <a:pPr lvl="0"/>
            <a:r>
              <a:rPr lang="fr-FR" sz="1100" b="1" kern="1200" cap="none" baseline="0" noProof="0" dirty="0">
                <a:solidFill>
                  <a:schemeClr val="tx1"/>
                </a:solidFill>
                <a:latin typeface="+mn-lt"/>
                <a:ea typeface="+mn-ea"/>
                <a:cs typeface="+mn-cs"/>
              </a:rPr>
              <a:t>-</a:t>
            </a:r>
            <a:r>
              <a:rPr lang="fr-FR" sz="1100" b="1" kern="1200" cap="small" dirty="0">
                <a:solidFill>
                  <a:schemeClr val="tx1"/>
                </a:solidFill>
                <a:latin typeface="+mn-lt"/>
                <a:ea typeface="+mn-ea"/>
                <a:cs typeface="+mn-cs"/>
              </a:rPr>
              <a:t>Les « cerveaux » ou pôle des savoirs</a:t>
            </a:r>
            <a:r>
              <a:rPr lang="fr-FR" sz="1100" b="1" kern="1200" cap="small" baseline="0" dirty="0">
                <a:solidFill>
                  <a:schemeClr val="tx1"/>
                </a:solidFill>
                <a:latin typeface="+mn-lt"/>
                <a:ea typeface="+mn-ea"/>
                <a:cs typeface="+mn-cs"/>
              </a:rPr>
              <a:t> : </a:t>
            </a:r>
            <a:r>
              <a:rPr lang="fr-FR" sz="1100" kern="1200" dirty="0">
                <a:solidFill>
                  <a:schemeClr val="tx1"/>
                </a:solidFill>
                <a:latin typeface="+mn-lt"/>
                <a:ea typeface="+mn-ea"/>
                <a:cs typeface="+mn-cs"/>
              </a:rPr>
              <a:t>Reflétant la réalité observée de </a:t>
            </a:r>
            <a:r>
              <a:rPr lang="fr-FR" sz="1100" u="sng" kern="1200" dirty="0">
                <a:solidFill>
                  <a:schemeClr val="tx1"/>
                </a:solidFill>
                <a:latin typeface="+mn-lt"/>
                <a:ea typeface="+mn-ea"/>
                <a:cs typeface="+mn-cs"/>
              </a:rPr>
              <a:t>la </a:t>
            </a:r>
            <a:r>
              <a:rPr lang="fr-FR" sz="1100" b="1" u="sng" kern="1200" dirty="0">
                <a:solidFill>
                  <a:schemeClr val="tx1"/>
                </a:solidFill>
                <a:latin typeface="+mn-lt"/>
                <a:ea typeface="+mn-ea"/>
                <a:cs typeface="+mn-cs"/>
              </a:rPr>
              <a:t>pénétration grandissante du travail intellectuel et son incorporation conséquente dans les produits et services, qu’ils soient ordinaires ou sophistiqués</a:t>
            </a:r>
            <a:r>
              <a:rPr lang="fr-FR" sz="1100" u="sng" kern="1200" dirty="0">
                <a:solidFill>
                  <a:schemeClr val="tx1"/>
                </a:solidFill>
                <a:latin typeface="+mn-lt"/>
                <a:ea typeface="+mn-ea"/>
                <a:cs typeface="+mn-cs"/>
              </a:rPr>
              <a:t>, </a:t>
            </a:r>
            <a:r>
              <a:rPr lang="fr-FR" sz="1100" kern="1200" dirty="0">
                <a:solidFill>
                  <a:schemeClr val="tx1"/>
                </a:solidFill>
                <a:latin typeface="+mn-lt"/>
                <a:ea typeface="+mn-ea"/>
                <a:cs typeface="+mn-cs"/>
              </a:rPr>
              <a:t>dans le cadre d’une concurrence mondialisée, et où l’innovation tient désormais une place prépondérante.</a:t>
            </a:r>
          </a:p>
          <a:p>
            <a:r>
              <a:rPr lang="fr-FR" sz="1100" kern="1200" dirty="0">
                <a:solidFill>
                  <a:schemeClr val="tx1"/>
                </a:solidFill>
                <a:latin typeface="+mn-lt"/>
                <a:ea typeface="+mn-ea"/>
                <a:cs typeface="+mn-cs"/>
              </a:rPr>
              <a:t> -</a:t>
            </a:r>
            <a:r>
              <a:rPr lang="fr-FR" sz="1100" b="1" kern="1200" cap="small" dirty="0">
                <a:solidFill>
                  <a:schemeClr val="tx1"/>
                </a:solidFill>
                <a:latin typeface="+mn-lt"/>
                <a:ea typeface="+mn-ea"/>
                <a:cs typeface="+mn-cs"/>
              </a:rPr>
              <a:t>Les « machines » intellectuelles ou pôle des « technologies de l’intellect » </a:t>
            </a:r>
            <a:r>
              <a:rPr lang="fr-FR" sz="1100" kern="1200" dirty="0">
                <a:solidFill>
                  <a:schemeClr val="tx1"/>
                </a:solidFill>
                <a:latin typeface="+mn-lt"/>
                <a:ea typeface="+mn-ea"/>
                <a:cs typeface="+mn-cs"/>
              </a:rPr>
              <a:t>à caractère </a:t>
            </a:r>
            <a:r>
              <a:rPr lang="fr-FR" sz="1100" b="1" u="sng" kern="1200" dirty="0">
                <a:solidFill>
                  <a:schemeClr val="tx1"/>
                </a:solidFill>
                <a:latin typeface="+mn-lt"/>
                <a:ea typeface="+mn-ea"/>
                <a:cs typeface="+mn-cs"/>
              </a:rPr>
              <a:t>essentiellement numérique</a:t>
            </a:r>
            <a:r>
              <a:rPr lang="fr-FR" sz="1100" kern="1200" dirty="0">
                <a:solidFill>
                  <a:schemeClr val="tx1"/>
                </a:solidFill>
                <a:latin typeface="+mn-lt"/>
                <a:ea typeface="+mn-ea"/>
                <a:cs typeface="+mn-cs"/>
              </a:rPr>
              <a:t>, servant de </a:t>
            </a:r>
            <a:r>
              <a:rPr lang="fr-FR" sz="1100" b="1" kern="1200" dirty="0">
                <a:solidFill>
                  <a:schemeClr val="tx1"/>
                </a:solidFill>
                <a:latin typeface="+mn-lt"/>
                <a:ea typeface="+mn-ea"/>
                <a:cs typeface="+mn-cs"/>
              </a:rPr>
              <a:t>puissant </a:t>
            </a:r>
            <a:r>
              <a:rPr lang="fr-FR" sz="1100" b="1" u="sng" kern="1200" dirty="0">
                <a:solidFill>
                  <a:schemeClr val="tx1"/>
                </a:solidFill>
                <a:latin typeface="+mn-lt"/>
                <a:ea typeface="+mn-ea"/>
                <a:cs typeface="+mn-cs"/>
              </a:rPr>
              <a:t>support interactif</a:t>
            </a:r>
            <a:r>
              <a:rPr lang="fr-FR" sz="1100" kern="1200" dirty="0">
                <a:solidFill>
                  <a:schemeClr val="tx1"/>
                </a:solidFill>
                <a:latin typeface="+mn-lt"/>
                <a:ea typeface="+mn-ea"/>
                <a:cs typeface="+mn-cs"/>
              </a:rPr>
              <a:t>, tant aux </a:t>
            </a:r>
            <a:r>
              <a:rPr lang="fr-FR" sz="1100" b="1" u="sng" kern="1200" dirty="0">
                <a:solidFill>
                  <a:schemeClr val="tx1"/>
                </a:solidFill>
                <a:latin typeface="+mn-lt"/>
                <a:ea typeface="+mn-ea"/>
                <a:cs typeface="+mn-cs"/>
              </a:rPr>
              <a:t>transactions financières</a:t>
            </a:r>
            <a:r>
              <a:rPr lang="fr-FR" sz="1100" kern="1200" dirty="0">
                <a:solidFill>
                  <a:schemeClr val="tx1"/>
                </a:solidFill>
                <a:latin typeface="+mn-lt"/>
                <a:ea typeface="+mn-ea"/>
                <a:cs typeface="+mn-cs"/>
              </a:rPr>
              <a:t> qu’aux échanges de toute nature, associés </a:t>
            </a:r>
            <a:r>
              <a:rPr lang="fr-FR" sz="1100" b="1" kern="1200" dirty="0">
                <a:solidFill>
                  <a:schemeClr val="tx1"/>
                </a:solidFill>
                <a:latin typeface="+mn-lt"/>
                <a:ea typeface="+mn-ea"/>
                <a:cs typeface="+mn-cs"/>
              </a:rPr>
              <a:t>au management des </a:t>
            </a:r>
            <a:r>
              <a:rPr lang="fr-FR" sz="1100" b="1" u="sng" kern="1200" dirty="0">
                <a:solidFill>
                  <a:schemeClr val="tx1"/>
                </a:solidFill>
                <a:latin typeface="+mn-lt"/>
                <a:ea typeface="+mn-ea"/>
                <a:cs typeface="+mn-cs"/>
              </a:rPr>
              <a:t>activités liées aux savoirs</a:t>
            </a:r>
            <a:r>
              <a:rPr lang="fr-FR" sz="1100" b="1" kern="1200" dirty="0">
                <a:solidFill>
                  <a:schemeClr val="tx1"/>
                </a:solidFill>
                <a:latin typeface="+mn-lt"/>
                <a:ea typeface="+mn-ea"/>
                <a:cs typeface="+mn-cs"/>
              </a:rPr>
              <a:t>. </a:t>
            </a:r>
            <a:endParaRPr lang="fr-FR" sz="1100" kern="1200" dirty="0">
              <a:solidFill>
                <a:schemeClr val="tx1"/>
              </a:solidFill>
              <a:latin typeface="+mn-lt"/>
              <a:ea typeface="+mn-ea"/>
              <a:cs typeface="+mn-cs"/>
            </a:endParaRPr>
          </a:p>
          <a:p>
            <a:pPr lvl="0"/>
            <a:r>
              <a:rPr lang="fr-FR" sz="1100" b="1" kern="1200" cap="small" dirty="0">
                <a:solidFill>
                  <a:schemeClr val="tx1"/>
                </a:solidFill>
                <a:latin typeface="+mn-lt"/>
                <a:ea typeface="+mn-ea"/>
                <a:cs typeface="+mn-cs"/>
              </a:rPr>
              <a:t>-Les « marchés » ou pôle des « finances »</a:t>
            </a:r>
            <a:r>
              <a:rPr lang="fr-FR" sz="1100" b="1" kern="1200" cap="small" baseline="0" dirty="0">
                <a:solidFill>
                  <a:schemeClr val="tx1"/>
                </a:solidFill>
                <a:latin typeface="+mn-lt"/>
                <a:ea typeface="+mn-ea"/>
                <a:cs typeface="+mn-cs"/>
              </a:rPr>
              <a:t> : </a:t>
            </a:r>
            <a:r>
              <a:rPr lang="fr-FR" sz="1100" b="1" kern="1200" dirty="0">
                <a:solidFill>
                  <a:schemeClr val="tx1"/>
                </a:solidFill>
                <a:latin typeface="+mn-lt"/>
                <a:ea typeface="+mn-ea"/>
                <a:cs typeface="+mn-cs"/>
              </a:rPr>
              <a:t>basculement</a:t>
            </a:r>
            <a:r>
              <a:rPr lang="fr-FR" sz="1100" kern="1200" dirty="0">
                <a:solidFill>
                  <a:schemeClr val="tx1"/>
                </a:solidFill>
                <a:latin typeface="+mn-lt"/>
                <a:ea typeface="+mn-ea"/>
                <a:cs typeface="+mn-cs"/>
              </a:rPr>
              <a:t> qui s’est opéré à partie de la décennie 1980, </a:t>
            </a:r>
            <a:r>
              <a:rPr lang="fr-FR" sz="1100" b="1" kern="1200" dirty="0">
                <a:solidFill>
                  <a:schemeClr val="tx1"/>
                </a:solidFill>
                <a:latin typeface="+mn-lt"/>
                <a:ea typeface="+mn-ea"/>
                <a:cs typeface="+mn-cs"/>
              </a:rPr>
              <a:t>vers la </a:t>
            </a:r>
            <a:r>
              <a:rPr lang="fr-FR" sz="1100" b="1" u="sng" kern="1200" dirty="0">
                <a:solidFill>
                  <a:schemeClr val="tx1"/>
                </a:solidFill>
                <a:latin typeface="+mn-lt"/>
                <a:ea typeface="+mn-ea"/>
                <a:cs typeface="+mn-cs"/>
              </a:rPr>
              <a:t>« main invisible »</a:t>
            </a:r>
            <a:r>
              <a:rPr lang="fr-FR" sz="1100" b="1" kern="1200" dirty="0">
                <a:solidFill>
                  <a:schemeClr val="tx1"/>
                </a:solidFill>
                <a:latin typeface="+mn-lt"/>
                <a:ea typeface="+mn-ea"/>
                <a:cs typeface="+mn-cs"/>
              </a:rPr>
              <a:t> du marché et le retour de </a:t>
            </a:r>
            <a:r>
              <a:rPr lang="fr-FR" sz="1100" b="1" u="sng" kern="1200" dirty="0">
                <a:solidFill>
                  <a:schemeClr val="tx1"/>
                </a:solidFill>
                <a:latin typeface="+mn-lt"/>
                <a:ea typeface="+mn-ea"/>
                <a:cs typeface="+mn-cs"/>
              </a:rPr>
              <a:t>nouveaux propriétaires</a:t>
            </a:r>
            <a:r>
              <a:rPr lang="fr-FR" sz="1100" kern="1200" dirty="0">
                <a:solidFill>
                  <a:schemeClr val="tx1"/>
                </a:solidFill>
                <a:latin typeface="+mn-lt"/>
                <a:ea typeface="+mn-ea"/>
                <a:cs typeface="+mn-cs"/>
              </a:rPr>
              <a:t>.  </a:t>
            </a:r>
          </a:p>
          <a:p>
            <a:pPr lvl="0"/>
            <a:r>
              <a:rPr lang="fr-FR" sz="1100" kern="1200" dirty="0">
                <a:solidFill>
                  <a:schemeClr val="tx1"/>
                </a:solidFill>
                <a:latin typeface="+mn-lt"/>
                <a:ea typeface="+mn-ea"/>
                <a:cs typeface="+mn-cs"/>
              </a:rPr>
              <a:t>-Ces </a:t>
            </a:r>
            <a:r>
              <a:rPr lang="fr-FR" sz="1100" b="1" kern="1200" dirty="0">
                <a:solidFill>
                  <a:schemeClr val="tx1"/>
                </a:solidFill>
                <a:latin typeface="+mn-lt"/>
                <a:ea typeface="+mn-ea"/>
                <a:cs typeface="+mn-cs"/>
              </a:rPr>
              <a:t>trois pôles prospèrent</a:t>
            </a:r>
            <a:r>
              <a:rPr lang="fr-FR" sz="1100" kern="1200" dirty="0">
                <a:solidFill>
                  <a:schemeClr val="tx1"/>
                </a:solidFill>
                <a:latin typeface="+mn-lt"/>
                <a:ea typeface="+mn-ea"/>
                <a:cs typeface="+mn-cs"/>
              </a:rPr>
              <a:t> sur le fond d’un </a:t>
            </a:r>
            <a:r>
              <a:rPr lang="fr-FR" sz="1100" b="1" kern="1200" dirty="0">
                <a:solidFill>
                  <a:schemeClr val="tx1"/>
                </a:solidFill>
                <a:latin typeface="+mn-lt"/>
                <a:ea typeface="+mn-ea"/>
                <a:cs typeface="+mn-cs"/>
              </a:rPr>
              <a:t>quatrième pôle</a:t>
            </a:r>
            <a:r>
              <a:rPr lang="fr-FR" sz="1100" kern="1200" dirty="0">
                <a:solidFill>
                  <a:schemeClr val="tx1"/>
                </a:solidFill>
                <a:latin typeface="+mn-lt"/>
                <a:ea typeface="+mn-ea"/>
                <a:cs typeface="+mn-cs"/>
              </a:rPr>
              <a:t>, qualifié souvent </a:t>
            </a:r>
            <a:r>
              <a:rPr lang="fr-FR" sz="1100" b="1" kern="1200" dirty="0">
                <a:solidFill>
                  <a:schemeClr val="tx1"/>
                </a:solidFill>
                <a:latin typeface="+mn-lt"/>
                <a:ea typeface="+mn-ea"/>
                <a:cs typeface="+mn-cs"/>
              </a:rPr>
              <a:t>d’agglomérations intensives en connaissances</a:t>
            </a:r>
            <a:r>
              <a:rPr lang="fr-FR" sz="1100" kern="1200" dirty="0">
                <a:solidFill>
                  <a:schemeClr val="tx1"/>
                </a:solidFill>
                <a:latin typeface="+mn-lt"/>
                <a:ea typeface="+mn-ea"/>
                <a:cs typeface="+mn-cs"/>
              </a:rPr>
              <a:t> où </a:t>
            </a:r>
            <a:r>
              <a:rPr lang="fr-FR" sz="1100" b="1" kern="1200" dirty="0">
                <a:solidFill>
                  <a:schemeClr val="tx1"/>
                </a:solidFill>
                <a:latin typeface="+mn-lt"/>
                <a:ea typeface="+mn-ea"/>
                <a:cs typeface="+mn-cs"/>
              </a:rPr>
              <a:t>« économies d’agglomérations » :</a:t>
            </a:r>
            <a:endParaRPr lang="fr-FR" sz="1100" kern="1200" dirty="0">
              <a:solidFill>
                <a:schemeClr val="tx1"/>
              </a:solidFill>
              <a:latin typeface="+mn-lt"/>
              <a:ea typeface="+mn-ea"/>
              <a:cs typeface="+mn-cs"/>
            </a:endParaRPr>
          </a:p>
          <a:p>
            <a:pPr lvl="1"/>
            <a:r>
              <a:rPr lang="fr-FR" sz="1100" b="1" u="sng" kern="1200" dirty="0">
                <a:solidFill>
                  <a:schemeClr val="tx1"/>
                </a:solidFill>
                <a:latin typeface="+mn-lt"/>
                <a:ea typeface="+mn-ea"/>
                <a:cs typeface="+mn-cs"/>
              </a:rPr>
              <a:t>Attirant</a:t>
            </a:r>
            <a:r>
              <a:rPr lang="fr-FR" sz="1100" b="1" kern="1200" dirty="0">
                <a:solidFill>
                  <a:schemeClr val="tx1"/>
                </a:solidFill>
                <a:latin typeface="+mn-lt"/>
                <a:ea typeface="+mn-ea"/>
                <a:cs typeface="+mn-cs"/>
              </a:rPr>
              <a:t> et </a:t>
            </a:r>
            <a:r>
              <a:rPr lang="fr-FR" sz="1100" b="1" u="sng" kern="1200" dirty="0">
                <a:solidFill>
                  <a:schemeClr val="tx1"/>
                </a:solidFill>
                <a:latin typeface="+mn-lt"/>
                <a:ea typeface="+mn-ea"/>
                <a:cs typeface="+mn-cs"/>
              </a:rPr>
              <a:t>concentrant</a:t>
            </a:r>
            <a:r>
              <a:rPr lang="fr-FR" sz="1100" kern="1200" dirty="0">
                <a:solidFill>
                  <a:schemeClr val="tx1"/>
                </a:solidFill>
                <a:latin typeface="+mn-lt"/>
                <a:ea typeface="+mn-ea"/>
                <a:cs typeface="+mn-cs"/>
              </a:rPr>
              <a:t> au sein de </a:t>
            </a:r>
            <a:r>
              <a:rPr lang="fr-FR" sz="1100" b="1" kern="1200" dirty="0">
                <a:solidFill>
                  <a:schemeClr val="tx1"/>
                </a:solidFill>
                <a:latin typeface="+mn-lt"/>
                <a:ea typeface="+mn-ea"/>
                <a:cs typeface="+mn-cs"/>
              </a:rPr>
              <a:t>métropoles réputées (donc attractives), </a:t>
            </a:r>
            <a:r>
              <a:rPr lang="fr-FR" sz="1100" kern="1200" dirty="0">
                <a:solidFill>
                  <a:schemeClr val="tx1"/>
                </a:solidFill>
                <a:latin typeface="+mn-lt"/>
                <a:ea typeface="+mn-ea"/>
                <a:cs typeface="+mn-cs"/>
              </a:rPr>
              <a:t>des professionnels et organisations du savoir, ceux-ci bénéficiant en retour des </a:t>
            </a:r>
            <a:r>
              <a:rPr lang="fr-FR" sz="1100" b="1" kern="1200" dirty="0">
                <a:solidFill>
                  <a:schemeClr val="tx1"/>
                </a:solidFill>
                <a:latin typeface="+mn-lt"/>
                <a:ea typeface="+mn-ea"/>
                <a:cs typeface="+mn-cs"/>
              </a:rPr>
              <a:t>retombées</a:t>
            </a:r>
            <a:r>
              <a:rPr lang="fr-FR" sz="1100" kern="1200" dirty="0">
                <a:solidFill>
                  <a:schemeClr val="tx1"/>
                </a:solidFill>
                <a:latin typeface="+mn-lt"/>
                <a:ea typeface="+mn-ea"/>
                <a:cs typeface="+mn-cs"/>
              </a:rPr>
              <a:t> d’un environnement favorables aux échanges de toute nature.</a:t>
            </a:r>
          </a:p>
          <a:p>
            <a:pPr lvl="1"/>
            <a:r>
              <a:rPr lang="fr-FR" sz="1100" b="1" u="sng" kern="1200" dirty="0">
                <a:solidFill>
                  <a:schemeClr val="tx1"/>
                </a:solidFill>
                <a:latin typeface="+mn-lt"/>
                <a:ea typeface="+mn-ea"/>
                <a:cs typeface="+mn-cs"/>
              </a:rPr>
              <a:t>En échange ils irriguent c</a:t>
            </a:r>
            <a:r>
              <a:rPr lang="fr-FR" sz="1100" kern="1200" dirty="0">
                <a:solidFill>
                  <a:schemeClr val="tx1"/>
                </a:solidFill>
                <a:latin typeface="+mn-lt"/>
                <a:ea typeface="+mn-ea"/>
                <a:cs typeface="+mn-cs"/>
              </a:rPr>
              <a:t>es agglomérations (ressources). </a:t>
            </a:r>
            <a:r>
              <a:rPr lang="fr-FR" sz="1100" b="1" kern="1200" dirty="0">
                <a:solidFill>
                  <a:schemeClr val="tx1"/>
                </a:solidFill>
                <a:latin typeface="+mn-lt"/>
                <a:ea typeface="+mn-ea"/>
                <a:cs typeface="+mn-cs"/>
              </a:rPr>
              <a:t>Externalités</a:t>
            </a:r>
            <a:r>
              <a:rPr lang="fr-FR" sz="1100" kern="1200" dirty="0">
                <a:solidFill>
                  <a:schemeClr val="tx1"/>
                </a:solidFill>
                <a:latin typeface="+mn-lt"/>
                <a:ea typeface="+mn-ea"/>
                <a:cs typeface="+mn-cs"/>
              </a:rPr>
              <a:t> : fuites et retombées « hors marchés ».</a:t>
            </a:r>
          </a:p>
          <a:p>
            <a:pPr lvl="1"/>
            <a:endParaRPr lang="fr-FR" sz="1100" kern="1200" dirty="0">
              <a:solidFill>
                <a:schemeClr val="tx1"/>
              </a:solidFill>
              <a:latin typeface="+mn-lt"/>
              <a:ea typeface="+mn-ea"/>
              <a:cs typeface="+mn-cs"/>
            </a:endParaRPr>
          </a:p>
          <a:p>
            <a:r>
              <a:rPr lang="fr-FR" sz="1100" b="1" u="sng" kern="1200" cap="small" dirty="0">
                <a:solidFill>
                  <a:schemeClr val="tx1"/>
                </a:solidFill>
                <a:latin typeface="+mn-lt"/>
                <a:ea typeface="+mn-ea"/>
                <a:cs typeface="+mn-cs"/>
              </a:rPr>
              <a:t>Leurs interactions</a:t>
            </a:r>
            <a:endParaRPr lang="fr-FR" sz="1100" kern="1200" dirty="0">
              <a:solidFill>
                <a:schemeClr val="tx1"/>
              </a:solidFill>
              <a:latin typeface="+mn-lt"/>
              <a:ea typeface="+mn-ea"/>
              <a:cs typeface="+mn-cs"/>
            </a:endParaRPr>
          </a:p>
          <a:p>
            <a:pPr lvl="0"/>
            <a:r>
              <a:rPr lang="fr-FR" sz="1100" b="1" kern="1200" cap="small" dirty="0">
                <a:solidFill>
                  <a:schemeClr val="tx1"/>
                </a:solidFill>
                <a:latin typeface="+mn-lt"/>
                <a:ea typeface="+mn-ea"/>
                <a:cs typeface="+mn-cs"/>
              </a:rPr>
              <a:t>-Les interactions entre « savoirs » et « finances », (auto-alimentation)</a:t>
            </a:r>
            <a:r>
              <a:rPr lang="fr-FR" sz="1100" b="1" kern="1200" cap="small" baseline="0" dirty="0">
                <a:solidFill>
                  <a:schemeClr val="tx1"/>
                </a:solidFill>
                <a:latin typeface="+mn-lt"/>
                <a:ea typeface="+mn-ea"/>
                <a:cs typeface="+mn-cs"/>
              </a:rPr>
              <a:t> </a:t>
            </a:r>
            <a:endParaRPr lang="fr-FR" sz="1100" kern="1200" dirty="0">
              <a:solidFill>
                <a:schemeClr val="tx1"/>
              </a:solidFill>
              <a:latin typeface="+mn-lt"/>
              <a:ea typeface="+mn-ea"/>
              <a:cs typeface="+mn-cs"/>
            </a:endParaRPr>
          </a:p>
          <a:p>
            <a:pPr lvl="0"/>
            <a:r>
              <a:rPr lang="fr-FR" sz="1100" kern="1200" dirty="0">
                <a:solidFill>
                  <a:schemeClr val="tx1"/>
                </a:solidFill>
                <a:latin typeface="+mn-lt"/>
                <a:ea typeface="+mn-ea"/>
                <a:cs typeface="+mn-cs"/>
              </a:rPr>
              <a:t>Ainsi, le </a:t>
            </a:r>
            <a:r>
              <a:rPr lang="fr-FR" sz="1100" b="1" kern="1200" dirty="0">
                <a:solidFill>
                  <a:schemeClr val="tx1"/>
                </a:solidFill>
                <a:latin typeface="+mn-lt"/>
                <a:ea typeface="+mn-ea"/>
                <a:cs typeface="+mn-cs"/>
              </a:rPr>
              <a:t>pôle des finances</a:t>
            </a:r>
            <a:r>
              <a:rPr lang="fr-FR" sz="1100" kern="1200" dirty="0">
                <a:solidFill>
                  <a:schemeClr val="tx1"/>
                </a:solidFill>
                <a:latin typeface="+mn-lt"/>
                <a:ea typeface="+mn-ea"/>
                <a:cs typeface="+mn-cs"/>
              </a:rPr>
              <a:t> constitue un </a:t>
            </a:r>
            <a:r>
              <a:rPr lang="fr-FR" sz="1100" b="1" u="sng" kern="1200" dirty="0">
                <a:solidFill>
                  <a:schemeClr val="tx1"/>
                </a:solidFill>
                <a:latin typeface="+mn-lt"/>
                <a:ea typeface="+mn-ea"/>
                <a:cs typeface="+mn-cs"/>
              </a:rPr>
              <a:t>levier susceptible de fournir les capitaux nécessaires et de valoriser le pôle du savoir dans une perspective marchande.</a:t>
            </a:r>
            <a:endParaRPr lang="fr-FR" sz="1100" kern="1200" dirty="0">
              <a:solidFill>
                <a:schemeClr val="tx1"/>
              </a:solidFill>
              <a:latin typeface="+mn-lt"/>
              <a:ea typeface="+mn-ea"/>
              <a:cs typeface="+mn-cs"/>
            </a:endParaRPr>
          </a:p>
          <a:p>
            <a:pPr lvl="0"/>
            <a:r>
              <a:rPr lang="fr-FR" sz="1100" kern="1200" dirty="0">
                <a:solidFill>
                  <a:schemeClr val="tx1"/>
                </a:solidFill>
                <a:latin typeface="+mn-lt"/>
                <a:ea typeface="+mn-ea"/>
                <a:cs typeface="+mn-cs"/>
              </a:rPr>
              <a:t>En retour, </a:t>
            </a:r>
            <a:r>
              <a:rPr lang="fr-FR" sz="1100" b="1" kern="1200" dirty="0">
                <a:solidFill>
                  <a:schemeClr val="tx1"/>
                </a:solidFill>
                <a:latin typeface="+mn-lt"/>
                <a:ea typeface="+mn-ea"/>
                <a:cs typeface="+mn-cs"/>
              </a:rPr>
              <a:t>ce </a:t>
            </a:r>
            <a:r>
              <a:rPr lang="fr-FR" sz="1100" b="1" u="sng" kern="1200" dirty="0">
                <a:solidFill>
                  <a:schemeClr val="tx1"/>
                </a:solidFill>
                <a:latin typeface="+mn-lt"/>
                <a:ea typeface="+mn-ea"/>
                <a:cs typeface="+mn-cs"/>
              </a:rPr>
              <a:t>pôle des finances</a:t>
            </a:r>
            <a:r>
              <a:rPr lang="fr-FR" sz="1100" u="sng" kern="1200" dirty="0">
                <a:solidFill>
                  <a:schemeClr val="tx1"/>
                </a:solidFill>
                <a:latin typeface="+mn-lt"/>
                <a:ea typeface="+mn-ea"/>
                <a:cs typeface="+mn-cs"/>
              </a:rPr>
              <a:t> </a:t>
            </a:r>
            <a:r>
              <a:rPr lang="fr-FR" sz="1100" b="1" u="sng" kern="1200" dirty="0">
                <a:solidFill>
                  <a:schemeClr val="tx1"/>
                </a:solidFill>
                <a:latin typeface="+mn-lt"/>
                <a:ea typeface="+mn-ea"/>
                <a:cs typeface="+mn-cs"/>
              </a:rPr>
              <a:t>bénéficie potentiellement des retombées commerciales associées à cette valorisation</a:t>
            </a:r>
            <a:r>
              <a:rPr lang="fr-FR" sz="1100" kern="1200" dirty="0">
                <a:solidFill>
                  <a:schemeClr val="tx1"/>
                </a:solidFill>
                <a:latin typeface="+mn-lt"/>
                <a:ea typeface="+mn-ea"/>
                <a:cs typeface="+mn-cs"/>
              </a:rPr>
              <a:t>. </a:t>
            </a:r>
          </a:p>
          <a:p>
            <a:pPr lvl="0"/>
            <a:r>
              <a:rPr lang="fr-FR" sz="1100" i="1" kern="1200" dirty="0">
                <a:solidFill>
                  <a:schemeClr val="tx1"/>
                </a:solidFill>
                <a:latin typeface="+mn-lt"/>
                <a:ea typeface="+mn-ea"/>
                <a:cs typeface="+mn-cs"/>
              </a:rPr>
              <a:t>Mais nous soulignerons</a:t>
            </a:r>
            <a:r>
              <a:rPr lang="fr-FR" sz="1100" b="1" i="1" kern="1200" dirty="0">
                <a:solidFill>
                  <a:schemeClr val="tx1"/>
                </a:solidFill>
                <a:latin typeface="+mn-lt"/>
                <a:ea typeface="+mn-ea"/>
                <a:cs typeface="+mn-cs"/>
              </a:rPr>
              <a:t> que cette auto-alimentation se réalise souvent sur la base d’une échelle de temps différente, générant des tensions entre ces deux actifs</a:t>
            </a:r>
            <a:r>
              <a:rPr lang="fr-FR" sz="1100" i="1" kern="1200" dirty="0">
                <a:solidFill>
                  <a:schemeClr val="tx1"/>
                </a:solidFill>
                <a:latin typeface="+mn-lt"/>
                <a:ea typeface="+mn-ea"/>
                <a:cs typeface="+mn-cs"/>
              </a:rPr>
              <a:t>. </a:t>
            </a:r>
            <a:r>
              <a:rPr lang="fr-FR" sz="1100" kern="1200" dirty="0">
                <a:solidFill>
                  <a:schemeClr val="tx1"/>
                </a:solidFill>
                <a:latin typeface="+mn-lt"/>
                <a:ea typeface="+mn-ea"/>
                <a:cs typeface="+mn-cs"/>
              </a:rPr>
              <a:t> </a:t>
            </a:r>
          </a:p>
          <a:p>
            <a:pPr lvl="0"/>
            <a:r>
              <a:rPr lang="fr-FR" sz="1100" b="1" kern="1200" cap="small" dirty="0">
                <a:solidFill>
                  <a:schemeClr val="tx1"/>
                </a:solidFill>
                <a:latin typeface="+mn-lt"/>
                <a:ea typeface="+mn-ea"/>
                <a:cs typeface="+mn-cs"/>
              </a:rPr>
              <a:t>-Les interactions entre « N.T.I. » et « finances ». </a:t>
            </a:r>
            <a:endParaRPr lang="fr-FR" sz="1100" kern="1200" dirty="0">
              <a:solidFill>
                <a:schemeClr val="tx1"/>
              </a:solidFill>
              <a:latin typeface="+mn-lt"/>
              <a:ea typeface="+mn-ea"/>
              <a:cs typeface="+mn-cs"/>
            </a:endParaRPr>
          </a:p>
          <a:p>
            <a:pPr lvl="1"/>
            <a:r>
              <a:rPr lang="fr-FR" sz="1100" kern="1200" dirty="0">
                <a:solidFill>
                  <a:schemeClr val="tx1"/>
                </a:solidFill>
                <a:latin typeface="+mn-lt"/>
                <a:ea typeface="+mn-ea"/>
                <a:cs typeface="+mn-cs"/>
              </a:rPr>
              <a:t>-Les </a:t>
            </a:r>
            <a:r>
              <a:rPr lang="fr-FR" sz="1100" b="1" kern="1200" dirty="0">
                <a:solidFill>
                  <a:schemeClr val="tx1"/>
                </a:solidFill>
                <a:latin typeface="+mn-lt"/>
                <a:ea typeface="+mn-ea"/>
                <a:cs typeface="+mn-cs"/>
              </a:rPr>
              <a:t>NTI </a:t>
            </a:r>
            <a:r>
              <a:rPr lang="fr-FR" sz="1100" kern="1200" dirty="0">
                <a:solidFill>
                  <a:schemeClr val="tx1"/>
                </a:solidFill>
                <a:latin typeface="+mn-lt"/>
                <a:ea typeface="+mn-ea"/>
                <a:cs typeface="+mn-cs"/>
              </a:rPr>
              <a:t>permettent, </a:t>
            </a:r>
            <a:r>
              <a:rPr lang="fr-FR" sz="1100" b="1" kern="1200" dirty="0">
                <a:solidFill>
                  <a:schemeClr val="tx1"/>
                </a:solidFill>
                <a:latin typeface="+mn-lt"/>
                <a:ea typeface="+mn-ea"/>
                <a:cs typeface="+mn-cs"/>
              </a:rPr>
              <a:t>à travers leurs multiples dispositifs (Internet, ordinateurs, logiciels, etc.) combinés avec leur puissance de calcul, de </a:t>
            </a:r>
            <a:r>
              <a:rPr lang="fr-FR" sz="1100" b="1" u="sng" kern="1200" dirty="0">
                <a:solidFill>
                  <a:schemeClr val="tx1"/>
                </a:solidFill>
                <a:latin typeface="+mn-lt"/>
                <a:ea typeface="+mn-ea"/>
                <a:cs typeface="+mn-cs"/>
              </a:rPr>
              <a:t>transmettre en temps réel aux différents opérateurs et acteurs financiers planétaires, un nombre quasi infini de données et d’informations financières,</a:t>
            </a:r>
            <a:r>
              <a:rPr lang="fr-FR" sz="1100" kern="1200" dirty="0">
                <a:solidFill>
                  <a:schemeClr val="tx1"/>
                </a:solidFill>
                <a:latin typeface="+mn-lt"/>
                <a:ea typeface="+mn-ea"/>
                <a:cs typeface="+mn-cs"/>
              </a:rPr>
              <a:t> générant une quantité considérable d’opérations aux montants de plus en plus élevés. </a:t>
            </a:r>
          </a:p>
          <a:p>
            <a:pPr lvl="1"/>
            <a:r>
              <a:rPr lang="fr-FR" sz="1100" b="1" kern="1200" dirty="0">
                <a:solidFill>
                  <a:schemeClr val="tx1"/>
                </a:solidFill>
                <a:latin typeface="+mn-lt"/>
                <a:ea typeface="+mn-ea"/>
                <a:cs typeface="+mn-cs"/>
              </a:rPr>
              <a:t>-En retour, les N.T.I. </a:t>
            </a:r>
            <a:r>
              <a:rPr lang="fr-FR" sz="1100" b="1" u="sng" kern="1200" dirty="0">
                <a:solidFill>
                  <a:schemeClr val="tx1"/>
                </a:solidFill>
                <a:latin typeface="+mn-lt"/>
                <a:ea typeface="+mn-ea"/>
                <a:cs typeface="+mn-cs"/>
              </a:rPr>
              <a:t>ont bénéficié des traitements associés à la finance de marché, qui ont contribué à leur sophistication et à leur développement</a:t>
            </a:r>
            <a:r>
              <a:rPr lang="fr-FR" sz="1100" b="1" kern="1200" dirty="0">
                <a:solidFill>
                  <a:schemeClr val="tx1"/>
                </a:solidFill>
                <a:latin typeface="+mn-lt"/>
                <a:ea typeface="+mn-ea"/>
                <a:cs typeface="+mn-cs"/>
              </a:rPr>
              <a:t> (l’industrie de la finance reposant largement sur le traitement de données et d’informations).</a:t>
            </a:r>
            <a:endParaRPr lang="fr-FR" sz="1100" kern="1200" dirty="0">
              <a:solidFill>
                <a:schemeClr val="tx1"/>
              </a:solidFill>
              <a:latin typeface="+mn-lt"/>
              <a:ea typeface="+mn-ea"/>
              <a:cs typeface="+mn-cs"/>
            </a:endParaRPr>
          </a:p>
          <a:p>
            <a:pPr lvl="0"/>
            <a:r>
              <a:rPr lang="fr-FR" sz="1100" kern="1200" dirty="0">
                <a:solidFill>
                  <a:schemeClr val="tx1"/>
                </a:solidFill>
                <a:latin typeface="+mn-lt"/>
                <a:ea typeface="+mn-ea"/>
                <a:cs typeface="+mn-cs"/>
              </a:rPr>
              <a:t>Elles apparaissent comme</a:t>
            </a:r>
            <a:r>
              <a:rPr lang="fr-FR" sz="1100" b="1" kern="1200" dirty="0">
                <a:solidFill>
                  <a:schemeClr val="tx1"/>
                </a:solidFill>
                <a:latin typeface="+mn-lt"/>
                <a:ea typeface="+mn-ea"/>
                <a:cs typeface="+mn-cs"/>
              </a:rPr>
              <a:t> de </a:t>
            </a:r>
            <a:r>
              <a:rPr lang="fr-FR" sz="1100" b="1" u="sng" kern="1200" dirty="0">
                <a:solidFill>
                  <a:schemeClr val="tx1"/>
                </a:solidFill>
                <a:latin typeface="+mn-lt"/>
                <a:ea typeface="+mn-ea"/>
                <a:cs typeface="+mn-cs"/>
              </a:rPr>
              <a:t>puissants amplificateurs</a:t>
            </a:r>
            <a:r>
              <a:rPr lang="fr-FR" sz="1100" kern="1200" dirty="0">
                <a:solidFill>
                  <a:schemeClr val="tx1"/>
                </a:solidFill>
                <a:latin typeface="+mn-lt"/>
                <a:ea typeface="+mn-ea"/>
                <a:cs typeface="+mn-cs"/>
              </a:rPr>
              <a:t> de ce traitement en termes de quantité et vitesse et ont pu ainsi concevoir des applications de plus en plus </a:t>
            </a:r>
            <a:r>
              <a:rPr lang="fr-FR" sz="1100" b="1" kern="1200" dirty="0">
                <a:solidFill>
                  <a:schemeClr val="tx1"/>
                </a:solidFill>
                <a:latin typeface="+mn-lt"/>
                <a:ea typeface="+mn-ea"/>
                <a:cs typeface="+mn-cs"/>
              </a:rPr>
              <a:t>sophistiquées</a:t>
            </a:r>
            <a:r>
              <a:rPr lang="fr-FR" sz="1100" kern="1200" dirty="0">
                <a:solidFill>
                  <a:schemeClr val="tx1"/>
                </a:solidFill>
                <a:latin typeface="+mn-lt"/>
                <a:ea typeface="+mn-ea"/>
                <a:cs typeface="+mn-cs"/>
              </a:rPr>
              <a:t>, associées en particulier au développement des </a:t>
            </a:r>
            <a:r>
              <a:rPr lang="fr-FR" sz="1100" b="1" kern="1200" dirty="0">
                <a:solidFill>
                  <a:schemeClr val="tx1"/>
                </a:solidFill>
                <a:latin typeface="+mn-lt"/>
                <a:ea typeface="+mn-ea"/>
                <a:cs typeface="+mn-cs"/>
              </a:rPr>
              <a:t>marchés financiers.</a:t>
            </a:r>
            <a:endParaRPr lang="fr-FR" sz="1100" kern="1200" dirty="0">
              <a:solidFill>
                <a:schemeClr val="tx1"/>
              </a:solidFill>
              <a:latin typeface="+mn-lt"/>
              <a:ea typeface="+mn-ea"/>
              <a:cs typeface="+mn-cs"/>
            </a:endParaRPr>
          </a:p>
          <a:p>
            <a:r>
              <a:rPr lang="fr-FR" sz="1100" b="1" kern="1200" dirty="0">
                <a:solidFill>
                  <a:schemeClr val="tx1"/>
                </a:solidFill>
                <a:latin typeface="+mn-lt"/>
                <a:ea typeface="+mn-ea"/>
                <a:cs typeface="+mn-cs"/>
              </a:rPr>
              <a:t>On peut donc considérer qu’elles sont devenues des </a:t>
            </a:r>
            <a:r>
              <a:rPr lang="fr-FR" sz="1100" b="1" u="sng" kern="1200" dirty="0">
                <a:solidFill>
                  <a:schemeClr val="tx1"/>
                </a:solidFill>
                <a:latin typeface="+mn-lt"/>
                <a:ea typeface="+mn-ea"/>
                <a:cs typeface="+mn-cs"/>
              </a:rPr>
              <a:t>industries intensives en connaissances</a:t>
            </a:r>
            <a:r>
              <a:rPr lang="fr-FR" sz="1100" b="0" u="none" kern="1200" dirty="0">
                <a:solidFill>
                  <a:schemeClr val="tx1"/>
                </a:solidFill>
                <a:latin typeface="+mn-lt"/>
                <a:ea typeface="+mn-ea"/>
                <a:cs typeface="+mn-cs"/>
              </a:rPr>
              <a:t>.</a:t>
            </a:r>
            <a:endParaRPr lang="fr-FR" sz="1100" kern="1200" dirty="0">
              <a:solidFill>
                <a:schemeClr val="tx1"/>
              </a:solidFill>
              <a:latin typeface="+mn-lt"/>
              <a:ea typeface="+mn-ea"/>
              <a:cs typeface="+mn-cs"/>
            </a:endParaRPr>
          </a:p>
          <a:p>
            <a:pPr lvl="0"/>
            <a:r>
              <a:rPr lang="fr-FR" sz="1100" b="1" kern="1200" cap="small" dirty="0">
                <a:solidFill>
                  <a:schemeClr val="tx1"/>
                </a:solidFill>
                <a:latin typeface="+mn-lt"/>
                <a:ea typeface="+mn-ea"/>
                <a:cs typeface="+mn-cs"/>
              </a:rPr>
              <a:t>-Les interactions entre « savoirs » et « NTI ». </a:t>
            </a:r>
            <a:endParaRPr lang="fr-FR" sz="1100" kern="1200" dirty="0">
              <a:solidFill>
                <a:schemeClr val="tx1"/>
              </a:solidFill>
              <a:latin typeface="+mn-lt"/>
              <a:ea typeface="+mn-ea"/>
              <a:cs typeface="+mn-cs"/>
            </a:endParaRPr>
          </a:p>
          <a:p>
            <a:pPr lvl="1"/>
            <a:r>
              <a:rPr lang="fr-FR" sz="1100" b="1" u="sng" kern="1200" dirty="0">
                <a:solidFill>
                  <a:schemeClr val="tx1"/>
                </a:solidFill>
                <a:latin typeface="+mn-lt"/>
                <a:ea typeface="+mn-ea"/>
                <a:cs typeface="+mn-cs"/>
              </a:rPr>
              <a:t>-Abolition des distances et des coûts</a:t>
            </a:r>
            <a:r>
              <a:rPr lang="fr-FR" sz="1100" b="1" kern="1200" dirty="0">
                <a:solidFill>
                  <a:schemeClr val="tx1"/>
                </a:solidFill>
                <a:latin typeface="+mn-lt"/>
                <a:ea typeface="+mn-ea"/>
                <a:cs typeface="+mn-cs"/>
              </a:rPr>
              <a:t> tant au niveau de l’accès que de l’échange ou du partage de savoir et, de la coopération entre personnes et groupes dispersés au sein d’espaces géographiques et sectoriels éloignés. </a:t>
            </a:r>
            <a:endParaRPr lang="fr-FR" sz="1100" kern="1200" dirty="0">
              <a:solidFill>
                <a:schemeClr val="tx1"/>
              </a:solidFill>
              <a:latin typeface="+mn-lt"/>
              <a:ea typeface="+mn-ea"/>
              <a:cs typeface="+mn-cs"/>
            </a:endParaRPr>
          </a:p>
          <a:p>
            <a:pPr lvl="1"/>
            <a:r>
              <a:rPr lang="fr-FR" sz="1100" b="1" u="sng" kern="1200" dirty="0">
                <a:solidFill>
                  <a:schemeClr val="tx1"/>
                </a:solidFill>
                <a:latin typeface="+mn-lt"/>
                <a:ea typeface="+mn-ea"/>
                <a:cs typeface="+mn-cs"/>
              </a:rPr>
              <a:t>-Accès potentiel en temps réel à une multitude de formes de savoir différentes</a:t>
            </a:r>
            <a:r>
              <a:rPr lang="fr-FR" sz="1100" b="1" kern="1200" dirty="0">
                <a:solidFill>
                  <a:schemeClr val="tx1"/>
                </a:solidFill>
                <a:latin typeface="+mn-lt"/>
                <a:ea typeface="+mn-ea"/>
                <a:cs typeface="+mn-cs"/>
              </a:rPr>
              <a:t>, constituant ainsi une source d’exploration et d’exploitation quasiment illimitée (sous réserve, dans certain cas, de coûts d’accès).</a:t>
            </a:r>
            <a:r>
              <a:rPr lang="fr-FR" sz="1100" kern="1200" dirty="0">
                <a:solidFill>
                  <a:schemeClr val="tx1"/>
                </a:solidFill>
                <a:latin typeface="+mn-lt"/>
                <a:ea typeface="+mn-ea"/>
                <a:cs typeface="+mn-cs"/>
              </a:rPr>
              <a:t> </a:t>
            </a:r>
          </a:p>
          <a:p>
            <a:pPr lvl="1"/>
            <a:r>
              <a:rPr lang="fr-FR" sz="1100" b="1" kern="1200" dirty="0">
                <a:solidFill>
                  <a:schemeClr val="tx1"/>
                </a:solidFill>
                <a:latin typeface="+mn-lt"/>
                <a:ea typeface="+mn-ea"/>
                <a:cs typeface="+mn-cs"/>
              </a:rPr>
              <a:t>-Interactions</a:t>
            </a:r>
            <a:r>
              <a:rPr lang="fr-FR" sz="1100" kern="1200" dirty="0">
                <a:solidFill>
                  <a:schemeClr val="tx1"/>
                </a:solidFill>
                <a:latin typeface="+mn-lt"/>
                <a:ea typeface="+mn-ea"/>
                <a:cs typeface="+mn-cs"/>
              </a:rPr>
              <a:t> entre ces deux pôles sont donc </a:t>
            </a:r>
            <a:r>
              <a:rPr lang="fr-FR" sz="1100" b="1" kern="1200" dirty="0">
                <a:solidFill>
                  <a:schemeClr val="tx1"/>
                </a:solidFill>
                <a:latin typeface="+mn-lt"/>
                <a:ea typeface="+mn-ea"/>
                <a:cs typeface="+mn-cs"/>
              </a:rPr>
              <a:t>patentes et contribuent à </a:t>
            </a:r>
            <a:r>
              <a:rPr lang="fr-FR" sz="1100" b="1" u="sng" kern="1200" dirty="0">
                <a:solidFill>
                  <a:schemeClr val="tx1"/>
                </a:solidFill>
                <a:latin typeface="+mn-lt"/>
                <a:ea typeface="+mn-ea"/>
                <a:cs typeface="+mn-cs"/>
              </a:rPr>
              <a:t>favoriser la croissance et la diffusion du savoir et à en générer de nouveaux</a:t>
            </a:r>
            <a:r>
              <a:rPr lang="fr-FR" sz="1100" b="1" kern="1200" dirty="0">
                <a:solidFill>
                  <a:schemeClr val="tx1"/>
                </a:solidFill>
                <a:latin typeface="+mn-lt"/>
                <a:ea typeface="+mn-ea"/>
                <a:cs typeface="+mn-cs"/>
              </a:rPr>
              <a:t>.</a:t>
            </a:r>
            <a:endParaRPr lang="fr-FR" sz="1100" kern="1200" dirty="0">
              <a:solidFill>
                <a:schemeClr val="tx1"/>
              </a:solidFill>
              <a:latin typeface="+mn-lt"/>
              <a:ea typeface="+mn-ea"/>
              <a:cs typeface="+mn-cs"/>
            </a:endParaRPr>
          </a:p>
          <a:p>
            <a:r>
              <a:rPr lang="fr-FR" sz="1200" kern="1200" cap="small" dirty="0">
                <a:solidFill>
                  <a:schemeClr val="tx1"/>
                </a:solidFill>
                <a:latin typeface="+mn-lt"/>
                <a:ea typeface="+mn-ea"/>
                <a:cs typeface="+mn-cs"/>
              </a:rPr>
              <a:t> </a:t>
            </a:r>
            <a:endParaRPr lang="fr-FR" sz="1000" kern="1200" dirty="0">
              <a:solidFill>
                <a:schemeClr val="tx1"/>
              </a:solidFill>
              <a:latin typeface="+mn-lt"/>
              <a:ea typeface="+mn-ea"/>
              <a:cs typeface="+mn-cs"/>
            </a:endParaRPr>
          </a:p>
          <a:p>
            <a:pPr lvl="0"/>
            <a:endParaRPr lang="fr-FR" sz="1200" kern="1200" dirty="0">
              <a:solidFill>
                <a:schemeClr val="tx1"/>
              </a:solidFill>
              <a:latin typeface="+mn-lt"/>
              <a:ea typeface="+mn-ea"/>
              <a:cs typeface="+mn-cs"/>
            </a:endParaRPr>
          </a:p>
          <a:p>
            <a:pPr lvl="1"/>
            <a:endParaRPr lang="fr-FR" sz="1200" kern="1200" dirty="0">
              <a:solidFill>
                <a:schemeClr val="tx1"/>
              </a:solidFill>
              <a:latin typeface="+mn-lt"/>
              <a:ea typeface="+mn-ea"/>
              <a:cs typeface="+mn-cs"/>
            </a:endParaRPr>
          </a:p>
          <a:p>
            <a:pPr lvl="1"/>
            <a:endParaRPr lang="fr-FR" sz="1200" kern="1200" dirty="0">
              <a:solidFill>
                <a:schemeClr val="tx1"/>
              </a:solidFill>
              <a:latin typeface="+mn-lt"/>
              <a:ea typeface="+mn-ea"/>
              <a:cs typeface="+mn-cs"/>
            </a:endParaRPr>
          </a:p>
          <a:p>
            <a:pPr lvl="1"/>
            <a:endParaRPr lang="fr-FR" sz="1000" kern="1200" dirty="0">
              <a:solidFill>
                <a:schemeClr val="tx1"/>
              </a:solidFill>
              <a:latin typeface="+mn-lt"/>
              <a:ea typeface="+mn-ea"/>
              <a:cs typeface="+mn-cs"/>
            </a:endParaRPr>
          </a:p>
          <a:p>
            <a:pPr algn="just">
              <a:spcBef>
                <a:spcPct val="0"/>
              </a:spcBef>
            </a:pPr>
            <a:endParaRPr lang="fr-FR" sz="1000" b="1" baseline="0" noProof="0" dirty="0"/>
          </a:p>
        </p:txBody>
      </p:sp>
      <p:sp>
        <p:nvSpPr>
          <p:cNvPr id="3" name="Espace réservé du numéro de diapositive 2"/>
          <p:cNvSpPr>
            <a:spLocks noGrp="1"/>
          </p:cNvSpPr>
          <p:nvPr>
            <p:ph type="sldNum" sz="quarter" idx="11"/>
          </p:nvPr>
        </p:nvSpPr>
        <p:spPr/>
        <p:txBody>
          <a:bodyPr/>
          <a:lstStyle/>
          <a:p>
            <a:pPr>
              <a:defRPr/>
            </a:pPr>
            <a:fld id="{C558D00F-8F3B-4EBA-B9CE-506B7B3C0CF0}" type="slidenum">
              <a:rPr lang="fr-FR" smtClean="0"/>
              <a:pPr>
                <a:defRPr/>
              </a:pPr>
              <a:t>9</a:t>
            </a:fld>
            <a:endParaRPr lang="fr-FR" dirty="0"/>
          </a:p>
        </p:txBody>
      </p:sp>
    </p:spTree>
    <p:extLst>
      <p:ext uri="{BB962C8B-B14F-4D97-AF65-F5344CB8AC3E}">
        <p14:creationId xmlns:p14="http://schemas.microsoft.com/office/powerpoint/2010/main" val="1772947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a:ln/>
        </p:spPr>
      </p:sp>
      <p:sp>
        <p:nvSpPr>
          <p:cNvPr id="30723" name="Espace réservé des commentaires 2"/>
          <p:cNvSpPr>
            <a:spLocks noGrp="1"/>
          </p:cNvSpPr>
          <p:nvPr>
            <p:ph type="body" idx="1"/>
          </p:nvPr>
        </p:nvSpPr>
        <p:spPr>
          <a:noFill/>
          <a:ln/>
        </p:spPr>
        <p:txBody>
          <a:bodyPr/>
          <a:lstStyle/>
          <a:p>
            <a:pPr eaLnBrk="1" hangingPunct="1">
              <a:spcBef>
                <a:spcPct val="0"/>
              </a:spcBef>
            </a:pPr>
            <a:endParaRPr lang="fr-FR" dirty="0" smtClean="0"/>
          </a:p>
        </p:txBody>
      </p:sp>
      <p:sp>
        <p:nvSpPr>
          <p:cNvPr id="15363" name="Espace réservé du numéro de diapositive 3"/>
          <p:cNvSpPr txBox="1">
            <a:spLocks noGrp="1"/>
          </p:cNvSpPr>
          <p:nvPr/>
        </p:nvSpPr>
        <p:spPr bwMode="auto">
          <a:xfrm>
            <a:off x="3850443" y="9430091"/>
            <a:ext cx="2945659" cy="496411"/>
          </a:xfrm>
          <a:prstGeom prst="rect">
            <a:avLst/>
          </a:prstGeom>
          <a:noFill/>
          <a:ln>
            <a:miter lim="800000"/>
            <a:headEnd/>
            <a:tailEnd/>
          </a:ln>
        </p:spPr>
        <p:txBody>
          <a:bodyPr anchor="b"/>
          <a:lstStyle/>
          <a:p>
            <a:pPr algn="r">
              <a:defRPr/>
            </a:pPr>
            <a:fld id="{536D6A0E-6DC9-46DB-93C4-0B96569B4BA2}" type="slidenum">
              <a:rPr lang="fr-FR" sz="1200">
                <a:latin typeface="+mn-lt"/>
              </a:rPr>
              <a:pPr algn="r">
                <a:defRPr/>
              </a:pPr>
              <a:t>12</a:t>
            </a:fld>
            <a:endParaRPr lang="fr-FR" sz="1200" dirty="0">
              <a:latin typeface="+mn-lt"/>
            </a:endParaRPr>
          </a:p>
        </p:txBody>
      </p:sp>
    </p:spTree>
    <p:extLst>
      <p:ext uri="{BB962C8B-B14F-4D97-AF65-F5344CB8AC3E}">
        <p14:creationId xmlns:p14="http://schemas.microsoft.com/office/powerpoint/2010/main" val="4190176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81038" y="365126"/>
            <a:ext cx="8543925" cy="1325563"/>
          </a:xfrm>
          <a:prstGeom prst="rect">
            <a:avLst/>
          </a:prstGeom>
        </p:spPr>
        <p:txBody>
          <a:bodyPr/>
          <a:lstStyle/>
          <a:p>
            <a:r>
              <a:rPr lang="fr-FR"/>
              <a:t>Modifiez le style du titre</a:t>
            </a:r>
          </a:p>
        </p:txBody>
      </p:sp>
      <p:sp>
        <p:nvSpPr>
          <p:cNvPr id="3" name="Espace réservé du texte 2"/>
          <p:cNvSpPr>
            <a:spLocks noGrp="1"/>
          </p:cNvSpPr>
          <p:nvPr>
            <p:ph type="body" sz="half" idx="1"/>
          </p:nvPr>
        </p:nvSpPr>
        <p:spPr>
          <a:xfrm>
            <a:off x="681037" y="1825625"/>
            <a:ext cx="4189413" cy="4351338"/>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035550" y="1825625"/>
            <a:ext cx="4189413" cy="4351338"/>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numéro de diapositive 6"/>
          <p:cNvSpPr>
            <a:spLocks noGrp="1"/>
          </p:cNvSpPr>
          <p:nvPr>
            <p:ph type="sldNum" sz="quarter" idx="12"/>
          </p:nvPr>
        </p:nvSpPr>
        <p:spPr>
          <a:xfrm>
            <a:off x="8832850" y="6248400"/>
            <a:ext cx="412750" cy="304800"/>
          </a:xfrm>
        </p:spPr>
        <p:txBody>
          <a:bodyPr/>
          <a:lstStyle>
            <a:lvl1pPr>
              <a:defRPr/>
            </a:lvl1pPr>
          </a:lstStyle>
          <a:p>
            <a:fld id="{CE984A95-F6B0-4ECA-9B74-87963317AB7E}" type="slidenum">
              <a:rPr lang="fr-FR" altLang="fr-FR"/>
              <a:pPr/>
              <a:t>‹#›</a:t>
            </a:fld>
            <a:endParaRPr lang="fr-FR" altLang="fr-FR" dirty="0"/>
          </a:p>
        </p:txBody>
      </p:sp>
    </p:spTree>
    <p:extLst>
      <p:ext uri="{BB962C8B-B14F-4D97-AF65-F5344CB8AC3E}">
        <p14:creationId xmlns:p14="http://schemas.microsoft.com/office/powerpoint/2010/main" val="2249640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png"/><Relationship Id="rId6" Type="http://schemas.openxmlformats.org/officeDocument/2006/relationships/image" Target="../media/image2.png"/><Relationship Id="rId7" Type="http://schemas.openxmlformats.org/officeDocument/2006/relationships/image" Target="../media/image3.em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Click to edit Master title style</a:t>
            </a:r>
          </a:p>
        </p:txBody>
      </p:sp>
      <p:sp>
        <p:nvSpPr>
          <p:cNvPr id="5123" name="Rectangle 3"/>
          <p:cNvSpPr>
            <a:spLocks noGrp="1" noChangeArrowheads="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a:t>Click to </a:t>
            </a:r>
            <a:r>
              <a:rPr lang="fr-FR" dirty="0" err="1"/>
              <a:t>edit</a:t>
            </a:r>
            <a:r>
              <a:rPr lang="fr-FR" dirty="0"/>
              <a:t> Master </a:t>
            </a:r>
            <a:r>
              <a:rPr lang="fr-FR" dirty="0" err="1"/>
              <a:t>text</a:t>
            </a:r>
            <a:r>
              <a:rPr lang="fr-FR" dirty="0"/>
              <a:t> styles</a:t>
            </a:r>
          </a:p>
          <a:p>
            <a:pPr lvl="1"/>
            <a:r>
              <a:rPr lang="fr-FR" dirty="0"/>
              <a:t>Second </a:t>
            </a:r>
            <a:r>
              <a:rPr lang="fr-FR" dirty="0" err="1"/>
              <a:t>level</a:t>
            </a:r>
            <a:endParaRPr lang="fr-FR" dirty="0"/>
          </a:p>
          <a:p>
            <a:pPr lvl="2"/>
            <a:r>
              <a:rPr lang="fr-FR" dirty="0" err="1"/>
              <a:t>Third</a:t>
            </a:r>
            <a:r>
              <a:rPr lang="fr-FR" dirty="0"/>
              <a:t> </a:t>
            </a:r>
            <a:r>
              <a:rPr lang="fr-FR" dirty="0" err="1"/>
              <a:t>level</a:t>
            </a:r>
            <a:endParaRPr lang="fr-FR" dirty="0"/>
          </a:p>
          <a:p>
            <a:pPr lvl="3"/>
            <a:r>
              <a:rPr lang="fr-FR" dirty="0" err="1"/>
              <a:t>Fourth</a:t>
            </a:r>
            <a:r>
              <a:rPr lang="fr-FR" dirty="0"/>
              <a:t> </a:t>
            </a:r>
            <a:r>
              <a:rPr lang="fr-FR" dirty="0" err="1"/>
              <a:t>level</a:t>
            </a:r>
            <a:endParaRPr lang="fr-FR" dirty="0"/>
          </a:p>
          <a:p>
            <a:pPr lvl="4"/>
            <a:r>
              <a:rPr lang="fr-FR" dirty="0" err="1"/>
              <a:t>Fifth</a:t>
            </a:r>
            <a:r>
              <a:rPr lang="fr-FR" dirty="0"/>
              <a:t> </a:t>
            </a:r>
            <a:r>
              <a:rPr lang="fr-FR" dirty="0" err="1"/>
              <a:t>level</a:t>
            </a:r>
            <a:endParaRPr lang="fr-FR" dirty="0"/>
          </a:p>
        </p:txBody>
      </p:sp>
      <p:sp>
        <p:nvSpPr>
          <p:cNvPr id="7" name="Text Box 26"/>
          <p:cNvSpPr txBox="1">
            <a:spLocks noChangeArrowheads="1"/>
          </p:cNvSpPr>
          <p:nvPr userDrawn="1"/>
        </p:nvSpPr>
        <p:spPr bwMode="auto">
          <a:xfrm>
            <a:off x="920552" y="6567155"/>
            <a:ext cx="7056784" cy="246221"/>
          </a:xfrm>
          <a:prstGeom prst="rect">
            <a:avLst/>
          </a:prstGeom>
          <a:noFill/>
          <a:ln w="9525">
            <a:noFill/>
            <a:miter lim="800000"/>
            <a:headEnd/>
            <a:tailEnd/>
          </a:ln>
        </p:spPr>
        <p:txBody>
          <a:bodyPr wrap="square">
            <a:spAutoFit/>
          </a:bodyPr>
          <a:lstStyle>
            <a:defPPr>
              <a:defRPr lang="fr-FR"/>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fr-FR" sz="1000" kern="1200" dirty="0">
                <a:solidFill>
                  <a:schemeClr val="tx1"/>
                </a:solidFill>
                <a:latin typeface="Arial" charset="0"/>
                <a:ea typeface="+mn-ea"/>
                <a:cs typeface="+mn-cs"/>
              </a:rPr>
              <a:t> </a:t>
            </a:r>
            <a:r>
              <a:rPr lang="fr-FR" sz="1000" u="none" strike="noStrike" kern="1200" dirty="0">
                <a:solidFill>
                  <a:schemeClr val="tx1"/>
                </a:solidFill>
                <a:latin typeface="Arial" charset="0"/>
                <a:ea typeface="+mn-ea"/>
                <a:cs typeface="+mn-cs"/>
              </a:rPr>
              <a:t>  </a:t>
            </a:r>
            <a:r>
              <a:rPr lang="fr-FR" sz="1000" kern="1200" dirty="0">
                <a:solidFill>
                  <a:schemeClr val="tx1"/>
                </a:solidFill>
                <a:latin typeface="Arial" charset="0"/>
                <a:ea typeface="+mn-ea"/>
                <a:cs typeface="+mn-cs"/>
              </a:rPr>
              <a:t>Licence « Creative Commons » </a:t>
            </a:r>
            <a:r>
              <a:rPr lang="fr-FR" sz="1000" kern="1200" dirty="0">
                <a:solidFill>
                  <a:schemeClr val="tx1"/>
                </a:solidFill>
                <a:latin typeface="Arial" charset="0"/>
                <a:ea typeface="+mn-ea"/>
                <a:cs typeface="Tahoma" pitchFamily="34" charset="0"/>
              </a:rPr>
              <a:t>(CC-BY-NC-SA) </a:t>
            </a:r>
            <a:r>
              <a:rPr lang="fr-FR" sz="1000" kern="1200" dirty="0">
                <a:solidFill>
                  <a:schemeClr val="tx1"/>
                </a:solidFill>
                <a:latin typeface="Arial" charset="0"/>
                <a:ea typeface="+mn-ea"/>
                <a:cs typeface="+mn-cs"/>
              </a:rPr>
              <a:t>)  Jean-Pierre Bouchez, Projet BourbaKeM, élément n°11, 2016 </a:t>
            </a:r>
          </a:p>
        </p:txBody>
      </p:sp>
      <p:sp>
        <p:nvSpPr>
          <p:cNvPr id="8" name="Rectangle 6"/>
          <p:cNvSpPr txBox="1">
            <a:spLocks noChangeArrowheads="1"/>
          </p:cNvSpPr>
          <p:nvPr userDrawn="1"/>
        </p:nvSpPr>
        <p:spPr bwMode="auto">
          <a:xfrm>
            <a:off x="8849816" y="6605736"/>
            <a:ext cx="1087264" cy="2602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B9405D5-B0BE-47C4-A0DA-14BC82B8C20D}" type="slidenum">
              <a:rPr kumimoji="0" lang="fr-FR" sz="10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fr-FR" sz="1400" b="0" i="0" u="none" strike="noStrike" kern="1200" cap="none" spc="0" normalizeH="0" baseline="0" noProof="0" dirty="0">
              <a:ln>
                <a:noFill/>
              </a:ln>
              <a:solidFill>
                <a:schemeClr val="tx1"/>
              </a:solidFill>
              <a:effectLst/>
              <a:uLnTx/>
              <a:uFillTx/>
              <a:latin typeface="Arial" charset="0"/>
              <a:ea typeface="+mn-ea"/>
              <a:cs typeface="+mn-cs"/>
            </a:endParaRPr>
          </a:p>
        </p:txBody>
      </p:sp>
      <p:pic>
        <p:nvPicPr>
          <p:cNvPr id="125954" name="Picture 2"/>
          <p:cNvPicPr>
            <a:picLocks noChangeAspect="1" noChangeArrowheads="1"/>
          </p:cNvPicPr>
          <p:nvPr userDrawn="1"/>
        </p:nvPicPr>
        <p:blipFill>
          <a:blip r:embed="rId5" cstate="print"/>
          <a:srcRect/>
          <a:stretch>
            <a:fillRect/>
          </a:stretch>
        </p:blipFill>
        <p:spPr bwMode="auto">
          <a:xfrm>
            <a:off x="416496" y="6596806"/>
            <a:ext cx="179388" cy="179388"/>
          </a:xfrm>
          <a:prstGeom prst="rect">
            <a:avLst/>
          </a:prstGeom>
          <a:noFill/>
          <a:ln w="9525">
            <a:noFill/>
            <a:miter lim="800000"/>
            <a:headEnd/>
            <a:tailEnd/>
          </a:ln>
          <a:effectLst/>
        </p:spPr>
      </p:pic>
      <p:pic>
        <p:nvPicPr>
          <p:cNvPr id="125955" name="Picture 3"/>
          <p:cNvPicPr>
            <a:picLocks noChangeAspect="1" noChangeArrowheads="1"/>
          </p:cNvPicPr>
          <p:nvPr userDrawn="1"/>
        </p:nvPicPr>
        <p:blipFill>
          <a:blip r:embed="rId6" cstate="print"/>
          <a:srcRect/>
          <a:stretch>
            <a:fillRect/>
          </a:stretch>
        </p:blipFill>
        <p:spPr bwMode="auto">
          <a:xfrm>
            <a:off x="632520" y="6596806"/>
            <a:ext cx="179388" cy="179388"/>
          </a:xfrm>
          <a:prstGeom prst="rect">
            <a:avLst/>
          </a:prstGeom>
          <a:noFill/>
          <a:ln w="9525">
            <a:noFill/>
            <a:miter lim="800000"/>
            <a:headEnd/>
            <a:tailEnd/>
          </a:ln>
          <a:effectLst/>
        </p:spPr>
      </p:pic>
      <p:pic>
        <p:nvPicPr>
          <p:cNvPr id="125956" name="Picture 4"/>
          <p:cNvPicPr>
            <a:picLocks noChangeAspect="1" noChangeArrowheads="1"/>
          </p:cNvPicPr>
          <p:nvPr userDrawn="1"/>
        </p:nvPicPr>
        <p:blipFill>
          <a:blip r:embed="rId7" cstate="print"/>
          <a:srcRect/>
          <a:stretch>
            <a:fillRect/>
          </a:stretch>
        </p:blipFill>
        <p:spPr bwMode="auto">
          <a:xfrm>
            <a:off x="848544" y="6597352"/>
            <a:ext cx="190500" cy="1905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89" r:id="rId1"/>
    <p:sldLayoutId id="2147483682" r:id="rId2"/>
    <p:sldLayoutId id="2147483690" r:id="rId3"/>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pied de page 4"/>
          <p:cNvSpPr txBox="1">
            <a:spLocks/>
          </p:cNvSpPr>
          <p:nvPr/>
        </p:nvSpPr>
        <p:spPr bwMode="auto">
          <a:xfrm>
            <a:off x="704528" y="2205038"/>
            <a:ext cx="8568952" cy="792038"/>
          </a:xfrm>
          <a:prstGeom prst="rect">
            <a:avLst/>
          </a:prstGeom>
          <a:noFill/>
          <a:ln w="9525">
            <a:noFill/>
            <a:miter lim="800000"/>
            <a:headEnd/>
            <a:tailEnd/>
          </a:ln>
        </p:spPr>
        <p:txBody>
          <a:bodyPr/>
          <a:lstStyle/>
          <a:p>
            <a:r>
              <a:rPr lang="fr-FR" sz="2800" b="1" dirty="0">
                <a:solidFill>
                  <a:srgbClr val="002060"/>
                </a:solidFill>
                <a:latin typeface="Calibri" pitchFamily="34" charset="0"/>
              </a:rPr>
              <a:t>Projet BourbaKeM</a:t>
            </a:r>
          </a:p>
          <a:p>
            <a:endParaRPr lang="fr-FR" sz="2800" b="1" dirty="0">
              <a:solidFill>
                <a:srgbClr val="002060"/>
              </a:solidFill>
              <a:latin typeface="Calibri" pitchFamily="34" charset="0"/>
            </a:endParaRPr>
          </a:p>
          <a:p>
            <a:r>
              <a:rPr lang="fr-FR" sz="2800" b="1" dirty="0">
                <a:solidFill>
                  <a:srgbClr val="002060"/>
                </a:solidFill>
                <a:latin typeface="Calibri" pitchFamily="34" charset="0"/>
              </a:rPr>
              <a:t>Elément n° 11:</a:t>
            </a:r>
          </a:p>
          <a:p>
            <a:endParaRPr lang="fr-FR" sz="1000" b="1" dirty="0">
              <a:solidFill>
                <a:srgbClr val="002060"/>
              </a:solidFill>
              <a:latin typeface="Calibri" pitchFamily="34" charset="0"/>
            </a:endParaRPr>
          </a:p>
          <a:p>
            <a:r>
              <a:rPr lang="fr-FR" sz="2800" b="1" dirty="0">
                <a:solidFill>
                  <a:srgbClr val="002060"/>
                </a:solidFill>
                <a:latin typeface="Calibri" pitchFamily="34" charset="0"/>
              </a:rPr>
              <a:t>L’économie du savoir :</a:t>
            </a:r>
          </a:p>
          <a:p>
            <a:r>
              <a:rPr lang="fr-FR" sz="2800" b="1" dirty="0">
                <a:solidFill>
                  <a:srgbClr val="002060"/>
                </a:solidFill>
                <a:latin typeface="Calibri" pitchFamily="34" charset="0"/>
              </a:rPr>
              <a:t>Une perspective fondée sur la dynamique interactive de ses éléments constitutifs.</a:t>
            </a:r>
          </a:p>
          <a:p>
            <a:pPr algn="ctr"/>
            <a:endParaRPr lang="fr-FR" sz="2800" b="1" dirty="0">
              <a:solidFill>
                <a:srgbClr val="002060"/>
              </a:solidFill>
              <a:latin typeface="Calibri" pitchFamily="34" charset="0"/>
            </a:endParaRPr>
          </a:p>
        </p:txBody>
      </p:sp>
      <p:sp>
        <p:nvSpPr>
          <p:cNvPr id="7171" name="Rectangle 6"/>
          <p:cNvSpPr>
            <a:spLocks noChangeArrowheads="1"/>
          </p:cNvSpPr>
          <p:nvPr/>
        </p:nvSpPr>
        <p:spPr bwMode="auto">
          <a:xfrm>
            <a:off x="5385048" y="5373216"/>
            <a:ext cx="3773487" cy="455613"/>
          </a:xfrm>
          <a:prstGeom prst="rect">
            <a:avLst/>
          </a:prstGeom>
          <a:noFill/>
          <a:ln w="9525" algn="ctr">
            <a:noFill/>
            <a:miter lim="800000"/>
            <a:headEnd/>
            <a:tailEnd/>
          </a:ln>
        </p:spPr>
        <p:txBody>
          <a:bodyPr/>
          <a:lstStyle/>
          <a:p>
            <a:pPr algn="ctr"/>
            <a:r>
              <a:rPr lang="en-CA" sz="2400" b="1" i="1" dirty="0">
                <a:solidFill>
                  <a:srgbClr val="002060"/>
                </a:solidFill>
                <a:latin typeface="Calibri" pitchFamily="34" charset="0"/>
              </a:rPr>
              <a:t>Jean-Pierre BOUCHEZ </a:t>
            </a:r>
          </a:p>
        </p:txBody>
      </p:sp>
      <p:sp>
        <p:nvSpPr>
          <p:cNvPr id="2" name="ZoneTexte 1"/>
          <p:cNvSpPr txBox="1"/>
          <p:nvPr/>
        </p:nvSpPr>
        <p:spPr>
          <a:xfrm>
            <a:off x="5601072" y="6858000"/>
            <a:ext cx="184731" cy="307777"/>
          </a:xfrm>
          <a:prstGeom prst="rect">
            <a:avLst/>
          </a:prstGeom>
          <a:noFill/>
        </p:spPr>
        <p:txBody>
          <a:bodyPr wrap="none" rtlCol="0">
            <a:spAutoFit/>
          </a:bodyPr>
          <a:lstStyle/>
          <a:p>
            <a:endParaRPr lang="fr-FR" dirty="0"/>
          </a:p>
        </p:txBody>
      </p:sp>
      <p:pic>
        <p:nvPicPr>
          <p:cNvPr id="6" name="Image 5" descr="logo_AgeCSO-201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472" y="188640"/>
            <a:ext cx="2920582" cy="141277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oneTexte 22"/>
          <p:cNvSpPr txBox="1">
            <a:spLocks noChangeArrowheads="1"/>
          </p:cNvSpPr>
          <p:nvPr/>
        </p:nvSpPr>
        <p:spPr bwMode="auto">
          <a:xfrm>
            <a:off x="992560" y="211287"/>
            <a:ext cx="7977336" cy="769441"/>
          </a:xfrm>
          <a:prstGeom prst="rect">
            <a:avLst/>
          </a:prstGeom>
          <a:noFill/>
          <a:ln w="12700" algn="ctr">
            <a:noFill/>
            <a:miter lim="800000"/>
            <a:headEnd/>
            <a:tailEnd/>
          </a:ln>
        </p:spPr>
        <p:txBody>
          <a:bodyPr wrap="square">
            <a:spAutoFit/>
          </a:bodyPr>
          <a:lstStyle/>
          <a:p>
            <a:pPr algn="ctr" eaLnBrk="0" hangingPunct="0"/>
            <a:r>
              <a:rPr lang="fr-FR" altLang="fr-FR" sz="2200" b="1" dirty="0">
                <a:solidFill>
                  <a:schemeClr val="accent6"/>
                </a:solidFill>
                <a:latin typeface="+mn-lt"/>
                <a:ea typeface="+mj-ea"/>
                <a:cs typeface="+mj-cs"/>
              </a:rPr>
              <a:t>L’interaction dynamique</a:t>
            </a:r>
          </a:p>
          <a:p>
            <a:pPr algn="ctr" eaLnBrk="0" hangingPunct="0"/>
            <a:r>
              <a:rPr lang="fr-FR" altLang="fr-FR" sz="2200" b="1" dirty="0">
                <a:solidFill>
                  <a:schemeClr val="accent6"/>
                </a:solidFill>
                <a:latin typeface="+mn-lt"/>
                <a:ea typeface="+mj-ea"/>
                <a:cs typeface="+mj-cs"/>
              </a:rPr>
              <a:t> entre les différentes composantes.</a:t>
            </a:r>
          </a:p>
        </p:txBody>
      </p:sp>
      <p:sp>
        <p:nvSpPr>
          <p:cNvPr id="24" name="Rectangle 23"/>
          <p:cNvSpPr/>
          <p:nvPr/>
        </p:nvSpPr>
        <p:spPr>
          <a:xfrm>
            <a:off x="416496" y="1138093"/>
            <a:ext cx="8424936" cy="4955203"/>
          </a:xfrm>
          <a:prstGeom prst="rect">
            <a:avLst/>
          </a:prstGeom>
        </p:spPr>
        <p:txBody>
          <a:bodyPr wrap="square">
            <a:spAutoFit/>
          </a:bodyPr>
          <a:lstStyle/>
          <a:p>
            <a:endParaRPr lang="fr-FR" sz="1600" b="1" dirty="0">
              <a:solidFill>
                <a:srgbClr val="0092BB"/>
              </a:solidFill>
              <a:ea typeface="ＭＳ Ｐゴシック"/>
              <a:cs typeface="ＭＳ Ｐゴシック"/>
            </a:endParaRPr>
          </a:p>
          <a:p>
            <a:r>
              <a:rPr lang="fr-FR" sz="2000" i="1" dirty="0">
                <a:solidFill>
                  <a:schemeClr val="accent6">
                    <a:lumMod val="75000"/>
                  </a:schemeClr>
                </a:solidFill>
                <a:latin typeface="+mn-lt"/>
              </a:rPr>
              <a:t>Les trois premiers éléments (savoir, TNDI et finances), constituent un système et se nourrissent mutuellement. </a:t>
            </a:r>
          </a:p>
          <a:p>
            <a:r>
              <a:rPr lang="fr-FR" sz="2000" i="1" dirty="0">
                <a:solidFill>
                  <a:schemeClr val="accent6">
                    <a:lumMod val="75000"/>
                  </a:schemeClr>
                </a:solidFill>
                <a:latin typeface="+mn-lt"/>
              </a:rPr>
              <a:t>La quatrième composante pour mémoire, (les économies d’agglomération), constituant le socle et l’espace d’attraction et de mobilisation de professionnels et d’organisations fondées sur le savoir.</a:t>
            </a:r>
          </a:p>
          <a:p>
            <a:endParaRPr lang="fr-FR" sz="2000" i="1" dirty="0">
              <a:solidFill>
                <a:schemeClr val="accent6">
                  <a:lumMod val="75000"/>
                </a:schemeClr>
              </a:solidFill>
              <a:latin typeface="+mn-lt"/>
            </a:endParaRPr>
          </a:p>
          <a:p>
            <a:pPr marL="285750" indent="-285750">
              <a:buFont typeface="Wingdings" panose="05000000000000000000" pitchFamily="2" charset="2"/>
              <a:buChar char="q"/>
            </a:pPr>
            <a:r>
              <a:rPr lang="fr-FR" sz="2000" i="1" dirty="0">
                <a:solidFill>
                  <a:schemeClr val="accent6">
                    <a:lumMod val="75000"/>
                  </a:schemeClr>
                </a:solidFill>
                <a:latin typeface="+mn-lt"/>
              </a:rPr>
              <a:t>Les interactions entre SAVOIR et TNDI (Technologies Numériques de l’Intellect).</a:t>
            </a:r>
          </a:p>
          <a:p>
            <a:r>
              <a:rPr lang="fr-FR" sz="2000" i="1" dirty="0">
                <a:solidFill>
                  <a:schemeClr val="accent6">
                    <a:lumMod val="75000"/>
                  </a:schemeClr>
                </a:solidFill>
                <a:latin typeface="+mn-lt"/>
              </a:rPr>
              <a:t>     Elles se sont largement amplifiées avec les pratiques collaboratives articulées</a:t>
            </a:r>
          </a:p>
          <a:p>
            <a:r>
              <a:rPr lang="fr-FR" sz="2000" i="1" dirty="0">
                <a:solidFill>
                  <a:schemeClr val="accent6">
                    <a:lumMod val="75000"/>
                  </a:schemeClr>
                </a:solidFill>
                <a:latin typeface="+mn-lt"/>
              </a:rPr>
              <a:t>     autour du Web 2.0 :</a:t>
            </a:r>
          </a:p>
          <a:p>
            <a:pPr marL="742950" lvl="1" indent="-285750">
              <a:buFont typeface="Wingdings" panose="05000000000000000000" pitchFamily="2" charset="2"/>
              <a:buChar char="§"/>
            </a:pPr>
            <a:r>
              <a:rPr lang="fr-FR" sz="2000" i="1" dirty="0">
                <a:solidFill>
                  <a:schemeClr val="accent6">
                    <a:lumMod val="75000"/>
                  </a:schemeClr>
                </a:solidFill>
                <a:latin typeface="+mn-lt"/>
              </a:rPr>
              <a:t>L’abolition des distances et des couts ;</a:t>
            </a:r>
          </a:p>
          <a:p>
            <a:pPr marL="742950" lvl="1" indent="-285750">
              <a:buFont typeface="Wingdings" panose="05000000000000000000" pitchFamily="2" charset="2"/>
              <a:buChar char="§"/>
            </a:pPr>
            <a:r>
              <a:rPr lang="fr-FR" sz="2000" i="1" dirty="0">
                <a:solidFill>
                  <a:schemeClr val="accent6">
                    <a:lumMod val="75000"/>
                  </a:schemeClr>
                </a:solidFill>
                <a:latin typeface="+mn-lt"/>
              </a:rPr>
              <a:t>La constitution d’entrepôts et de base de savoirs codifiés ;</a:t>
            </a:r>
          </a:p>
          <a:p>
            <a:pPr marL="742950" lvl="1" indent="-285750">
              <a:buFont typeface="Wingdings" panose="05000000000000000000" pitchFamily="2" charset="2"/>
              <a:buChar char="§"/>
            </a:pPr>
            <a:r>
              <a:rPr lang="fr-FR" sz="2000" i="1" dirty="0">
                <a:solidFill>
                  <a:schemeClr val="accent6">
                    <a:lumMod val="75000"/>
                  </a:schemeClr>
                </a:solidFill>
                <a:latin typeface="+mn-lt"/>
              </a:rPr>
              <a:t>Le partage interactif de savoirs et de pratiques ;</a:t>
            </a:r>
          </a:p>
          <a:p>
            <a:pPr marL="742950" lvl="1" indent="-285750">
              <a:buFont typeface="Wingdings" panose="05000000000000000000" pitchFamily="2" charset="2"/>
              <a:buChar char="§"/>
            </a:pPr>
            <a:r>
              <a:rPr lang="fr-FR" sz="2000" i="1" dirty="0">
                <a:solidFill>
                  <a:schemeClr val="accent6">
                    <a:lumMod val="75000"/>
                  </a:schemeClr>
                </a:solidFill>
                <a:latin typeface="+mn-lt"/>
              </a:rPr>
              <a:t>L’accès potentiel généralisé à une multitude de formes de savoir.</a:t>
            </a:r>
          </a:p>
          <a:p>
            <a:pPr marL="742950" lvl="1" indent="-285750">
              <a:buFont typeface="Wingdings" panose="05000000000000000000" pitchFamily="2" charset="2"/>
              <a:buChar char="§"/>
            </a:pPr>
            <a:endParaRPr lang="fr-FR" sz="2000" i="1" dirty="0">
              <a:solidFill>
                <a:schemeClr val="accent6">
                  <a:lumMod val="75000"/>
                </a:schemeClr>
              </a:solidFill>
              <a:latin typeface="+mn-lt"/>
            </a:endParaRPr>
          </a:p>
        </p:txBody>
      </p:sp>
    </p:spTree>
    <p:extLst>
      <p:ext uri="{BB962C8B-B14F-4D97-AF65-F5344CB8AC3E}">
        <p14:creationId xmlns:p14="http://schemas.microsoft.com/office/powerpoint/2010/main" val="3385229750"/>
      </p:ext>
    </p:extLst>
  </p:cSld>
  <p:clrMapOvr>
    <a:masterClrMapping/>
  </p:clrMapOvr>
  <p:transition xmlns:p14="http://schemas.microsoft.com/office/powerpoint/2010/main" advClick="0"/>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heckerboard(across)">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272480" y="908720"/>
            <a:ext cx="9289032" cy="5816977"/>
          </a:xfrm>
          <a:prstGeom prst="rect">
            <a:avLst/>
          </a:prstGeom>
        </p:spPr>
        <p:txBody>
          <a:bodyPr wrap="square">
            <a:spAutoFit/>
          </a:bodyPr>
          <a:lstStyle/>
          <a:p>
            <a:pPr lvl="1"/>
            <a:endParaRPr lang="fr-FR" sz="1600" dirty="0">
              <a:solidFill>
                <a:srgbClr val="0092BB"/>
              </a:solidFill>
              <a:ea typeface="ＭＳ Ｐゴシック"/>
              <a:cs typeface="ＭＳ Ｐゴシック"/>
            </a:endParaRPr>
          </a:p>
          <a:p>
            <a:pPr lvl="1"/>
            <a:endParaRPr lang="fr-FR" sz="1600" dirty="0">
              <a:solidFill>
                <a:srgbClr val="0092BB"/>
              </a:solidFill>
              <a:ea typeface="ＭＳ Ｐゴシック"/>
              <a:cs typeface="ＭＳ Ｐゴシック"/>
            </a:endParaRPr>
          </a:p>
          <a:p>
            <a:pPr marL="285750" indent="-285750">
              <a:buFont typeface="Wingdings" panose="05000000000000000000" pitchFamily="2" charset="2"/>
              <a:buChar char="q"/>
            </a:pPr>
            <a:r>
              <a:rPr lang="fr-FR" sz="2000" i="1" dirty="0">
                <a:solidFill>
                  <a:schemeClr val="accent6">
                    <a:lumMod val="75000"/>
                  </a:schemeClr>
                </a:solidFill>
              </a:rPr>
              <a:t>Les interactions entre SAVOIR et FINANCES : Autoalimentassions entre ces deux formes d’actifs :</a:t>
            </a:r>
          </a:p>
          <a:p>
            <a:pPr marL="742950" lvl="1" indent="-285750">
              <a:buFont typeface="Wingdings" panose="05000000000000000000" pitchFamily="2" charset="2"/>
              <a:buChar char="§"/>
            </a:pPr>
            <a:r>
              <a:rPr lang="fr-FR" sz="2000" i="1" dirty="0">
                <a:solidFill>
                  <a:schemeClr val="accent6">
                    <a:lumMod val="75000"/>
                  </a:schemeClr>
                </a:solidFill>
              </a:rPr>
              <a:t>Les « finances », comme levier susceptible de fournir des capitaux nécessaire susceptible de valoriser la composante « savoir » ;</a:t>
            </a:r>
          </a:p>
          <a:p>
            <a:pPr marL="742950" lvl="1" indent="-285750">
              <a:buFont typeface="Wingdings" panose="05000000000000000000" pitchFamily="2" charset="2"/>
              <a:buChar char="§"/>
            </a:pPr>
            <a:r>
              <a:rPr lang="fr-FR" sz="2000" i="1" dirty="0">
                <a:solidFill>
                  <a:schemeClr val="accent6">
                    <a:lumMod val="75000"/>
                  </a:schemeClr>
                </a:solidFill>
              </a:rPr>
              <a:t>Cette composante « savoir » bénéficiant potentiellement des retombées commerciales associée à cette valorisation.</a:t>
            </a:r>
          </a:p>
          <a:p>
            <a:pPr marL="1200150" lvl="2" indent="-285750">
              <a:buFont typeface="Courier New" panose="02070309020205020404" pitchFamily="49" charset="0"/>
              <a:buChar char="o"/>
            </a:pPr>
            <a:endParaRPr lang="fr-FR" sz="1600" dirty="0">
              <a:solidFill>
                <a:srgbClr val="0092BB"/>
              </a:solidFill>
              <a:ea typeface="ＭＳ Ｐゴシック"/>
              <a:cs typeface="ＭＳ Ｐゴシック"/>
            </a:endParaRPr>
          </a:p>
          <a:p>
            <a:pPr algn="ctr"/>
            <a:endParaRPr lang="fr-FR" b="1" i="1" dirty="0">
              <a:solidFill>
                <a:schemeClr val="accent2"/>
              </a:solidFill>
            </a:endParaRPr>
          </a:p>
          <a:p>
            <a:pPr marL="285750" indent="-285750">
              <a:buFont typeface="Wingdings" panose="05000000000000000000" pitchFamily="2" charset="2"/>
              <a:buChar char="q"/>
            </a:pPr>
            <a:r>
              <a:rPr lang="fr-FR" sz="2000" i="1" dirty="0">
                <a:solidFill>
                  <a:schemeClr val="accent6">
                    <a:lumMod val="75000"/>
                  </a:schemeClr>
                </a:solidFill>
                <a:latin typeface="+mn-lt"/>
              </a:rPr>
              <a:t>Les interactions entre TNDI </a:t>
            </a:r>
            <a:r>
              <a:rPr lang="fr-FR" sz="2000" i="1" dirty="0">
                <a:solidFill>
                  <a:schemeClr val="accent6">
                    <a:lumMod val="75000"/>
                  </a:schemeClr>
                </a:solidFill>
              </a:rPr>
              <a:t>(Technologies Numériques de l’Intellect) </a:t>
            </a:r>
            <a:r>
              <a:rPr lang="fr-FR" sz="2000" i="1" dirty="0">
                <a:solidFill>
                  <a:schemeClr val="accent6">
                    <a:lumMod val="75000"/>
                  </a:schemeClr>
                </a:solidFill>
                <a:latin typeface="+mn-lt"/>
              </a:rPr>
              <a:t>et FINANCES.</a:t>
            </a:r>
          </a:p>
          <a:p>
            <a:pPr marL="742950" lvl="1" indent="-285750">
              <a:buFont typeface="Wingdings" panose="05000000000000000000" pitchFamily="2" charset="2"/>
              <a:buChar char="§"/>
            </a:pPr>
            <a:r>
              <a:rPr lang="fr-FR" sz="2000" i="1" dirty="0">
                <a:solidFill>
                  <a:schemeClr val="accent6">
                    <a:lumMod val="75000"/>
                  </a:schemeClr>
                </a:solidFill>
                <a:latin typeface="+mn-lt"/>
              </a:rPr>
              <a:t>Les TNDI ouvrant la possibilité à travers leurs multiples dispositifs et supports combinés avec leur puissance de calcul, de transmettre en temps réel aux différents acteurs financiers un nombre quasi infini de données et d’informations financières…</a:t>
            </a:r>
          </a:p>
          <a:p>
            <a:pPr marL="742950" lvl="1" indent="-285750">
              <a:buFont typeface="Wingdings" panose="05000000000000000000" pitchFamily="2" charset="2"/>
              <a:buChar char="§"/>
            </a:pPr>
            <a:r>
              <a:rPr lang="fr-FR" sz="2000" i="1" dirty="0">
                <a:solidFill>
                  <a:schemeClr val="accent6">
                    <a:lumMod val="75000"/>
                  </a:schemeClr>
                </a:solidFill>
                <a:latin typeface="+mn-lt"/>
              </a:rPr>
              <a:t>… et bénéficiant en retour des traitements associés à la finance de marché, contribuant ainsi à leur développement.</a:t>
            </a:r>
          </a:p>
          <a:p>
            <a:pPr lvl="1"/>
            <a:endParaRPr lang="fr-FR" sz="2000" i="1" dirty="0">
              <a:solidFill>
                <a:schemeClr val="accent6">
                  <a:lumMod val="75000"/>
                </a:schemeClr>
              </a:solidFill>
              <a:latin typeface="+mn-lt"/>
            </a:endParaRPr>
          </a:p>
          <a:p>
            <a:pPr lvl="1"/>
            <a:endParaRPr lang="fr-FR" sz="1600" dirty="0">
              <a:solidFill>
                <a:srgbClr val="0092BB"/>
              </a:solidFill>
              <a:ea typeface="ＭＳ Ｐゴシック"/>
              <a:cs typeface="ＭＳ Ｐゴシック"/>
            </a:endParaRPr>
          </a:p>
          <a:p>
            <a:pPr algn="ctr"/>
            <a:endParaRPr lang="fr-FR" b="1" i="1" dirty="0">
              <a:solidFill>
                <a:schemeClr val="accent2"/>
              </a:solidFill>
            </a:endParaRPr>
          </a:p>
        </p:txBody>
      </p:sp>
      <p:sp>
        <p:nvSpPr>
          <p:cNvPr id="4" name="ZoneTexte 3"/>
          <p:cNvSpPr txBox="1">
            <a:spLocks noChangeArrowheads="1"/>
          </p:cNvSpPr>
          <p:nvPr/>
        </p:nvSpPr>
        <p:spPr bwMode="auto">
          <a:xfrm>
            <a:off x="992560" y="211287"/>
            <a:ext cx="7977336" cy="769441"/>
          </a:xfrm>
          <a:prstGeom prst="rect">
            <a:avLst/>
          </a:prstGeom>
          <a:noFill/>
          <a:ln w="12700" algn="ctr">
            <a:noFill/>
            <a:miter lim="800000"/>
            <a:headEnd/>
            <a:tailEnd/>
          </a:ln>
        </p:spPr>
        <p:txBody>
          <a:bodyPr wrap="square">
            <a:spAutoFit/>
          </a:bodyPr>
          <a:lstStyle/>
          <a:p>
            <a:pPr algn="ctr" eaLnBrk="0" hangingPunct="0"/>
            <a:r>
              <a:rPr lang="fr-FR" altLang="fr-FR" sz="2200" b="1" dirty="0">
                <a:solidFill>
                  <a:schemeClr val="accent6"/>
                </a:solidFill>
                <a:latin typeface="+mn-lt"/>
                <a:ea typeface="+mj-ea"/>
                <a:cs typeface="+mj-cs"/>
              </a:rPr>
              <a:t>L’interaction dynamique</a:t>
            </a:r>
          </a:p>
          <a:p>
            <a:pPr algn="ctr" eaLnBrk="0" hangingPunct="0"/>
            <a:r>
              <a:rPr lang="fr-FR" altLang="fr-FR" sz="2200" b="1" dirty="0">
                <a:solidFill>
                  <a:schemeClr val="accent6"/>
                </a:solidFill>
                <a:latin typeface="+mn-lt"/>
                <a:ea typeface="+mj-ea"/>
                <a:cs typeface="+mj-cs"/>
              </a:rPr>
              <a:t> entre les différentes composantes.</a:t>
            </a:r>
          </a:p>
        </p:txBody>
      </p:sp>
    </p:spTree>
    <p:extLst>
      <p:ext uri="{BB962C8B-B14F-4D97-AF65-F5344CB8AC3E}">
        <p14:creationId xmlns:p14="http://schemas.microsoft.com/office/powerpoint/2010/main" val="2570733901"/>
      </p:ext>
    </p:extLst>
  </p:cSld>
  <p:clrMapOvr>
    <a:masterClrMapping/>
  </p:clrMapOvr>
  <p:transition xmlns:p14="http://schemas.microsoft.com/office/powerpoint/2010/main" advClick="0"/>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heckerboard(across)">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pied de page 4"/>
          <p:cNvSpPr txBox="1">
            <a:spLocks/>
          </p:cNvSpPr>
          <p:nvPr/>
        </p:nvSpPr>
        <p:spPr bwMode="auto">
          <a:xfrm>
            <a:off x="704528" y="2205038"/>
            <a:ext cx="8568952" cy="792038"/>
          </a:xfrm>
          <a:prstGeom prst="rect">
            <a:avLst/>
          </a:prstGeom>
          <a:noFill/>
          <a:ln w="9525">
            <a:noFill/>
            <a:miter lim="800000"/>
            <a:headEnd/>
            <a:tailEnd/>
          </a:ln>
        </p:spPr>
        <p:txBody>
          <a:bodyPr/>
          <a:lstStyle/>
          <a:p>
            <a:r>
              <a:rPr lang="fr-FR" sz="2800" b="1" dirty="0" smtClean="0">
                <a:solidFill>
                  <a:srgbClr val="002060"/>
                </a:solidFill>
                <a:latin typeface="Calibri" pitchFamily="34" charset="0"/>
              </a:rPr>
              <a:t>Projet </a:t>
            </a:r>
            <a:r>
              <a:rPr lang="fr-FR" sz="2800" b="1" dirty="0" err="1" smtClean="0">
                <a:solidFill>
                  <a:srgbClr val="002060"/>
                </a:solidFill>
                <a:latin typeface="Calibri" pitchFamily="34" charset="0"/>
              </a:rPr>
              <a:t>BourbaKeM</a:t>
            </a:r>
            <a:endParaRPr lang="fr-FR" sz="2800" b="1" dirty="0" smtClean="0">
              <a:solidFill>
                <a:srgbClr val="002060"/>
              </a:solidFill>
              <a:latin typeface="Calibri" pitchFamily="34" charset="0"/>
            </a:endParaRPr>
          </a:p>
          <a:p>
            <a:endParaRPr lang="fr-FR" sz="2800" b="1" dirty="0" smtClean="0">
              <a:solidFill>
                <a:srgbClr val="002060"/>
              </a:solidFill>
              <a:latin typeface="Calibri" pitchFamily="34" charset="0"/>
            </a:endParaRPr>
          </a:p>
          <a:p>
            <a:r>
              <a:rPr lang="fr-FR" sz="2800" b="1" dirty="0" smtClean="0">
                <a:solidFill>
                  <a:srgbClr val="002060"/>
                </a:solidFill>
                <a:latin typeface="Calibri" pitchFamily="34" charset="0"/>
              </a:rPr>
              <a:t>Elément n° 11 :</a:t>
            </a:r>
          </a:p>
          <a:p>
            <a:r>
              <a:rPr lang="fr-FR" sz="2800" b="1" i="1" dirty="0">
                <a:solidFill>
                  <a:srgbClr val="002060"/>
                </a:solidFill>
                <a:latin typeface="Calibri" pitchFamily="34" charset="0"/>
              </a:rPr>
              <a:t>L’économie du savoir :</a:t>
            </a:r>
          </a:p>
          <a:p>
            <a:r>
              <a:rPr lang="fr-FR" sz="2800" b="1" i="1" dirty="0">
                <a:solidFill>
                  <a:srgbClr val="002060"/>
                </a:solidFill>
                <a:latin typeface="Calibri" pitchFamily="34" charset="0"/>
              </a:rPr>
              <a:t>Une perspective fondée sur la dynamique interactive de ses éléments constitutifs</a:t>
            </a:r>
            <a:endParaRPr lang="fr-FR" sz="2800" b="1" dirty="0" smtClean="0">
              <a:solidFill>
                <a:srgbClr val="002060"/>
              </a:solidFill>
              <a:latin typeface="Calibri" pitchFamily="34" charset="0"/>
            </a:endParaRPr>
          </a:p>
        </p:txBody>
      </p:sp>
      <p:sp>
        <p:nvSpPr>
          <p:cNvPr id="7171" name="Rectangle 6"/>
          <p:cNvSpPr>
            <a:spLocks noChangeArrowheads="1"/>
          </p:cNvSpPr>
          <p:nvPr/>
        </p:nvSpPr>
        <p:spPr bwMode="auto">
          <a:xfrm>
            <a:off x="5385048" y="5301208"/>
            <a:ext cx="3773487" cy="455613"/>
          </a:xfrm>
          <a:prstGeom prst="rect">
            <a:avLst/>
          </a:prstGeom>
          <a:noFill/>
          <a:ln w="9525" algn="ctr">
            <a:noFill/>
            <a:miter lim="800000"/>
            <a:headEnd/>
            <a:tailEnd/>
          </a:ln>
        </p:spPr>
        <p:txBody>
          <a:bodyPr/>
          <a:lstStyle/>
          <a:p>
            <a:pPr algn="ctr"/>
            <a:r>
              <a:rPr lang="en-CA" sz="2400" b="1" i="1" dirty="0" err="1" smtClean="0">
                <a:solidFill>
                  <a:srgbClr val="002060"/>
                </a:solidFill>
                <a:latin typeface="Calibri" pitchFamily="34" charset="0"/>
              </a:rPr>
              <a:t>Merci</a:t>
            </a:r>
            <a:r>
              <a:rPr lang="en-CA" sz="2400" b="1" i="1" dirty="0" smtClean="0">
                <a:solidFill>
                  <a:srgbClr val="002060"/>
                </a:solidFill>
                <a:latin typeface="Calibri" pitchFamily="34" charset="0"/>
              </a:rPr>
              <a:t> pour </a:t>
            </a:r>
            <a:r>
              <a:rPr lang="en-CA" sz="2400" b="1" i="1" dirty="0" err="1" smtClean="0">
                <a:solidFill>
                  <a:srgbClr val="002060"/>
                </a:solidFill>
                <a:latin typeface="Calibri" pitchFamily="34" charset="0"/>
              </a:rPr>
              <a:t>votre</a:t>
            </a:r>
            <a:r>
              <a:rPr lang="en-CA" sz="2400" b="1" i="1" dirty="0" smtClean="0">
                <a:solidFill>
                  <a:srgbClr val="002060"/>
                </a:solidFill>
                <a:latin typeface="Calibri" pitchFamily="34" charset="0"/>
              </a:rPr>
              <a:t> attention</a:t>
            </a:r>
            <a:endParaRPr lang="en-CA" sz="2400" b="1" i="1" dirty="0">
              <a:solidFill>
                <a:srgbClr val="002060"/>
              </a:solidFill>
              <a:latin typeface="Calibri" pitchFamily="34" charset="0"/>
            </a:endParaRPr>
          </a:p>
        </p:txBody>
      </p:sp>
      <p:pic>
        <p:nvPicPr>
          <p:cNvPr id="6" name="Image 5" descr="logo_AgeCSO-201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472" y="188640"/>
            <a:ext cx="2920582" cy="1412776"/>
          </a:xfrm>
          <a:prstGeom prst="rect">
            <a:avLst/>
          </a:prstGeom>
        </p:spPr>
      </p:pic>
    </p:spTree>
    <p:extLst>
      <p:ext uri="{BB962C8B-B14F-4D97-AF65-F5344CB8AC3E}">
        <p14:creationId xmlns:p14="http://schemas.microsoft.com/office/powerpoint/2010/main" val="370017718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oneTexte 22"/>
          <p:cNvSpPr txBox="1">
            <a:spLocks noChangeArrowheads="1"/>
          </p:cNvSpPr>
          <p:nvPr/>
        </p:nvSpPr>
        <p:spPr bwMode="auto">
          <a:xfrm>
            <a:off x="1252364" y="221739"/>
            <a:ext cx="7401272" cy="830997"/>
          </a:xfrm>
          <a:prstGeom prst="rect">
            <a:avLst/>
          </a:prstGeom>
          <a:noFill/>
          <a:ln w="12700" algn="ctr">
            <a:noFill/>
            <a:miter lim="800000"/>
            <a:headEnd/>
            <a:tailEnd/>
          </a:ln>
        </p:spPr>
        <p:txBody>
          <a:bodyPr wrap="square">
            <a:spAutoFit/>
          </a:bodyPr>
          <a:lstStyle/>
          <a:p>
            <a:pPr algn="ctr" eaLnBrk="0" hangingPunct="0"/>
            <a:r>
              <a:rPr lang="fr-FR" sz="2400" b="1" dirty="0">
                <a:solidFill>
                  <a:srgbClr val="000066"/>
                </a:solidFill>
                <a:latin typeface="+mn-lt"/>
              </a:rPr>
              <a:t>La dynamique interactive de création, de diffusion et d’usage du savoir et ses différentes composantes</a:t>
            </a:r>
          </a:p>
        </p:txBody>
      </p:sp>
      <p:sp>
        <p:nvSpPr>
          <p:cNvPr id="24" name="Rectangle 23"/>
          <p:cNvSpPr/>
          <p:nvPr/>
        </p:nvSpPr>
        <p:spPr>
          <a:xfrm>
            <a:off x="453520" y="1124744"/>
            <a:ext cx="9180000" cy="4292615"/>
          </a:xfrm>
          <a:prstGeom prst="rect">
            <a:avLst/>
          </a:prstGeom>
        </p:spPr>
        <p:txBody>
          <a:bodyPr wrap="square">
            <a:noAutofit/>
          </a:bodyPr>
          <a:lstStyle/>
          <a:p>
            <a:r>
              <a:rPr lang="fr-FR" sz="2000" i="1" dirty="0">
                <a:solidFill>
                  <a:schemeClr val="accent6">
                    <a:lumMod val="75000"/>
                  </a:schemeClr>
                </a:solidFill>
                <a:latin typeface="+mn-lt"/>
              </a:rPr>
              <a:t>Ses différentes composantes interactives quasi permanentes depuis l’origine sont les suivantes :</a:t>
            </a:r>
          </a:p>
          <a:p>
            <a:pPr marL="285750" indent="-285750">
              <a:buFont typeface="Wingdings" panose="05000000000000000000" pitchFamily="2" charset="2"/>
              <a:buChar char="q"/>
            </a:pPr>
            <a:r>
              <a:rPr lang="fr-FR" sz="2000" i="1" dirty="0">
                <a:solidFill>
                  <a:schemeClr val="accent6">
                    <a:lumMod val="75000"/>
                  </a:schemeClr>
                </a:solidFill>
                <a:latin typeface="+mn-lt"/>
              </a:rPr>
              <a:t>Les TECHNOLOGIES DE L’INTELLECT (TDI) et ses supports associés.</a:t>
            </a:r>
          </a:p>
          <a:p>
            <a:r>
              <a:rPr lang="fr-FR" sz="2000" i="1" dirty="0">
                <a:solidFill>
                  <a:schemeClr val="accent6">
                    <a:lumMod val="75000"/>
                  </a:schemeClr>
                </a:solidFill>
                <a:latin typeface="+mn-lt"/>
              </a:rPr>
              <a:t>      Elles renvoient à tous les outils, prothèses et dispositifs dont nous faisons usage pour</a:t>
            </a:r>
          </a:p>
          <a:p>
            <a:r>
              <a:rPr lang="fr-FR" sz="2000" i="1" dirty="0">
                <a:solidFill>
                  <a:schemeClr val="accent6">
                    <a:lumMod val="75000"/>
                  </a:schemeClr>
                </a:solidFill>
                <a:latin typeface="+mn-lt"/>
              </a:rPr>
              <a:t>      accroitre, amplifier, accélérer et déployer les capacités cognitives des acteurs et des</a:t>
            </a:r>
          </a:p>
          <a:p>
            <a:r>
              <a:rPr lang="fr-FR" sz="2000" i="1" dirty="0">
                <a:solidFill>
                  <a:schemeClr val="accent6">
                    <a:lumMod val="75000"/>
                  </a:schemeClr>
                </a:solidFill>
                <a:latin typeface="+mn-lt"/>
              </a:rPr>
              <a:t>      collectifs.</a:t>
            </a:r>
          </a:p>
          <a:p>
            <a:endParaRPr lang="fr-FR" sz="2000" i="1" dirty="0">
              <a:solidFill>
                <a:schemeClr val="accent6">
                  <a:lumMod val="75000"/>
                </a:schemeClr>
              </a:solidFill>
              <a:latin typeface="+mn-lt"/>
            </a:endParaRPr>
          </a:p>
          <a:p>
            <a:pPr marL="285750" indent="-285750">
              <a:buFont typeface="Wingdings" panose="05000000000000000000" pitchFamily="2" charset="2"/>
              <a:buChar char="q"/>
            </a:pPr>
            <a:r>
              <a:rPr lang="fr-FR" sz="2000" i="1" dirty="0">
                <a:solidFill>
                  <a:schemeClr val="accent6">
                    <a:lumMod val="75000"/>
                  </a:schemeClr>
                </a:solidFill>
                <a:latin typeface="+mn-lt"/>
              </a:rPr>
              <a:t>Les LIEUX et les espaces.</a:t>
            </a:r>
          </a:p>
          <a:p>
            <a:r>
              <a:rPr lang="fr-FR" sz="2000" i="1" dirty="0">
                <a:solidFill>
                  <a:schemeClr val="accent6">
                    <a:lumMod val="75000"/>
                  </a:schemeClr>
                </a:solidFill>
                <a:latin typeface="+mn-lt"/>
              </a:rPr>
              <a:t>      Ils ont pour fonction de rassembler, préserver, capitaliser, utiliser, échanger et créer</a:t>
            </a:r>
          </a:p>
          <a:p>
            <a:r>
              <a:rPr lang="fr-FR" sz="2000" i="1" dirty="0">
                <a:solidFill>
                  <a:schemeClr val="accent6">
                    <a:lumMod val="75000"/>
                  </a:schemeClr>
                </a:solidFill>
                <a:latin typeface="+mn-lt"/>
              </a:rPr>
              <a:t>      du  savoir :</a:t>
            </a:r>
          </a:p>
          <a:p>
            <a:pPr marL="742950" lvl="1" indent="-285750">
              <a:buFont typeface="Wingdings" panose="05000000000000000000" pitchFamily="2" charset="2"/>
              <a:buChar char="§"/>
            </a:pPr>
            <a:r>
              <a:rPr lang="fr-FR" sz="2000" i="1" dirty="0">
                <a:solidFill>
                  <a:schemeClr val="accent6">
                    <a:lumMod val="75000"/>
                  </a:schemeClr>
                </a:solidFill>
                <a:latin typeface="+mn-lt"/>
              </a:rPr>
              <a:t>Institutions : Les monastères, les Académies royales, les bibliothèques prestigieuses (telle celle d’Alexandrie)….</a:t>
            </a:r>
          </a:p>
          <a:p>
            <a:pPr marL="742950" lvl="1" indent="-285750">
              <a:buFont typeface="Wingdings" panose="05000000000000000000" pitchFamily="2" charset="2"/>
              <a:buChar char="§"/>
            </a:pPr>
            <a:r>
              <a:rPr lang="fr-FR" sz="2000" i="1" dirty="0">
                <a:solidFill>
                  <a:schemeClr val="accent6">
                    <a:lumMod val="75000"/>
                  </a:schemeClr>
                </a:solidFill>
                <a:latin typeface="+mn-lt"/>
              </a:rPr>
              <a:t>Organisations : Les universités, les laboratoires de recherche (privés et publiques)…</a:t>
            </a:r>
          </a:p>
          <a:p>
            <a:pPr marL="742950" lvl="1" indent="-285750">
              <a:buFont typeface="Wingdings" panose="05000000000000000000" pitchFamily="2" charset="2"/>
              <a:buChar char="§"/>
            </a:pPr>
            <a:r>
              <a:rPr lang="fr-FR" sz="2000" i="1" dirty="0">
                <a:solidFill>
                  <a:schemeClr val="accent6">
                    <a:lumMod val="75000"/>
                  </a:schemeClr>
                </a:solidFill>
                <a:latin typeface="+mn-lt"/>
              </a:rPr>
              <a:t>Communautés et groupements professionnels : Les corporations, les communautés professionnelles diverses….</a:t>
            </a:r>
          </a:p>
          <a:p>
            <a:pPr marL="285750" indent="-285750"/>
            <a:endParaRPr lang="fr-FR" sz="2000" b="1" dirty="0">
              <a:solidFill>
                <a:schemeClr val="accent6">
                  <a:lumMod val="75000"/>
                </a:schemeClr>
              </a:solidFill>
              <a:ea typeface="ＭＳ Ｐゴシック"/>
              <a:cs typeface="ＭＳ Ｐゴシック"/>
            </a:endParaRPr>
          </a:p>
          <a:p>
            <a:endParaRPr lang="fr-FR" sz="2000" b="1" dirty="0">
              <a:solidFill>
                <a:schemeClr val="accent6">
                  <a:lumMod val="75000"/>
                </a:schemeClr>
              </a:solidFill>
              <a:ea typeface="ＭＳ Ｐゴシック"/>
              <a:cs typeface="ＭＳ Ｐゴシック"/>
            </a:endParaRPr>
          </a:p>
          <a:p>
            <a:endParaRPr lang="fr-FR" sz="2000" b="1" dirty="0">
              <a:solidFill>
                <a:schemeClr val="accent6">
                  <a:lumMod val="75000"/>
                </a:schemeClr>
              </a:solidFill>
              <a:ea typeface="ＭＳ Ｐゴシック"/>
              <a:cs typeface="ＭＳ Ｐゴシック"/>
            </a:endParaRPr>
          </a:p>
          <a:p>
            <a:endParaRPr lang="fr-FR" sz="2000" b="1" dirty="0">
              <a:solidFill>
                <a:schemeClr val="accent6">
                  <a:lumMod val="75000"/>
                </a:schemeClr>
              </a:solidFill>
              <a:ea typeface="ＭＳ Ｐゴシック"/>
              <a:cs typeface="ＭＳ Ｐゴシック"/>
            </a:endParaRPr>
          </a:p>
          <a:p>
            <a:pPr algn="ctr"/>
            <a:endParaRPr lang="fr-FR" sz="2000" b="1" i="1" dirty="0">
              <a:solidFill>
                <a:schemeClr val="accent6">
                  <a:lumMod val="75000"/>
                </a:schemeClr>
              </a:solidFill>
            </a:endParaRPr>
          </a:p>
        </p:txBody>
      </p:sp>
    </p:spTree>
    <p:extLst>
      <p:ext uri="{BB962C8B-B14F-4D97-AF65-F5344CB8AC3E}">
        <p14:creationId xmlns:p14="http://schemas.microsoft.com/office/powerpoint/2010/main" val="1245327291"/>
      </p:ext>
    </p:extLst>
  </p:cSld>
  <p:clrMapOvr>
    <a:masterClrMapping/>
  </p:clrMapOvr>
  <p:transition xmlns:p14="http://schemas.microsoft.com/office/powerpoint/2010/main" advClick="0"/>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heckerboard(across)">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ZoneTexte 22"/>
          <p:cNvSpPr txBox="1">
            <a:spLocks noChangeArrowheads="1"/>
          </p:cNvSpPr>
          <p:nvPr/>
        </p:nvSpPr>
        <p:spPr bwMode="auto">
          <a:xfrm>
            <a:off x="1540396" y="221739"/>
            <a:ext cx="6825208" cy="830997"/>
          </a:xfrm>
          <a:prstGeom prst="rect">
            <a:avLst/>
          </a:prstGeom>
          <a:noFill/>
          <a:ln w="12700" algn="ctr">
            <a:noFill/>
            <a:miter lim="800000"/>
            <a:headEnd/>
            <a:tailEnd/>
          </a:ln>
        </p:spPr>
        <p:txBody>
          <a:bodyPr wrap="square">
            <a:spAutoFit/>
          </a:bodyPr>
          <a:lstStyle/>
          <a:p>
            <a:pPr algn="ctr" eaLnBrk="0" hangingPunct="0"/>
            <a:r>
              <a:rPr lang="fr-FR" sz="2400" b="1" dirty="0">
                <a:solidFill>
                  <a:srgbClr val="000066"/>
                </a:solidFill>
                <a:latin typeface="+mn-lt"/>
              </a:rPr>
              <a:t>La dynamique interactive de création, de diffusion et d’usage du savoir et ses différentes composantes</a:t>
            </a:r>
          </a:p>
        </p:txBody>
      </p:sp>
      <p:sp>
        <p:nvSpPr>
          <p:cNvPr id="24" name="Rectangle 23"/>
          <p:cNvSpPr/>
          <p:nvPr/>
        </p:nvSpPr>
        <p:spPr>
          <a:xfrm>
            <a:off x="416496" y="908720"/>
            <a:ext cx="9073008" cy="5184576"/>
          </a:xfrm>
          <a:prstGeom prst="rect">
            <a:avLst/>
          </a:prstGeom>
        </p:spPr>
        <p:txBody>
          <a:bodyPr wrap="square">
            <a:noAutofit/>
          </a:bodyPr>
          <a:lstStyle/>
          <a:p>
            <a:pPr lvl="1"/>
            <a:endParaRPr lang="fr-FR" dirty="0">
              <a:solidFill>
                <a:srgbClr val="0092BB"/>
              </a:solidFill>
              <a:ea typeface="ＭＳ Ｐゴシック"/>
              <a:cs typeface="ＭＳ Ｐゴシック"/>
            </a:endParaRPr>
          </a:p>
          <a:p>
            <a:pPr lvl="1"/>
            <a:endParaRPr lang="fr-FR" dirty="0">
              <a:solidFill>
                <a:srgbClr val="0092BB"/>
              </a:solidFill>
              <a:ea typeface="ＭＳ Ｐゴシック"/>
              <a:cs typeface="ＭＳ Ｐゴシック"/>
            </a:endParaRPr>
          </a:p>
          <a:p>
            <a:pPr marL="285750" indent="-285750">
              <a:buFont typeface="Wingdings" panose="05000000000000000000" pitchFamily="2" charset="2"/>
              <a:buChar char="q"/>
            </a:pPr>
            <a:r>
              <a:rPr lang="fr-FR" sz="2000" i="1" dirty="0">
                <a:solidFill>
                  <a:schemeClr val="accent6">
                    <a:lumMod val="75000"/>
                  </a:schemeClr>
                </a:solidFill>
                <a:latin typeface="+mn-lt"/>
              </a:rPr>
              <a:t>Les ACTEURS.</a:t>
            </a:r>
          </a:p>
          <a:p>
            <a:r>
              <a:rPr lang="fr-FR" sz="2000" i="1" dirty="0">
                <a:solidFill>
                  <a:schemeClr val="accent6">
                    <a:lumMod val="75000"/>
                  </a:schemeClr>
                </a:solidFill>
                <a:latin typeface="+mn-lt"/>
              </a:rPr>
              <a:t>      En référence aux personnes et aux collectifs regroupés manière formelle ou  informelle,  qui interagissent entre eux, le plus souvent à travers et dans le cadre de ces différents espaces et lieux, de manière à produire, échanger, valider ou transmettre des  fragments de savoir de nature tacite ou explicite, ou des thématiques diverses pouvant d’ailleurs déboucher sur de nouvelles idées ou des innovations.</a:t>
            </a:r>
          </a:p>
          <a:p>
            <a:endParaRPr lang="fr-FR" sz="2000" i="1" dirty="0">
              <a:solidFill>
                <a:schemeClr val="accent6">
                  <a:lumMod val="75000"/>
                </a:schemeClr>
              </a:solidFill>
              <a:latin typeface="+mn-lt"/>
            </a:endParaRPr>
          </a:p>
          <a:p>
            <a:pPr marL="285750" indent="-285750">
              <a:buFont typeface="Wingdings" panose="05000000000000000000" pitchFamily="2" charset="2"/>
              <a:buChar char="q"/>
            </a:pPr>
            <a:r>
              <a:rPr lang="fr-FR" sz="2000" i="1" dirty="0">
                <a:solidFill>
                  <a:schemeClr val="accent6">
                    <a:lumMod val="75000"/>
                  </a:schemeClr>
                </a:solidFill>
                <a:latin typeface="+mn-lt"/>
              </a:rPr>
              <a:t>Le CONTEXTE et « L’ATMOSPHERE ».</a:t>
            </a:r>
          </a:p>
          <a:p>
            <a:r>
              <a:rPr lang="fr-FR" sz="2000" i="1" dirty="0">
                <a:solidFill>
                  <a:schemeClr val="accent6">
                    <a:lumMod val="75000"/>
                  </a:schemeClr>
                </a:solidFill>
                <a:latin typeface="+mn-lt"/>
              </a:rPr>
              <a:t>      Il constitue le socle commun de ces trois composantes (TDI, lieux et acteurs), et       s’illustre notamment à travers les agglomérations géographiques (d’Alexandrie à la       Silicon Valley…), concentrant plus particulièrement dans la période récente, des acteurs qualifiés et des organisations intensives en connaissance.</a:t>
            </a:r>
          </a:p>
          <a:p>
            <a:r>
              <a:rPr lang="fr-FR" sz="2000" i="1" dirty="0">
                <a:solidFill>
                  <a:schemeClr val="accent6">
                    <a:lumMod val="75000"/>
                  </a:schemeClr>
                </a:solidFill>
                <a:latin typeface="+mn-lt"/>
              </a:rPr>
              <a:t>      </a:t>
            </a:r>
          </a:p>
          <a:p>
            <a:pPr marL="285750" indent="-285750">
              <a:buFont typeface="Wingdings" panose="05000000000000000000" pitchFamily="2" charset="2"/>
              <a:buChar char="q"/>
            </a:pPr>
            <a:endParaRPr lang="fr-FR" sz="2000" i="1" dirty="0">
              <a:solidFill>
                <a:schemeClr val="accent6">
                  <a:lumMod val="75000"/>
                </a:schemeClr>
              </a:solidFill>
              <a:latin typeface="+mn-lt"/>
            </a:endParaRPr>
          </a:p>
          <a:p>
            <a:endParaRPr lang="fr-FR" b="1" dirty="0">
              <a:solidFill>
                <a:srgbClr val="0092BB"/>
              </a:solidFill>
              <a:ea typeface="ＭＳ Ｐゴシック"/>
              <a:cs typeface="ＭＳ Ｐゴシック"/>
            </a:endParaRPr>
          </a:p>
          <a:p>
            <a:endParaRPr lang="fr-FR" b="1" dirty="0">
              <a:solidFill>
                <a:srgbClr val="0092BB"/>
              </a:solidFill>
              <a:ea typeface="ＭＳ Ｐゴシック"/>
              <a:cs typeface="ＭＳ Ｐゴシック"/>
            </a:endParaRPr>
          </a:p>
          <a:p>
            <a:endParaRPr lang="fr-FR" b="1" dirty="0">
              <a:solidFill>
                <a:srgbClr val="0092BB"/>
              </a:solidFill>
              <a:ea typeface="ＭＳ Ｐゴシック"/>
              <a:cs typeface="ＭＳ Ｐゴシック"/>
            </a:endParaRPr>
          </a:p>
          <a:p>
            <a:pPr algn="ctr"/>
            <a:endParaRPr lang="fr-FR" b="1" i="1" dirty="0">
              <a:solidFill>
                <a:schemeClr val="accent2"/>
              </a:solidFill>
            </a:endParaRPr>
          </a:p>
        </p:txBody>
      </p:sp>
    </p:spTree>
    <p:extLst>
      <p:ext uri="{BB962C8B-B14F-4D97-AF65-F5344CB8AC3E}">
        <p14:creationId xmlns:p14="http://schemas.microsoft.com/office/powerpoint/2010/main" val="3149593037"/>
      </p:ext>
    </p:extLst>
  </p:cSld>
  <p:clrMapOvr>
    <a:overrideClrMapping bg1="lt1" tx1="dk1" bg2="lt2" tx2="dk2" accent1="accent1" accent2="accent2" accent3="accent3" accent4="accent4" accent5="accent5" accent6="accent6" hlink="hlink" folHlink="folHlink"/>
  </p:clrMapOvr>
  <p:transition xmlns:p14="http://schemas.microsoft.com/office/powerpoint/2010/main" advClick="0"/>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heckerboard(across)">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contenu 2"/>
          <p:cNvSpPr txBox="1">
            <a:spLocks/>
          </p:cNvSpPr>
          <p:nvPr/>
        </p:nvSpPr>
        <p:spPr>
          <a:xfrm>
            <a:off x="0" y="188640"/>
            <a:ext cx="9792000" cy="792087"/>
          </a:xfrm>
          <a:prstGeom prst="rect">
            <a:avLst/>
          </a:prstGeom>
        </p:spPr>
        <p:txBody>
          <a:bodyPr>
            <a:noAutofit/>
          </a:bodyPr>
          <a:lstStyle/>
          <a:p>
            <a:pPr algn="ctr">
              <a:lnSpc>
                <a:spcPct val="120000"/>
              </a:lnSpc>
              <a:spcBef>
                <a:spcPct val="20000"/>
              </a:spcBef>
            </a:pPr>
            <a:r>
              <a:rPr lang="fr-FR" sz="2400" b="1" dirty="0">
                <a:solidFill>
                  <a:srgbClr val="000066"/>
                </a:solidFill>
                <a:latin typeface="+mn-lt"/>
              </a:rPr>
              <a:t>La dynamique interactive de création, de diffusion</a:t>
            </a:r>
          </a:p>
          <a:p>
            <a:pPr algn="ctr">
              <a:lnSpc>
                <a:spcPct val="120000"/>
              </a:lnSpc>
              <a:spcBef>
                <a:spcPct val="20000"/>
              </a:spcBef>
            </a:pPr>
            <a:r>
              <a:rPr lang="fr-FR" sz="2400" b="1" dirty="0">
                <a:solidFill>
                  <a:srgbClr val="000066"/>
                </a:solidFill>
                <a:latin typeface="+mn-lt"/>
              </a:rPr>
              <a:t> et d’usage du savoir et ses composantes</a:t>
            </a:r>
          </a:p>
          <a:p>
            <a:pPr algn="ctr">
              <a:spcBef>
                <a:spcPct val="20000"/>
              </a:spcBef>
            </a:pPr>
            <a:endParaRPr lang="fr-FR" sz="2400" b="1" dirty="0">
              <a:solidFill>
                <a:srgbClr val="0092BB"/>
              </a:solidFill>
              <a:ea typeface="ＭＳ Ｐゴシック"/>
              <a:cs typeface="ＭＳ Ｐゴシック"/>
            </a:endParaRPr>
          </a:p>
          <a:p>
            <a:pPr algn="ctr">
              <a:spcBef>
                <a:spcPct val="20000"/>
              </a:spcBef>
            </a:pPr>
            <a:endParaRPr lang="fr-FR" sz="2400" b="1" dirty="0">
              <a:solidFill>
                <a:srgbClr val="0092BB"/>
              </a:solidFill>
              <a:ea typeface="ＭＳ Ｐゴシック"/>
              <a:cs typeface="ＭＳ Ｐゴシック"/>
            </a:endParaRPr>
          </a:p>
          <a:p>
            <a:pPr algn="ctr">
              <a:spcBef>
                <a:spcPct val="20000"/>
              </a:spcBef>
            </a:pPr>
            <a:endParaRPr lang="fr-FR" sz="2400" b="1" dirty="0">
              <a:solidFill>
                <a:srgbClr val="0092BB"/>
              </a:solidFill>
              <a:ea typeface="ＭＳ Ｐゴシック"/>
              <a:cs typeface="ＭＳ Ｐゴシック"/>
            </a:endParaRPr>
          </a:p>
          <a:p>
            <a:pPr algn="ctr">
              <a:spcBef>
                <a:spcPct val="20000"/>
              </a:spcBef>
            </a:pPr>
            <a:endParaRPr lang="fr-FR" sz="2400" b="1" dirty="0">
              <a:solidFill>
                <a:srgbClr val="0092BB"/>
              </a:solidFill>
              <a:ea typeface="ＭＳ Ｐゴシック"/>
              <a:cs typeface="ＭＳ Ｐゴシック"/>
            </a:endParaRPr>
          </a:p>
        </p:txBody>
      </p:sp>
      <p:sp>
        <p:nvSpPr>
          <p:cNvPr id="20494" name="Rectangle 14"/>
          <p:cNvSpPr>
            <a:spLocks noChangeArrowheads="1"/>
          </p:cNvSpPr>
          <p:nvPr/>
        </p:nvSpPr>
        <p:spPr bwMode="auto">
          <a:xfrm>
            <a:off x="2497801" y="1"/>
            <a:ext cx="184731" cy="307777"/>
          </a:xfrm>
          <a:prstGeom prst="rect">
            <a:avLst/>
          </a:prstGeom>
          <a:noFill/>
          <a:ln w="9525">
            <a:noFill/>
            <a:miter lim="800000"/>
            <a:headEnd/>
            <a:tailEnd/>
          </a:ln>
          <a:effectLst/>
        </p:spPr>
        <p:txBody>
          <a:bodyPr wrap="none">
            <a:spAutoFit/>
          </a:bodyPr>
          <a:lstStyle/>
          <a:p>
            <a:endParaRPr lang="fr-FR" dirty="0">
              <a:latin typeface="Calibri" pitchFamily="34" charset="0"/>
            </a:endParaRPr>
          </a:p>
        </p:txBody>
      </p:sp>
      <p:sp>
        <p:nvSpPr>
          <p:cNvPr id="20495" name="Rectangle 15"/>
          <p:cNvSpPr>
            <a:spLocks noChangeArrowheads="1"/>
          </p:cNvSpPr>
          <p:nvPr/>
        </p:nvSpPr>
        <p:spPr bwMode="auto">
          <a:xfrm>
            <a:off x="2497801" y="1"/>
            <a:ext cx="184731" cy="307777"/>
          </a:xfrm>
          <a:prstGeom prst="rect">
            <a:avLst/>
          </a:prstGeom>
          <a:noFill/>
          <a:ln w="9525">
            <a:noFill/>
            <a:miter lim="800000"/>
            <a:headEnd/>
            <a:tailEnd/>
          </a:ln>
          <a:effectLst/>
        </p:spPr>
        <p:txBody>
          <a:bodyPr wrap="none">
            <a:spAutoFit/>
          </a:bodyPr>
          <a:lstStyle/>
          <a:p>
            <a:endParaRPr lang="fr-FR" dirty="0"/>
          </a:p>
        </p:txBody>
      </p:sp>
      <p:grpSp>
        <p:nvGrpSpPr>
          <p:cNvPr id="17" name="Groupe 16"/>
          <p:cNvGrpSpPr/>
          <p:nvPr/>
        </p:nvGrpSpPr>
        <p:grpSpPr>
          <a:xfrm>
            <a:off x="1640632" y="1302498"/>
            <a:ext cx="6035827" cy="4862806"/>
            <a:chOff x="1640632" y="1302498"/>
            <a:chExt cx="6035827" cy="4862806"/>
          </a:xfrm>
        </p:grpSpPr>
        <p:sp>
          <p:nvSpPr>
            <p:cNvPr id="29" name="Oval 19"/>
            <p:cNvSpPr>
              <a:spLocks noChangeArrowheads="1"/>
            </p:cNvSpPr>
            <p:nvPr/>
          </p:nvSpPr>
          <p:spPr bwMode="auto">
            <a:xfrm>
              <a:off x="1640632" y="1566942"/>
              <a:ext cx="6035827" cy="4598362"/>
            </a:xfrm>
            <a:prstGeom prst="ellipse">
              <a:avLst/>
            </a:prstGeom>
            <a:noFill/>
            <a:ln w="19050">
              <a:solidFill>
                <a:schemeClr val="tx1"/>
              </a:solidFill>
              <a:round/>
              <a:headEnd/>
              <a:tailEnd/>
            </a:ln>
          </p:spPr>
          <p:txBody>
            <a:bodyPr wrap="none" anchor="ctr"/>
            <a:lstStyle/>
            <a:p>
              <a:endParaRPr lang="fr-FR" sz="1600" dirty="0">
                <a:solidFill>
                  <a:schemeClr val="accent6"/>
                </a:solidFill>
                <a:latin typeface="+mn-lt"/>
              </a:endParaRPr>
            </a:p>
          </p:txBody>
        </p:sp>
        <p:sp>
          <p:nvSpPr>
            <p:cNvPr id="30" name="_s32772"/>
            <p:cNvSpPr>
              <a:spLocks noChangeArrowheads="1" noTextEdit="1"/>
            </p:cNvSpPr>
            <p:nvPr/>
          </p:nvSpPr>
          <p:spPr bwMode="auto">
            <a:xfrm>
              <a:off x="4142775" y="3016192"/>
              <a:ext cx="1428750" cy="1428750"/>
            </a:xfrm>
            <a:prstGeom prst="ellipse">
              <a:avLst/>
            </a:prstGeom>
            <a:solidFill>
              <a:schemeClr val="accent2">
                <a:alpha val="50000"/>
              </a:schemeClr>
            </a:solidFill>
            <a:ln w="4669">
              <a:solidFill>
                <a:schemeClr val="accent2"/>
              </a:solidFill>
              <a:round/>
              <a:headEnd/>
              <a:tailEnd/>
            </a:ln>
          </p:spPr>
          <p:txBody>
            <a:bodyPr vert="horz" wrap="square" lIns="91440" tIns="45720" rIns="91440" bIns="45720" numCol="1" anchor="ctr" anchorCtr="0" compatLnSpc="1">
              <a:prstTxWarp prst="textNoShape">
                <a:avLst/>
              </a:prstTxWarp>
            </a:bodyPr>
            <a:lstStyle/>
            <a:p>
              <a:endParaRPr lang="fr-FR" sz="1600" dirty="0">
                <a:solidFill>
                  <a:schemeClr val="accent6"/>
                </a:solidFill>
                <a:latin typeface="+mn-lt"/>
              </a:endParaRPr>
            </a:p>
          </p:txBody>
        </p:sp>
        <p:sp>
          <p:nvSpPr>
            <p:cNvPr id="31" name="_s32773"/>
            <p:cNvSpPr>
              <a:spLocks noChangeArrowheads="1"/>
            </p:cNvSpPr>
            <p:nvPr/>
          </p:nvSpPr>
          <p:spPr bwMode="auto">
            <a:xfrm>
              <a:off x="3481971" y="2249877"/>
              <a:ext cx="2745278" cy="761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105156" tIns="52578" rIns="105156" bIns="52578" numCol="1" anchor="ctr" anchorCtr="0" compatLnSpc="1">
              <a:prstTxWarp prst="textNoShape">
                <a:avLst/>
              </a:prstTxWarp>
            </a:bodyPr>
            <a:lstStyle/>
            <a:p>
              <a:pPr marL="514350" indent="-514350" algn="ctr">
                <a:spcBef>
                  <a:spcPct val="20000"/>
                </a:spcBef>
              </a:pPr>
              <a:r>
                <a:rPr lang="fr-FR" sz="2000" b="1" dirty="0">
                  <a:solidFill>
                    <a:schemeClr val="accent6"/>
                  </a:solidFill>
                  <a:latin typeface="+mn-lt"/>
                  <a:ea typeface="ＭＳ Ｐゴシック"/>
                  <a:cs typeface="ＭＳ Ｐゴシック"/>
                </a:rPr>
                <a:t>TDI </a:t>
              </a:r>
            </a:p>
            <a:p>
              <a:pPr marL="514350" indent="-514350" algn="ctr">
                <a:spcBef>
                  <a:spcPct val="20000"/>
                </a:spcBef>
              </a:pPr>
              <a:r>
                <a:rPr lang="fr-FR" b="1" dirty="0">
                  <a:solidFill>
                    <a:schemeClr val="accent6"/>
                  </a:solidFill>
                  <a:latin typeface="+mn-lt"/>
                  <a:ea typeface="ＭＳ Ｐゴシック"/>
                  <a:cs typeface="ＭＳ Ｐゴシック"/>
                </a:rPr>
                <a:t>(Technologies de l’Intellect</a:t>
              </a:r>
            </a:p>
            <a:p>
              <a:pPr marL="514350" indent="-514350" algn="ctr">
                <a:spcBef>
                  <a:spcPct val="20000"/>
                </a:spcBef>
              </a:pPr>
              <a:r>
                <a:rPr lang="fr-FR" b="1" dirty="0">
                  <a:solidFill>
                    <a:schemeClr val="accent6"/>
                  </a:solidFill>
                  <a:latin typeface="+mn-lt"/>
                  <a:ea typeface="ＭＳ Ｐゴシック"/>
                  <a:cs typeface="ＭＳ Ｐゴシック"/>
                </a:rPr>
                <a:t>et supports associés)</a:t>
              </a:r>
            </a:p>
          </p:txBody>
        </p:sp>
        <p:sp>
          <p:nvSpPr>
            <p:cNvPr id="32" name="_s32774"/>
            <p:cNvSpPr>
              <a:spLocks noChangeArrowheads="1" noTextEdit="1"/>
            </p:cNvSpPr>
            <p:nvPr/>
          </p:nvSpPr>
          <p:spPr bwMode="auto">
            <a:xfrm>
              <a:off x="4576311" y="3491977"/>
              <a:ext cx="1428750" cy="1428750"/>
            </a:xfrm>
            <a:prstGeom prst="ellipse">
              <a:avLst/>
            </a:prstGeom>
            <a:solidFill>
              <a:schemeClr val="hlink">
                <a:alpha val="50000"/>
              </a:schemeClr>
            </a:solidFill>
            <a:ln w="4669">
              <a:solidFill>
                <a:schemeClr val="hlink"/>
              </a:solidFill>
              <a:round/>
              <a:headEnd/>
              <a:tailEnd/>
            </a:ln>
          </p:spPr>
          <p:txBody>
            <a:bodyPr vert="horz" wrap="square" lIns="91440" tIns="45720" rIns="91440" bIns="45720" numCol="1" anchor="ctr" anchorCtr="0" compatLnSpc="1">
              <a:prstTxWarp prst="textNoShape">
                <a:avLst/>
              </a:prstTxWarp>
            </a:bodyPr>
            <a:lstStyle/>
            <a:p>
              <a:endParaRPr lang="fr-FR" sz="1600" dirty="0">
                <a:solidFill>
                  <a:schemeClr val="accent6"/>
                </a:solidFill>
                <a:latin typeface="+mn-lt"/>
              </a:endParaRPr>
            </a:p>
          </p:txBody>
        </p:sp>
        <p:sp>
          <p:nvSpPr>
            <p:cNvPr id="33" name="_s32775"/>
            <p:cNvSpPr>
              <a:spLocks noChangeArrowheads="1"/>
            </p:cNvSpPr>
            <p:nvPr/>
          </p:nvSpPr>
          <p:spPr bwMode="auto">
            <a:xfrm>
              <a:off x="5673080" y="4497749"/>
              <a:ext cx="1428750" cy="666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105156" tIns="52578" rIns="105156" bIns="52578" numCol="1" anchor="ctr" anchorCtr="0" compatLnSpc="1">
              <a:prstTxWarp prst="textNoShape">
                <a:avLst/>
              </a:prstTxWarp>
            </a:bodyPr>
            <a:lstStyle/>
            <a:p>
              <a:pPr marL="514350" indent="-514350" algn="ctr">
                <a:spcBef>
                  <a:spcPct val="20000"/>
                </a:spcBef>
              </a:pPr>
              <a:r>
                <a:rPr lang="fr-FR" sz="1600" b="1" dirty="0">
                  <a:solidFill>
                    <a:schemeClr val="accent6"/>
                  </a:solidFill>
                  <a:latin typeface="+mn-lt"/>
                  <a:ea typeface="ＭＳ Ｐゴシック"/>
                  <a:cs typeface="ＭＳ Ｐゴシック"/>
                </a:rPr>
                <a:t>ACTEURS</a:t>
              </a:r>
            </a:p>
            <a:p>
              <a:pPr marL="514350" indent="-514350" algn="ctr">
                <a:spcBef>
                  <a:spcPct val="20000"/>
                </a:spcBef>
              </a:pPr>
              <a:r>
                <a:rPr lang="fr-FR" dirty="0">
                  <a:solidFill>
                    <a:schemeClr val="accent6"/>
                  </a:solidFill>
                  <a:latin typeface="+mn-lt"/>
                  <a:ea typeface="ＭＳ Ｐゴシック"/>
                  <a:cs typeface="ＭＳ Ｐゴシック"/>
                </a:rPr>
                <a:t>(</a:t>
              </a:r>
              <a:r>
                <a:rPr lang="fr-FR" b="1" dirty="0">
                  <a:solidFill>
                    <a:schemeClr val="accent6"/>
                  </a:solidFill>
                  <a:latin typeface="+mn-lt"/>
                  <a:ea typeface="ＭＳ Ｐゴシック"/>
                  <a:cs typeface="ＭＳ Ｐゴシック"/>
                </a:rPr>
                <a:t>Créateurs, contributeurs</a:t>
              </a:r>
            </a:p>
            <a:p>
              <a:pPr marL="514350" indent="-514350" algn="ctr">
                <a:spcBef>
                  <a:spcPct val="20000"/>
                </a:spcBef>
              </a:pPr>
              <a:r>
                <a:rPr lang="fr-FR" b="1" dirty="0">
                  <a:solidFill>
                    <a:schemeClr val="accent6"/>
                  </a:solidFill>
                  <a:latin typeface="+mn-lt"/>
                  <a:ea typeface="ＭＳ Ｐゴシック"/>
                  <a:cs typeface="ＭＳ Ｐゴシック"/>
                </a:rPr>
                <a:t>diffuseurs….)</a:t>
              </a:r>
            </a:p>
            <a:p>
              <a:pPr marL="514350" indent="-514350" algn="ctr">
                <a:spcBef>
                  <a:spcPct val="20000"/>
                </a:spcBef>
              </a:pPr>
              <a:endParaRPr lang="fr-FR" sz="1200" b="1" dirty="0">
                <a:solidFill>
                  <a:schemeClr val="accent6"/>
                </a:solidFill>
                <a:latin typeface="+mn-lt"/>
                <a:ea typeface="ＭＳ Ｐゴシック"/>
                <a:cs typeface="ＭＳ Ｐゴシック"/>
              </a:endParaRPr>
            </a:p>
          </p:txBody>
        </p:sp>
        <p:sp>
          <p:nvSpPr>
            <p:cNvPr id="34" name="_s32776"/>
            <p:cNvSpPr>
              <a:spLocks noChangeArrowheads="1" noTextEdit="1"/>
            </p:cNvSpPr>
            <p:nvPr/>
          </p:nvSpPr>
          <p:spPr bwMode="auto">
            <a:xfrm>
              <a:off x="3569987" y="3491977"/>
              <a:ext cx="1428750" cy="1428750"/>
            </a:xfrm>
            <a:prstGeom prst="ellipse">
              <a:avLst/>
            </a:prstGeom>
            <a:solidFill>
              <a:schemeClr val="bg2">
                <a:alpha val="50000"/>
              </a:schemeClr>
            </a:solidFill>
            <a:ln w="4669">
              <a:solidFill>
                <a:schemeClr val="bg2"/>
              </a:solidFill>
              <a:round/>
              <a:headEnd/>
              <a:tailEnd/>
            </a:ln>
          </p:spPr>
          <p:txBody>
            <a:bodyPr vert="horz" wrap="square" lIns="91440" tIns="45720" rIns="91440" bIns="45720" numCol="1" anchor="ctr" anchorCtr="0" compatLnSpc="1">
              <a:prstTxWarp prst="textNoShape">
                <a:avLst/>
              </a:prstTxWarp>
            </a:bodyPr>
            <a:lstStyle/>
            <a:p>
              <a:endParaRPr lang="fr-FR" sz="1600" dirty="0">
                <a:solidFill>
                  <a:schemeClr val="accent6"/>
                </a:solidFill>
                <a:latin typeface="+mn-lt"/>
              </a:endParaRPr>
            </a:p>
          </p:txBody>
        </p:sp>
        <p:sp>
          <p:nvSpPr>
            <p:cNvPr id="35" name="_s32777"/>
            <p:cNvSpPr>
              <a:spLocks noChangeArrowheads="1"/>
            </p:cNvSpPr>
            <p:nvPr/>
          </p:nvSpPr>
          <p:spPr bwMode="auto">
            <a:xfrm>
              <a:off x="2144688" y="4254859"/>
              <a:ext cx="2304256" cy="1331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514350" indent="-514350" algn="ctr">
                <a:spcBef>
                  <a:spcPct val="20000"/>
                </a:spcBef>
              </a:pPr>
              <a:r>
                <a:rPr lang="fr-FR" sz="2000" b="1" dirty="0">
                  <a:solidFill>
                    <a:schemeClr val="accent6"/>
                  </a:solidFill>
                  <a:latin typeface="+mn-lt"/>
                  <a:ea typeface="ＭＳ Ｐゴシック"/>
                  <a:cs typeface="ＭＳ Ｐゴシック"/>
                </a:rPr>
                <a:t>LIEUX</a:t>
              </a:r>
            </a:p>
            <a:p>
              <a:pPr marL="514350" indent="-514350" algn="ctr">
                <a:spcBef>
                  <a:spcPct val="20000"/>
                </a:spcBef>
              </a:pPr>
              <a:r>
                <a:rPr lang="fr-FR" dirty="0">
                  <a:solidFill>
                    <a:schemeClr val="accent6"/>
                  </a:solidFill>
                  <a:latin typeface="+mn-lt"/>
                  <a:ea typeface="ＭＳ Ｐゴシック"/>
                  <a:cs typeface="ＭＳ Ｐゴシック"/>
                </a:rPr>
                <a:t>(I</a:t>
              </a:r>
              <a:r>
                <a:rPr lang="fr-FR" b="1" dirty="0">
                  <a:solidFill>
                    <a:schemeClr val="accent6"/>
                  </a:solidFill>
                  <a:latin typeface="+mn-lt"/>
                  <a:ea typeface="ＭＳ Ｐゴシック"/>
                  <a:cs typeface="ＭＳ Ｐゴシック"/>
                </a:rPr>
                <a:t>nstitutions,</a:t>
              </a:r>
            </a:p>
            <a:p>
              <a:pPr marL="514350" indent="-514350" algn="ctr">
                <a:spcBef>
                  <a:spcPct val="20000"/>
                </a:spcBef>
              </a:pPr>
              <a:r>
                <a:rPr lang="fr-FR" b="1" dirty="0">
                  <a:solidFill>
                    <a:schemeClr val="accent6"/>
                  </a:solidFill>
                  <a:latin typeface="+mn-lt"/>
                  <a:ea typeface="ＭＳ Ｐゴシック"/>
                  <a:cs typeface="ＭＳ Ｐゴシック"/>
                </a:rPr>
                <a:t>Organisations,</a:t>
              </a:r>
            </a:p>
            <a:p>
              <a:pPr marL="514350" indent="-514350" algn="ctr">
                <a:spcBef>
                  <a:spcPct val="20000"/>
                </a:spcBef>
              </a:pPr>
              <a:r>
                <a:rPr lang="fr-FR" b="1" dirty="0">
                  <a:solidFill>
                    <a:schemeClr val="accent6"/>
                  </a:solidFill>
                  <a:latin typeface="+mn-lt"/>
                  <a:ea typeface="ＭＳ Ｐゴシック"/>
                  <a:cs typeface="ＭＳ Ｐゴシック"/>
                </a:rPr>
                <a:t>Communautés… )</a:t>
              </a:r>
            </a:p>
          </p:txBody>
        </p:sp>
        <p:sp>
          <p:nvSpPr>
            <p:cNvPr id="36" name="AutoShape 22"/>
            <p:cNvSpPr>
              <a:spLocks noChangeArrowheads="1"/>
            </p:cNvSpPr>
            <p:nvPr/>
          </p:nvSpPr>
          <p:spPr bwMode="auto">
            <a:xfrm rot="17762305">
              <a:off x="2515873" y="3504065"/>
              <a:ext cx="1662113" cy="269875"/>
            </a:xfrm>
            <a:prstGeom prst="leftRightArrow">
              <a:avLst>
                <a:gd name="adj1" fmla="val 50000"/>
                <a:gd name="adj2" fmla="val 12317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bodyPr>
            <a:lstStyle/>
            <a:p>
              <a:endParaRPr lang="fr-FR" sz="1600" dirty="0">
                <a:solidFill>
                  <a:schemeClr val="accent6"/>
                </a:solidFill>
                <a:latin typeface="+mn-lt"/>
              </a:endParaRPr>
            </a:p>
          </p:txBody>
        </p:sp>
        <p:sp>
          <p:nvSpPr>
            <p:cNvPr id="37" name="AutoShape 23"/>
            <p:cNvSpPr>
              <a:spLocks noChangeArrowheads="1"/>
            </p:cNvSpPr>
            <p:nvPr/>
          </p:nvSpPr>
          <p:spPr bwMode="auto">
            <a:xfrm rot="14643252">
              <a:off x="5511160" y="3519321"/>
              <a:ext cx="1662113" cy="269875"/>
            </a:xfrm>
            <a:prstGeom prst="leftRightArrow">
              <a:avLst>
                <a:gd name="adj1" fmla="val 50000"/>
                <a:gd name="adj2" fmla="val 12317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bodyPr>
            <a:lstStyle/>
            <a:p>
              <a:endParaRPr lang="fr-FR" sz="1600" dirty="0">
                <a:solidFill>
                  <a:schemeClr val="accent6"/>
                </a:solidFill>
                <a:latin typeface="+mn-lt"/>
              </a:endParaRPr>
            </a:p>
          </p:txBody>
        </p:sp>
        <p:sp>
          <p:nvSpPr>
            <p:cNvPr id="38" name="AutoShape 24"/>
            <p:cNvSpPr>
              <a:spLocks noChangeArrowheads="1"/>
            </p:cNvSpPr>
            <p:nvPr/>
          </p:nvSpPr>
          <p:spPr bwMode="auto">
            <a:xfrm rot="10800000">
              <a:off x="4016897" y="5039966"/>
              <a:ext cx="1821850" cy="269875"/>
            </a:xfrm>
            <a:prstGeom prst="leftRightArrow">
              <a:avLst>
                <a:gd name="adj1" fmla="val 50000"/>
                <a:gd name="adj2" fmla="val 12317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bodyPr>
            <a:lstStyle/>
            <a:p>
              <a:endParaRPr lang="fr-FR" sz="1600" dirty="0">
                <a:solidFill>
                  <a:schemeClr val="accent6"/>
                </a:solidFill>
                <a:latin typeface="+mn-lt"/>
              </a:endParaRPr>
            </a:p>
          </p:txBody>
        </p:sp>
        <p:sp>
          <p:nvSpPr>
            <p:cNvPr id="39" name="Rectangle 23"/>
            <p:cNvSpPr>
              <a:spLocks noChangeArrowheads="1"/>
            </p:cNvSpPr>
            <p:nvPr/>
          </p:nvSpPr>
          <p:spPr bwMode="auto">
            <a:xfrm>
              <a:off x="3688685" y="1355248"/>
              <a:ext cx="2344435" cy="701344"/>
            </a:xfrm>
            <a:prstGeom prst="rect">
              <a:avLst/>
            </a:prstGeom>
            <a:solidFill>
              <a:schemeClr val="bg1"/>
            </a:solidFill>
            <a:ln w="19050">
              <a:solidFill>
                <a:schemeClr val="tx1"/>
              </a:solidFill>
              <a:miter lim="800000"/>
              <a:headEnd/>
              <a:tailEnd/>
            </a:ln>
          </p:spPr>
          <p:txBody>
            <a:bodyPr wrap="none" anchor="ctr"/>
            <a:lstStyle/>
            <a:p>
              <a:endParaRPr lang="fr-FR" sz="1600" dirty="0">
                <a:solidFill>
                  <a:schemeClr val="accent6"/>
                </a:solidFill>
                <a:latin typeface="+mn-lt"/>
              </a:endParaRPr>
            </a:p>
          </p:txBody>
        </p:sp>
        <p:sp>
          <p:nvSpPr>
            <p:cNvPr id="40" name="Text Box 20"/>
            <p:cNvSpPr txBox="1">
              <a:spLocks noChangeArrowheads="1"/>
            </p:cNvSpPr>
            <p:nvPr/>
          </p:nvSpPr>
          <p:spPr bwMode="auto">
            <a:xfrm>
              <a:off x="3794422" y="1302498"/>
              <a:ext cx="2170203" cy="710964"/>
            </a:xfrm>
            <a:prstGeom prst="rect">
              <a:avLst/>
            </a:prstGeom>
            <a:noFill/>
            <a:ln w="9525">
              <a:noFill/>
              <a:miter lim="800000"/>
              <a:headEnd/>
              <a:tailEnd/>
            </a:ln>
          </p:spPr>
          <p:txBody>
            <a:bodyPr wrap="square">
              <a:spAutoFit/>
            </a:bodyPr>
            <a:lstStyle/>
            <a:p>
              <a:pPr algn="ctr">
                <a:lnSpc>
                  <a:spcPct val="40000"/>
                </a:lnSpc>
                <a:spcBef>
                  <a:spcPct val="50000"/>
                </a:spcBef>
              </a:pPr>
              <a:endParaRPr lang="fr-FR" sz="2400" b="1" dirty="0">
                <a:solidFill>
                  <a:schemeClr val="accent6"/>
                </a:solidFill>
                <a:latin typeface="+mn-lt"/>
              </a:endParaRPr>
            </a:p>
            <a:p>
              <a:pPr algn="ctr">
                <a:lnSpc>
                  <a:spcPct val="0"/>
                </a:lnSpc>
                <a:spcBef>
                  <a:spcPct val="50000"/>
                </a:spcBef>
              </a:pPr>
              <a:r>
                <a:rPr lang="fr-FR" sz="2000" b="1" dirty="0">
                  <a:solidFill>
                    <a:schemeClr val="accent6"/>
                  </a:solidFill>
                  <a:latin typeface="+mn-lt"/>
                </a:rPr>
                <a:t>Espace contexte et</a:t>
              </a:r>
            </a:p>
            <a:p>
              <a:pPr algn="ctr">
                <a:lnSpc>
                  <a:spcPct val="0"/>
                </a:lnSpc>
                <a:spcBef>
                  <a:spcPct val="50000"/>
                </a:spcBef>
              </a:pPr>
              <a:endParaRPr lang="fr-FR" sz="2000" b="1" dirty="0">
                <a:solidFill>
                  <a:schemeClr val="accent6"/>
                </a:solidFill>
                <a:latin typeface="+mn-lt"/>
              </a:endParaRPr>
            </a:p>
            <a:p>
              <a:pPr algn="ctr">
                <a:lnSpc>
                  <a:spcPct val="0"/>
                </a:lnSpc>
                <a:spcBef>
                  <a:spcPct val="50000"/>
                </a:spcBef>
              </a:pPr>
              <a:r>
                <a:rPr lang="fr-FR" sz="2000" b="1" dirty="0">
                  <a:solidFill>
                    <a:schemeClr val="accent6"/>
                  </a:solidFill>
                  <a:latin typeface="+mn-lt"/>
                </a:rPr>
                <a:t>« atmosphère »</a:t>
              </a:r>
              <a:endParaRPr lang="fr-FR" sz="2000" dirty="0">
                <a:solidFill>
                  <a:schemeClr val="accent6"/>
                </a:solidFill>
                <a:latin typeface="+mn-lt"/>
              </a:endParaRPr>
            </a:p>
          </p:txBody>
        </p:sp>
      </p:grpSp>
    </p:spTree>
    <p:extLst>
      <p:ext uri="{BB962C8B-B14F-4D97-AF65-F5344CB8AC3E}">
        <p14:creationId xmlns:p14="http://schemas.microsoft.com/office/powerpoint/2010/main" val="228363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heckerboard(across)">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631659527"/>
              </p:ext>
            </p:extLst>
          </p:nvPr>
        </p:nvGraphicFramePr>
        <p:xfrm>
          <a:off x="272480" y="116632"/>
          <a:ext cx="9417495" cy="6348747"/>
        </p:xfrm>
        <a:graphic>
          <a:graphicData uri="http://schemas.openxmlformats.org/drawingml/2006/table">
            <a:tbl>
              <a:tblPr firstRow="1" firstCol="1" lastRow="1" lastCol="1" bandRow="1" bandCol="1">
                <a:tableStyleId>{5C22544A-7EE6-4342-B048-85BDC9FD1C3A}</a:tableStyleId>
              </a:tblPr>
              <a:tblGrid>
                <a:gridCol w="1979480">
                  <a:extLst>
                    <a:ext uri="{9D8B030D-6E8A-4147-A177-3AD203B41FA5}">
                      <a16:colId xmlns="" xmlns:a16="http://schemas.microsoft.com/office/drawing/2014/main" val="2489044009"/>
                    </a:ext>
                  </a:extLst>
                </a:gridCol>
                <a:gridCol w="2157035">
                  <a:extLst>
                    <a:ext uri="{9D8B030D-6E8A-4147-A177-3AD203B41FA5}">
                      <a16:colId xmlns="" xmlns:a16="http://schemas.microsoft.com/office/drawing/2014/main" val="1433029342"/>
                    </a:ext>
                  </a:extLst>
                </a:gridCol>
                <a:gridCol w="1719744">
                  <a:extLst>
                    <a:ext uri="{9D8B030D-6E8A-4147-A177-3AD203B41FA5}">
                      <a16:colId xmlns="" xmlns:a16="http://schemas.microsoft.com/office/drawing/2014/main" val="1247364139"/>
                    </a:ext>
                  </a:extLst>
                </a:gridCol>
                <a:gridCol w="1869904">
                  <a:extLst>
                    <a:ext uri="{9D8B030D-6E8A-4147-A177-3AD203B41FA5}">
                      <a16:colId xmlns="" xmlns:a16="http://schemas.microsoft.com/office/drawing/2014/main" val="2432046462"/>
                    </a:ext>
                  </a:extLst>
                </a:gridCol>
                <a:gridCol w="1691332">
                  <a:extLst>
                    <a:ext uri="{9D8B030D-6E8A-4147-A177-3AD203B41FA5}">
                      <a16:colId xmlns="" xmlns:a16="http://schemas.microsoft.com/office/drawing/2014/main" val="3081013776"/>
                    </a:ext>
                  </a:extLst>
                </a:gridCol>
              </a:tblGrid>
              <a:tr h="504056">
                <a:tc gridSpan="5">
                  <a:txBody>
                    <a:bodyPr/>
                    <a:lstStyle/>
                    <a:p>
                      <a:pPr algn="ctr">
                        <a:lnSpc>
                          <a:spcPct val="100000"/>
                        </a:lnSpc>
                        <a:spcAft>
                          <a:spcPts val="0"/>
                        </a:spcAft>
                      </a:pPr>
                      <a:r>
                        <a:rPr lang="fr-FR" sz="1800" cap="small" dirty="0">
                          <a:effectLst/>
                        </a:rPr>
                        <a:t>L’enchainement et l'articulation des deux dynamiques longitudinales et transversales de création et de diffusion du savoir</a:t>
                      </a:r>
                      <a:endParaRPr lang="fr-FR" sz="1800" dirty="0">
                        <a:effectLst/>
                        <a:latin typeface="Times New Roman" panose="02020603050405020304" pitchFamily="18" charset="0"/>
                        <a:ea typeface="Times New Roman" panose="02020603050405020304" pitchFamily="18" charset="0"/>
                      </a:endParaRPr>
                    </a:p>
                  </a:txBody>
                  <a:tcPr marL="37927" marR="37927" marT="0" marB="0">
                    <a:lnB w="12700" cap="flat" cmpd="sng" algn="ctr">
                      <a:solidFill>
                        <a:schemeClr val="tx1"/>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 xmlns:a16="http://schemas.microsoft.com/office/drawing/2014/main" val="2792794429"/>
                  </a:ext>
                </a:extLst>
              </a:tr>
              <a:tr h="391035">
                <a:tc>
                  <a:txBody>
                    <a:bodyPr/>
                    <a:lstStyle/>
                    <a:p>
                      <a:pPr algn="ctr">
                        <a:lnSpc>
                          <a:spcPct val="100000"/>
                        </a:lnSpc>
                        <a:spcBef>
                          <a:spcPts val="1800"/>
                        </a:spcBef>
                        <a:spcAft>
                          <a:spcPts val="0"/>
                        </a:spcAft>
                      </a:pPr>
                      <a:r>
                        <a:rPr lang="fr-FR" sz="1200" b="1" cap="small" dirty="0">
                          <a:effectLst/>
                        </a:rPr>
                        <a:t>PÉRIODES</a:t>
                      </a:r>
                      <a:endParaRPr lang="fr-FR" sz="1200" b="1"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algn="ctr" defTabSz="457200" rtl="0" eaLnBrk="1" latinLnBrk="0" hangingPunct="1">
                        <a:lnSpc>
                          <a:spcPct val="100000"/>
                        </a:lnSpc>
                        <a:spcAft>
                          <a:spcPts val="0"/>
                        </a:spcAft>
                      </a:pPr>
                      <a:r>
                        <a:rPr lang="fr-FR" sz="1200" b="1" kern="1200" dirty="0">
                          <a:solidFill>
                            <a:schemeClr val="dk1"/>
                          </a:solidFill>
                          <a:effectLst/>
                          <a:latin typeface="+mn-lt"/>
                          <a:ea typeface="+mn-ea"/>
                          <a:cs typeface="+mn-cs"/>
                        </a:rPr>
                        <a:t>« TECHNOLOGIES DE L’INTELLECT »</a:t>
                      </a:r>
                    </a:p>
                  </a:txBody>
                  <a:tcPr marL="37927" marR="37927"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ctr" defTabSz="457200" rtl="0" eaLnBrk="1" latinLnBrk="0" hangingPunct="1">
                        <a:lnSpc>
                          <a:spcPct val="100000"/>
                        </a:lnSpc>
                        <a:spcAft>
                          <a:spcPts val="0"/>
                        </a:spcAft>
                      </a:pPr>
                      <a:r>
                        <a:rPr lang="fr-FR" sz="1200" b="1" kern="1200" dirty="0">
                          <a:solidFill>
                            <a:schemeClr val="dk1"/>
                          </a:solidFill>
                          <a:effectLst/>
                          <a:latin typeface="+mn-lt"/>
                          <a:ea typeface="+mn-ea"/>
                          <a:cs typeface="+mn-cs"/>
                        </a:rPr>
                        <a:t>Supports</a:t>
                      </a:r>
                      <a:r>
                        <a:rPr lang="fr-FR" sz="1200" b="1" kern="1200" baseline="0" dirty="0">
                          <a:solidFill>
                            <a:schemeClr val="dk1"/>
                          </a:solidFill>
                          <a:effectLst/>
                          <a:latin typeface="+mn-lt"/>
                          <a:ea typeface="+mn-ea"/>
                          <a:cs typeface="+mn-cs"/>
                        </a:rPr>
                        <a:t> </a:t>
                      </a:r>
                    </a:p>
                    <a:p>
                      <a:pPr marL="0" algn="ctr" defTabSz="457200" rtl="0" eaLnBrk="1" latinLnBrk="0" hangingPunct="1">
                        <a:lnSpc>
                          <a:spcPct val="100000"/>
                        </a:lnSpc>
                        <a:spcAft>
                          <a:spcPts val="0"/>
                        </a:spcAft>
                      </a:pPr>
                      <a:r>
                        <a:rPr lang="fr-FR" sz="1200" b="1" kern="1200" baseline="0" dirty="0">
                          <a:solidFill>
                            <a:schemeClr val="dk1"/>
                          </a:solidFill>
                          <a:effectLst/>
                          <a:latin typeface="+mn-lt"/>
                          <a:ea typeface="+mn-ea"/>
                          <a:cs typeface="+mn-cs"/>
                        </a:rPr>
                        <a:t>associés</a:t>
                      </a:r>
                      <a:endParaRPr lang="fr-FR" sz="1200" b="1" kern="1200" dirty="0">
                        <a:solidFill>
                          <a:schemeClr val="dk1"/>
                        </a:solidFill>
                        <a:effectLst/>
                        <a:latin typeface="+mn-lt"/>
                        <a:ea typeface="+mn-ea"/>
                        <a:cs typeface="+mn-cs"/>
                      </a:endParaRPr>
                    </a:p>
                  </a:txBody>
                  <a:tcPr marL="37927" marR="37927"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ctr" defTabSz="457200" rtl="0" eaLnBrk="1" latinLnBrk="0" hangingPunct="1">
                        <a:lnSpc>
                          <a:spcPct val="100000"/>
                        </a:lnSpc>
                        <a:spcAft>
                          <a:spcPts val="0"/>
                        </a:spcAft>
                      </a:pPr>
                      <a:r>
                        <a:rPr lang="fr-FR" sz="1200" b="1" kern="1200" dirty="0">
                          <a:solidFill>
                            <a:schemeClr val="dk1"/>
                          </a:solidFill>
                          <a:effectLst/>
                          <a:latin typeface="+mn-lt"/>
                          <a:ea typeface="+mn-ea"/>
                          <a:cs typeface="+mn-cs"/>
                        </a:rPr>
                        <a:t>ESPACES/</a:t>
                      </a:r>
                    </a:p>
                    <a:p>
                      <a:pPr marL="0" algn="ctr" defTabSz="457200" rtl="0" eaLnBrk="1" latinLnBrk="0" hangingPunct="1">
                        <a:lnSpc>
                          <a:spcPct val="100000"/>
                        </a:lnSpc>
                        <a:spcAft>
                          <a:spcPts val="0"/>
                        </a:spcAft>
                      </a:pPr>
                      <a:r>
                        <a:rPr lang="fr-FR" sz="1200" b="1" kern="1200" dirty="0">
                          <a:solidFill>
                            <a:schemeClr val="dk1"/>
                          </a:solidFill>
                          <a:effectLst/>
                          <a:latin typeface="+mn-lt"/>
                          <a:ea typeface="+mn-ea"/>
                          <a:cs typeface="+mn-cs"/>
                        </a:rPr>
                        <a:t>LIEUX</a:t>
                      </a:r>
                    </a:p>
                  </a:txBody>
                  <a:tcPr marL="37927" marR="37927"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0" algn="ctr" defTabSz="457200" rtl="0" eaLnBrk="1" latinLnBrk="0" hangingPunct="1">
                        <a:lnSpc>
                          <a:spcPct val="100000"/>
                        </a:lnSpc>
                        <a:spcAft>
                          <a:spcPts val="0"/>
                        </a:spcAft>
                      </a:pPr>
                      <a:r>
                        <a:rPr lang="fr-FR" sz="1200" b="1" kern="1200" dirty="0">
                          <a:solidFill>
                            <a:schemeClr val="dk1"/>
                          </a:solidFill>
                          <a:effectLst/>
                          <a:latin typeface="+mn-lt"/>
                          <a:ea typeface="+mn-ea"/>
                          <a:cs typeface="+mn-cs"/>
                        </a:rPr>
                        <a:t>FAMILLE </a:t>
                      </a:r>
                    </a:p>
                    <a:p>
                      <a:pPr marL="0" algn="ctr" defTabSz="457200" rtl="0" eaLnBrk="1" latinLnBrk="0" hangingPunct="1">
                        <a:lnSpc>
                          <a:spcPct val="100000"/>
                        </a:lnSpc>
                        <a:spcAft>
                          <a:spcPts val="0"/>
                        </a:spcAft>
                      </a:pPr>
                      <a:r>
                        <a:rPr lang="fr-FR" sz="1200" b="1" kern="1200" dirty="0">
                          <a:solidFill>
                            <a:schemeClr val="dk1"/>
                          </a:solidFill>
                          <a:effectLst/>
                          <a:latin typeface="+mn-lt"/>
                          <a:ea typeface="+mn-ea"/>
                          <a:cs typeface="+mn-cs"/>
                        </a:rPr>
                        <a:t>D’ACTEURS</a:t>
                      </a:r>
                    </a:p>
                  </a:txBody>
                  <a:tcPr marL="37927" marR="37927"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3106759045"/>
                  </a:ext>
                </a:extLst>
              </a:tr>
              <a:tr h="363104">
                <a:tc>
                  <a:txBody>
                    <a:bodyPr/>
                    <a:lstStyle/>
                    <a:p>
                      <a:pPr algn="ctr">
                        <a:lnSpc>
                          <a:spcPct val="100000"/>
                        </a:lnSpc>
                        <a:spcAft>
                          <a:spcPts val="0"/>
                        </a:spcAft>
                      </a:pPr>
                      <a:r>
                        <a:rPr lang="fr-FR" sz="1400" dirty="0">
                          <a:effectLst/>
                        </a:rPr>
                        <a:t>IV</a:t>
                      </a:r>
                      <a:r>
                        <a:rPr lang="fr-FR" sz="1400" baseline="30000" dirty="0">
                          <a:effectLst/>
                        </a:rPr>
                        <a:t>e </a:t>
                      </a:r>
                      <a:r>
                        <a:rPr lang="fr-FR" sz="1400" dirty="0">
                          <a:effectLst/>
                        </a:rPr>
                        <a:t>millénaire avant J.-C.</a:t>
                      </a:r>
                      <a:endParaRPr lang="fr-FR" sz="140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70C0"/>
                    </a:solidFill>
                  </a:tcPr>
                </a:tc>
                <a:tc>
                  <a:txBody>
                    <a:bodyPr/>
                    <a:lstStyle/>
                    <a:p>
                      <a:pPr algn="ctr">
                        <a:lnSpc>
                          <a:spcPct val="100000"/>
                        </a:lnSpc>
                        <a:spcAft>
                          <a:spcPts val="0"/>
                        </a:spcAft>
                      </a:pPr>
                      <a:r>
                        <a:rPr lang="fr-FR" sz="1200" b="0" dirty="0">
                          <a:effectLst/>
                        </a:rPr>
                        <a:t>Ecriture </a:t>
                      </a:r>
                    </a:p>
                    <a:p>
                      <a:pPr algn="ctr">
                        <a:lnSpc>
                          <a:spcPct val="100000"/>
                        </a:lnSpc>
                        <a:spcAft>
                          <a:spcPts val="0"/>
                        </a:spcAft>
                      </a:pPr>
                      <a:r>
                        <a:rPr lang="fr-FR" sz="1200" b="0" dirty="0">
                          <a:effectLst/>
                        </a:rPr>
                        <a:t>manuscrite</a:t>
                      </a:r>
                      <a:endParaRPr lang="fr-FR" sz="1200" b="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ctr">
                        <a:lnSpc>
                          <a:spcPct val="100000"/>
                        </a:lnSpc>
                        <a:spcAft>
                          <a:spcPts val="0"/>
                        </a:spcAft>
                      </a:pPr>
                      <a:r>
                        <a:rPr lang="fr-FR" sz="1200" b="0" dirty="0">
                          <a:effectLst/>
                        </a:rPr>
                        <a:t>Tablette </a:t>
                      </a:r>
                      <a:endParaRPr lang="fr-FR" sz="1200" b="0" dirty="0">
                        <a:effectLst/>
                        <a:latin typeface="Times New Roman" panose="02020603050405020304" pitchFamily="18" charset="0"/>
                        <a:ea typeface="Times New Roman" panose="02020603050405020304" pitchFamily="18" charset="0"/>
                      </a:endParaRPr>
                    </a:p>
                  </a:txBody>
                  <a:tcPr marL="37927" marR="37927" marT="0" marB="0">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 </a:t>
                      </a:r>
                    </a:p>
                  </a:txBody>
                  <a:tcPr marL="37927" marR="37927" marT="0" marB="0">
                    <a:lnT w="12700" cap="flat" cmpd="sng" algn="ctr">
                      <a:solidFill>
                        <a:schemeClr val="tx1"/>
                      </a:solidFill>
                      <a:prstDash val="solid"/>
                      <a:round/>
                      <a:headEnd type="none" w="med" len="med"/>
                      <a:tailEnd type="none" w="med" len="med"/>
                    </a:lnT>
                    <a:solidFill>
                      <a:schemeClr val="accent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 </a:t>
                      </a:r>
                    </a:p>
                  </a:txBody>
                  <a:tcPr marL="37927" marR="37927" marT="0" marB="0">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 xmlns:a16="http://schemas.microsoft.com/office/drawing/2014/main" val="1609099864"/>
                  </a:ext>
                </a:extLst>
              </a:tr>
              <a:tr h="195517">
                <a:tc>
                  <a:txBody>
                    <a:bodyPr/>
                    <a:lstStyle/>
                    <a:p>
                      <a:pPr algn="ctr">
                        <a:lnSpc>
                          <a:spcPct val="100000"/>
                        </a:lnSpc>
                        <a:spcAft>
                          <a:spcPts val="0"/>
                        </a:spcAft>
                      </a:pPr>
                      <a:r>
                        <a:rPr lang="fr-FR" sz="1400" dirty="0">
                          <a:effectLst/>
                        </a:rPr>
                        <a:t>III</a:t>
                      </a:r>
                      <a:r>
                        <a:rPr lang="fr-FR" sz="1400" baseline="30000" dirty="0">
                          <a:effectLst/>
                        </a:rPr>
                        <a:t>e</a:t>
                      </a:r>
                      <a:r>
                        <a:rPr lang="fr-FR" sz="1400" dirty="0">
                          <a:effectLst/>
                        </a:rPr>
                        <a:t> millénaire avant J.-C.</a:t>
                      </a:r>
                      <a:endParaRPr lang="fr-FR" sz="140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algn="ctr">
                        <a:lnSpc>
                          <a:spcPct val="100000"/>
                        </a:lnSpc>
                        <a:spcAft>
                          <a:spcPts val="0"/>
                        </a:spcAft>
                      </a:pPr>
                      <a:r>
                        <a:rPr lang="fr-FR" sz="1200" b="0" dirty="0">
                          <a:effectLst/>
                        </a:rPr>
                        <a:t> </a:t>
                      </a:r>
                      <a:endParaRPr lang="fr-FR" sz="1200" b="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lnSpc>
                          <a:spcPct val="100000"/>
                        </a:lnSpc>
                        <a:spcAft>
                          <a:spcPts val="0"/>
                        </a:spcAft>
                      </a:pPr>
                      <a:r>
                        <a:rPr lang="fr-FR" sz="1200" b="0" i="1" dirty="0">
                          <a:effectLst/>
                        </a:rPr>
                        <a:t>Volumen</a:t>
                      </a:r>
                      <a:endParaRPr lang="fr-FR" sz="1200" b="0" i="1" dirty="0">
                        <a:effectLst/>
                        <a:latin typeface="Times New Roman" panose="02020603050405020304" pitchFamily="18" charset="0"/>
                        <a:ea typeface="Times New Roman" panose="02020603050405020304" pitchFamily="18" charset="0"/>
                      </a:endParaRPr>
                    </a:p>
                  </a:txBody>
                  <a:tcPr marL="37927" marR="37927" marT="0" marB="0">
                    <a:solidFill>
                      <a:schemeClr val="bg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 </a:t>
                      </a:r>
                    </a:p>
                  </a:txBody>
                  <a:tcPr marL="37927" marR="37927" marT="0" marB="0">
                    <a:solidFill>
                      <a:schemeClr val="accent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 </a:t>
                      </a:r>
                    </a:p>
                  </a:txBody>
                  <a:tcPr marL="37927" marR="37927" marT="0" marB="0">
                    <a:solidFill>
                      <a:schemeClr val="accent6">
                        <a:lumMod val="20000"/>
                        <a:lumOff val="80000"/>
                      </a:schemeClr>
                    </a:solidFill>
                  </a:tcPr>
                </a:tc>
                <a:extLst>
                  <a:ext uri="{0D108BD9-81ED-4DB2-BD59-A6C34878D82A}">
                    <a16:rowId xmlns="" xmlns:a16="http://schemas.microsoft.com/office/drawing/2014/main" val="3369834269"/>
                  </a:ext>
                </a:extLst>
              </a:tr>
              <a:tr h="544655">
                <a:tc>
                  <a:txBody>
                    <a:bodyPr/>
                    <a:lstStyle/>
                    <a:p>
                      <a:pPr algn="ctr">
                        <a:lnSpc>
                          <a:spcPct val="100000"/>
                        </a:lnSpc>
                        <a:spcAft>
                          <a:spcPts val="0"/>
                        </a:spcAft>
                      </a:pPr>
                      <a:r>
                        <a:rPr lang="fr-FR" sz="1400" dirty="0">
                          <a:effectLst/>
                        </a:rPr>
                        <a:t>IV</a:t>
                      </a:r>
                      <a:r>
                        <a:rPr lang="fr-FR" sz="1400" baseline="30000" dirty="0">
                          <a:effectLst/>
                        </a:rPr>
                        <a:t>e</a:t>
                      </a:r>
                      <a:r>
                        <a:rPr lang="fr-FR" sz="1400" dirty="0">
                          <a:effectLst/>
                        </a:rPr>
                        <a:t> siècle avant J.-C. </a:t>
                      </a:r>
                      <a:endParaRPr lang="fr-FR" sz="140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algn="ctr">
                        <a:lnSpc>
                          <a:spcPct val="100000"/>
                        </a:lnSpc>
                        <a:spcAft>
                          <a:spcPts val="0"/>
                        </a:spcAft>
                      </a:pPr>
                      <a:r>
                        <a:rPr lang="fr-FR" sz="1200" b="0" dirty="0">
                          <a:effectLst/>
                        </a:rPr>
                        <a:t>Ecriture</a:t>
                      </a:r>
                      <a:r>
                        <a:rPr lang="fr-FR" sz="1200" b="0" baseline="0" dirty="0">
                          <a:effectLst/>
                        </a:rPr>
                        <a:t> </a:t>
                      </a:r>
                    </a:p>
                    <a:p>
                      <a:pPr algn="ctr">
                        <a:lnSpc>
                          <a:spcPct val="100000"/>
                        </a:lnSpc>
                        <a:spcAft>
                          <a:spcPts val="0"/>
                        </a:spcAft>
                      </a:pPr>
                      <a:r>
                        <a:rPr lang="fr-FR" sz="1200" b="0" baseline="0" dirty="0">
                          <a:effectLst/>
                        </a:rPr>
                        <a:t>Alphabétique </a:t>
                      </a:r>
                    </a:p>
                    <a:p>
                      <a:pPr algn="ctr">
                        <a:lnSpc>
                          <a:spcPct val="100000"/>
                        </a:lnSpc>
                        <a:spcAft>
                          <a:spcPts val="0"/>
                        </a:spcAft>
                      </a:pPr>
                      <a:r>
                        <a:rPr lang="fr-FR" sz="1200" b="0" baseline="0" dirty="0">
                          <a:effectLst/>
                        </a:rPr>
                        <a:t>(grecque puis latine)</a:t>
                      </a:r>
                      <a:endParaRPr lang="fr-FR" sz="1200" b="0" dirty="0">
                        <a:effectLst/>
                      </a:endParaRPr>
                    </a:p>
                  </a:txBody>
                  <a:tcPr marL="37927" marR="37927" marT="0" marB="0">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lnSpc>
                          <a:spcPct val="100000"/>
                        </a:lnSpc>
                        <a:spcAft>
                          <a:spcPts val="0"/>
                        </a:spcAft>
                      </a:pPr>
                      <a:r>
                        <a:rPr lang="fr-FR" sz="1200" b="0" dirty="0">
                          <a:effectLst/>
                        </a:rPr>
                        <a:t> </a:t>
                      </a:r>
                      <a:endParaRPr lang="fr-FR" sz="1200" b="0" dirty="0">
                        <a:effectLst/>
                        <a:latin typeface="Times New Roman" panose="02020603050405020304" pitchFamily="18" charset="0"/>
                        <a:ea typeface="Times New Roman" panose="02020603050405020304" pitchFamily="18" charset="0"/>
                      </a:endParaRPr>
                    </a:p>
                  </a:txBody>
                  <a:tcPr marL="37927" marR="37927" marT="0" marB="0">
                    <a:solidFill>
                      <a:schemeClr val="bg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Bibliothèques</a:t>
                      </a:r>
                    </a:p>
                  </a:txBody>
                  <a:tcPr marL="37927" marR="37927" marT="0" marB="0">
                    <a:solidFill>
                      <a:schemeClr val="accent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Bibliothécaires</a:t>
                      </a:r>
                    </a:p>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 </a:t>
                      </a:r>
                    </a:p>
                  </a:txBody>
                  <a:tcPr marL="37927" marR="37927" marT="0" marB="0">
                    <a:solidFill>
                      <a:schemeClr val="accent6">
                        <a:lumMod val="20000"/>
                        <a:lumOff val="80000"/>
                      </a:schemeClr>
                    </a:solidFill>
                  </a:tcPr>
                </a:tc>
                <a:extLst>
                  <a:ext uri="{0D108BD9-81ED-4DB2-BD59-A6C34878D82A}">
                    <a16:rowId xmlns="" xmlns:a16="http://schemas.microsoft.com/office/drawing/2014/main" val="3893063413"/>
                  </a:ext>
                </a:extLst>
              </a:tr>
              <a:tr h="391035">
                <a:tc>
                  <a:txBody>
                    <a:bodyPr/>
                    <a:lstStyle/>
                    <a:p>
                      <a:pPr algn="ctr">
                        <a:lnSpc>
                          <a:spcPct val="100000"/>
                        </a:lnSpc>
                        <a:spcAft>
                          <a:spcPts val="0"/>
                        </a:spcAft>
                      </a:pPr>
                      <a:r>
                        <a:rPr lang="fr-FR" sz="1400" dirty="0">
                          <a:effectLst/>
                        </a:rPr>
                        <a:t>III</a:t>
                      </a:r>
                      <a:r>
                        <a:rPr lang="fr-FR" sz="1400" baseline="30000" dirty="0">
                          <a:effectLst/>
                        </a:rPr>
                        <a:t>e</a:t>
                      </a:r>
                      <a:r>
                        <a:rPr lang="fr-FR" sz="1400" dirty="0">
                          <a:effectLst/>
                        </a:rPr>
                        <a:t> siècle avant J.-C.</a:t>
                      </a:r>
                      <a:endParaRPr lang="fr-FR" sz="140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algn="ctr">
                        <a:lnSpc>
                          <a:spcPct val="100000"/>
                        </a:lnSpc>
                        <a:spcAft>
                          <a:spcPts val="0"/>
                        </a:spcAft>
                      </a:pPr>
                      <a:r>
                        <a:rPr lang="fr-FR" sz="1200" b="0" dirty="0">
                          <a:effectLst/>
                        </a:rPr>
                        <a:t> </a:t>
                      </a:r>
                      <a:endParaRPr lang="fr-FR" sz="1200" b="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lnSpc>
                          <a:spcPct val="100000"/>
                        </a:lnSpc>
                        <a:spcAft>
                          <a:spcPts val="0"/>
                        </a:spcAft>
                      </a:pPr>
                      <a:r>
                        <a:rPr lang="fr-FR" sz="1200" b="0" dirty="0">
                          <a:effectLst/>
                        </a:rPr>
                        <a:t> </a:t>
                      </a:r>
                      <a:endParaRPr lang="fr-FR" sz="1200" b="0" dirty="0">
                        <a:effectLst/>
                        <a:latin typeface="Times New Roman" panose="02020603050405020304" pitchFamily="18" charset="0"/>
                        <a:ea typeface="Times New Roman" panose="02020603050405020304" pitchFamily="18" charset="0"/>
                      </a:endParaRPr>
                    </a:p>
                  </a:txBody>
                  <a:tcPr marL="37927" marR="37927" marT="0" marB="0">
                    <a:solidFill>
                      <a:schemeClr val="bg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 </a:t>
                      </a:r>
                    </a:p>
                  </a:txBody>
                  <a:tcPr marL="37927" marR="37927" marT="0" marB="0">
                    <a:solidFill>
                      <a:schemeClr val="accent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Savants et </a:t>
                      </a:r>
                    </a:p>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lettrés</a:t>
                      </a:r>
                    </a:p>
                  </a:txBody>
                  <a:tcPr marL="37927" marR="37927" marT="0" marB="0">
                    <a:solidFill>
                      <a:schemeClr val="accent6">
                        <a:lumMod val="20000"/>
                        <a:lumOff val="80000"/>
                      </a:schemeClr>
                    </a:solidFill>
                  </a:tcPr>
                </a:tc>
                <a:extLst>
                  <a:ext uri="{0D108BD9-81ED-4DB2-BD59-A6C34878D82A}">
                    <a16:rowId xmlns="" xmlns:a16="http://schemas.microsoft.com/office/drawing/2014/main" val="2998175647"/>
                  </a:ext>
                </a:extLst>
              </a:tr>
              <a:tr h="195517">
                <a:tc>
                  <a:txBody>
                    <a:bodyPr/>
                    <a:lstStyle/>
                    <a:p>
                      <a:pPr algn="ctr">
                        <a:lnSpc>
                          <a:spcPct val="100000"/>
                        </a:lnSpc>
                        <a:spcAft>
                          <a:spcPts val="0"/>
                        </a:spcAft>
                      </a:pPr>
                      <a:r>
                        <a:rPr lang="fr-FR" sz="1400" dirty="0">
                          <a:effectLst/>
                        </a:rPr>
                        <a:t>I</a:t>
                      </a:r>
                      <a:r>
                        <a:rPr lang="fr-FR" sz="1400" baseline="30000" dirty="0">
                          <a:effectLst/>
                        </a:rPr>
                        <a:t>er</a:t>
                      </a:r>
                      <a:r>
                        <a:rPr lang="fr-FR" sz="1400" dirty="0">
                          <a:effectLst/>
                        </a:rPr>
                        <a:t> siècle après J.-C.</a:t>
                      </a:r>
                      <a:endParaRPr lang="fr-FR" sz="140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algn="ctr">
                        <a:lnSpc>
                          <a:spcPct val="100000"/>
                        </a:lnSpc>
                        <a:spcAft>
                          <a:spcPts val="0"/>
                        </a:spcAft>
                      </a:pPr>
                      <a:r>
                        <a:rPr lang="fr-FR" sz="1200" b="0" dirty="0">
                          <a:effectLst/>
                        </a:rPr>
                        <a:t> </a:t>
                      </a:r>
                      <a:endParaRPr lang="fr-FR" sz="1200" b="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lnSpc>
                          <a:spcPct val="100000"/>
                        </a:lnSpc>
                        <a:spcAft>
                          <a:spcPts val="0"/>
                        </a:spcAft>
                      </a:pPr>
                      <a:r>
                        <a:rPr lang="fr-FR" sz="1200" b="0" dirty="0">
                          <a:effectLst/>
                        </a:rPr>
                        <a:t>Codex</a:t>
                      </a:r>
                      <a:endParaRPr lang="fr-FR" sz="1200" b="0" dirty="0">
                        <a:effectLst/>
                        <a:latin typeface="Times New Roman" panose="02020603050405020304" pitchFamily="18" charset="0"/>
                        <a:ea typeface="Times New Roman" panose="02020603050405020304" pitchFamily="18" charset="0"/>
                      </a:endParaRPr>
                    </a:p>
                  </a:txBody>
                  <a:tcPr marL="37927" marR="37927" marT="0" marB="0">
                    <a:solidFill>
                      <a:schemeClr val="bg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 </a:t>
                      </a:r>
                    </a:p>
                  </a:txBody>
                  <a:tcPr marL="37927" marR="37927" marT="0" marB="0">
                    <a:solidFill>
                      <a:schemeClr val="accent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 </a:t>
                      </a:r>
                    </a:p>
                  </a:txBody>
                  <a:tcPr marL="37927" marR="37927" marT="0" marB="0">
                    <a:solidFill>
                      <a:schemeClr val="accent6">
                        <a:lumMod val="20000"/>
                        <a:lumOff val="80000"/>
                      </a:schemeClr>
                    </a:solidFill>
                  </a:tcPr>
                </a:tc>
                <a:extLst>
                  <a:ext uri="{0D108BD9-81ED-4DB2-BD59-A6C34878D82A}">
                    <a16:rowId xmlns="" xmlns:a16="http://schemas.microsoft.com/office/drawing/2014/main" val="2285170502"/>
                  </a:ext>
                </a:extLst>
              </a:tr>
              <a:tr h="782069">
                <a:tc>
                  <a:txBody>
                    <a:bodyPr/>
                    <a:lstStyle/>
                    <a:p>
                      <a:pPr algn="ctr">
                        <a:lnSpc>
                          <a:spcPct val="100000"/>
                        </a:lnSpc>
                        <a:spcAft>
                          <a:spcPts val="0"/>
                        </a:spcAft>
                      </a:pPr>
                      <a:r>
                        <a:rPr lang="fr-FR" sz="1100" dirty="0">
                          <a:effectLst/>
                        </a:rPr>
                        <a:t> </a:t>
                      </a:r>
                    </a:p>
                    <a:p>
                      <a:pPr algn="ctr">
                        <a:lnSpc>
                          <a:spcPct val="100000"/>
                        </a:lnSpc>
                        <a:spcAft>
                          <a:spcPts val="0"/>
                        </a:spcAft>
                      </a:pPr>
                      <a:r>
                        <a:rPr lang="fr-FR" sz="1400" dirty="0">
                          <a:effectLst/>
                        </a:rPr>
                        <a:t>À partir du XIII</a:t>
                      </a:r>
                      <a:r>
                        <a:rPr lang="fr-FR" sz="1400" baseline="30000" dirty="0">
                          <a:effectLst/>
                        </a:rPr>
                        <a:t>e</a:t>
                      </a:r>
                      <a:r>
                        <a:rPr lang="fr-FR" sz="1400" dirty="0">
                          <a:effectLst/>
                        </a:rPr>
                        <a:t> siècle </a:t>
                      </a:r>
                      <a:endParaRPr lang="fr-FR" sz="140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algn="ctr">
                        <a:lnSpc>
                          <a:spcPct val="100000"/>
                        </a:lnSpc>
                        <a:spcAft>
                          <a:spcPts val="0"/>
                        </a:spcAft>
                      </a:pPr>
                      <a:r>
                        <a:rPr lang="fr-FR" sz="1200" b="0" dirty="0">
                          <a:effectLst/>
                        </a:rPr>
                        <a:t> </a:t>
                      </a:r>
                      <a:endParaRPr lang="fr-FR" sz="1200" b="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lnSpc>
                          <a:spcPct val="100000"/>
                        </a:lnSpc>
                        <a:spcAft>
                          <a:spcPts val="0"/>
                        </a:spcAft>
                      </a:pPr>
                      <a:r>
                        <a:rPr lang="fr-FR" sz="1200" b="0" dirty="0">
                          <a:effectLst/>
                        </a:rPr>
                        <a:t> </a:t>
                      </a:r>
                      <a:endParaRPr lang="fr-FR" sz="1200" b="0" dirty="0">
                        <a:effectLst/>
                        <a:latin typeface="Times New Roman" panose="02020603050405020304" pitchFamily="18" charset="0"/>
                        <a:ea typeface="Times New Roman" panose="02020603050405020304" pitchFamily="18" charset="0"/>
                      </a:endParaRPr>
                    </a:p>
                  </a:txBody>
                  <a:tcPr marL="37927" marR="37927" marT="0" marB="0">
                    <a:solidFill>
                      <a:schemeClr val="bg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Monastères</a:t>
                      </a:r>
                    </a:p>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Universités</a:t>
                      </a:r>
                    </a:p>
                  </a:txBody>
                  <a:tcPr marL="37927" marR="37927" marT="0" marB="0">
                    <a:solidFill>
                      <a:schemeClr val="accent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Professeurs</a:t>
                      </a:r>
                    </a:p>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Traducteurs</a:t>
                      </a:r>
                    </a:p>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Clercs</a:t>
                      </a:r>
                    </a:p>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Copistes</a:t>
                      </a:r>
                    </a:p>
                  </a:txBody>
                  <a:tcPr marL="37927" marR="37927" marT="0" marB="0">
                    <a:solidFill>
                      <a:schemeClr val="accent6">
                        <a:lumMod val="20000"/>
                        <a:lumOff val="80000"/>
                      </a:schemeClr>
                    </a:solidFill>
                  </a:tcPr>
                </a:tc>
                <a:extLst>
                  <a:ext uri="{0D108BD9-81ED-4DB2-BD59-A6C34878D82A}">
                    <a16:rowId xmlns="" xmlns:a16="http://schemas.microsoft.com/office/drawing/2014/main" val="1943312672"/>
                  </a:ext>
                </a:extLst>
              </a:tr>
              <a:tr h="544655">
                <a:tc>
                  <a:txBody>
                    <a:bodyPr/>
                    <a:lstStyle/>
                    <a:p>
                      <a:pPr algn="ctr">
                        <a:lnSpc>
                          <a:spcPct val="100000"/>
                        </a:lnSpc>
                        <a:spcAft>
                          <a:spcPts val="0"/>
                        </a:spcAft>
                      </a:pPr>
                      <a:r>
                        <a:rPr lang="fr-FR" sz="1400" dirty="0">
                          <a:effectLst/>
                        </a:rPr>
                        <a:t>À partir du XV</a:t>
                      </a:r>
                      <a:r>
                        <a:rPr lang="fr-FR" sz="1400" baseline="30000" dirty="0">
                          <a:effectLst/>
                        </a:rPr>
                        <a:t>e</a:t>
                      </a:r>
                      <a:r>
                        <a:rPr lang="fr-FR" sz="1400" dirty="0">
                          <a:effectLst/>
                        </a:rPr>
                        <a:t> siècle</a:t>
                      </a:r>
                      <a:endParaRPr lang="fr-FR" sz="140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algn="ctr">
                        <a:lnSpc>
                          <a:spcPct val="100000"/>
                        </a:lnSpc>
                        <a:spcAft>
                          <a:spcPts val="0"/>
                        </a:spcAft>
                      </a:pPr>
                      <a:r>
                        <a:rPr lang="fr-FR" sz="1200" b="0" dirty="0">
                          <a:effectLst/>
                        </a:rPr>
                        <a:t>Ecriture </a:t>
                      </a:r>
                    </a:p>
                    <a:p>
                      <a:pPr algn="ctr">
                        <a:lnSpc>
                          <a:spcPct val="100000"/>
                        </a:lnSpc>
                        <a:spcAft>
                          <a:spcPts val="0"/>
                        </a:spcAft>
                      </a:pPr>
                      <a:r>
                        <a:rPr lang="fr-FR" sz="1200" b="0" dirty="0">
                          <a:effectLst/>
                        </a:rPr>
                        <a:t>mécanique </a:t>
                      </a:r>
                      <a:endParaRPr lang="fr-FR" sz="1200" b="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lnSpc>
                          <a:spcPct val="100000"/>
                        </a:lnSpc>
                        <a:spcAft>
                          <a:spcPts val="0"/>
                        </a:spcAft>
                      </a:pPr>
                      <a:r>
                        <a:rPr lang="fr-FR" sz="1200" b="0" dirty="0">
                          <a:effectLst/>
                        </a:rPr>
                        <a:t>Formalisation </a:t>
                      </a:r>
                    </a:p>
                    <a:p>
                      <a:pPr algn="ctr">
                        <a:lnSpc>
                          <a:spcPct val="100000"/>
                        </a:lnSpc>
                        <a:spcAft>
                          <a:spcPts val="0"/>
                        </a:spcAft>
                      </a:pPr>
                      <a:r>
                        <a:rPr lang="fr-FR" sz="1200" b="0" dirty="0">
                          <a:effectLst/>
                        </a:rPr>
                        <a:t>des savoirs </a:t>
                      </a:r>
                    </a:p>
                    <a:p>
                      <a:pPr algn="ctr">
                        <a:lnSpc>
                          <a:spcPct val="100000"/>
                        </a:lnSpc>
                        <a:spcAft>
                          <a:spcPts val="0"/>
                        </a:spcAft>
                      </a:pPr>
                      <a:r>
                        <a:rPr lang="fr-FR" sz="1200" b="0" dirty="0">
                          <a:effectLst/>
                        </a:rPr>
                        <a:t>artisanaux tacites</a:t>
                      </a:r>
                      <a:endParaRPr lang="fr-FR" sz="1200" b="0" dirty="0">
                        <a:effectLst/>
                        <a:latin typeface="Times New Roman" panose="02020603050405020304" pitchFamily="18" charset="0"/>
                        <a:ea typeface="Times New Roman" panose="02020603050405020304" pitchFamily="18" charset="0"/>
                      </a:endParaRPr>
                    </a:p>
                  </a:txBody>
                  <a:tcPr marL="37927" marR="37927" marT="0" marB="0">
                    <a:solidFill>
                      <a:schemeClr val="bg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 </a:t>
                      </a:r>
                    </a:p>
                  </a:txBody>
                  <a:tcPr marL="37927" marR="37927" marT="0" marB="0">
                    <a:solidFill>
                      <a:schemeClr val="accent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 </a:t>
                      </a:r>
                    </a:p>
                  </a:txBody>
                  <a:tcPr marL="37927" marR="37927" marT="0" marB="0">
                    <a:solidFill>
                      <a:schemeClr val="accent6">
                        <a:lumMod val="20000"/>
                        <a:lumOff val="80000"/>
                      </a:schemeClr>
                    </a:solidFill>
                  </a:tcPr>
                </a:tc>
                <a:extLst>
                  <a:ext uri="{0D108BD9-81ED-4DB2-BD59-A6C34878D82A}">
                    <a16:rowId xmlns="" xmlns:a16="http://schemas.microsoft.com/office/drawing/2014/main" val="1735841328"/>
                  </a:ext>
                </a:extLst>
              </a:tr>
              <a:tr h="977587">
                <a:tc>
                  <a:txBody>
                    <a:bodyPr/>
                    <a:lstStyle/>
                    <a:p>
                      <a:pPr algn="ctr">
                        <a:lnSpc>
                          <a:spcPct val="100000"/>
                        </a:lnSpc>
                        <a:spcAft>
                          <a:spcPts val="0"/>
                        </a:spcAft>
                      </a:pPr>
                      <a:r>
                        <a:rPr lang="fr-FR" sz="1100" dirty="0">
                          <a:effectLst/>
                        </a:rPr>
                        <a:t> </a:t>
                      </a:r>
                    </a:p>
                    <a:p>
                      <a:pPr algn="ctr">
                        <a:lnSpc>
                          <a:spcPct val="100000"/>
                        </a:lnSpc>
                        <a:spcAft>
                          <a:spcPts val="0"/>
                        </a:spcAft>
                      </a:pPr>
                      <a:r>
                        <a:rPr lang="fr-FR" sz="1400" dirty="0">
                          <a:effectLst/>
                        </a:rPr>
                        <a:t>À partir du XVII</a:t>
                      </a:r>
                      <a:r>
                        <a:rPr lang="fr-FR" sz="1400" baseline="30000" dirty="0">
                          <a:effectLst/>
                        </a:rPr>
                        <a:t>e</a:t>
                      </a:r>
                      <a:r>
                        <a:rPr lang="fr-FR" sz="1400" dirty="0">
                          <a:effectLst/>
                        </a:rPr>
                        <a:t> siècle</a:t>
                      </a:r>
                      <a:endParaRPr lang="fr-FR" sz="140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algn="ctr">
                        <a:lnSpc>
                          <a:spcPct val="100000"/>
                        </a:lnSpc>
                        <a:spcAft>
                          <a:spcPts val="0"/>
                        </a:spcAft>
                      </a:pPr>
                      <a:r>
                        <a:rPr lang="fr-FR" sz="1200" b="0" dirty="0">
                          <a:effectLst/>
                        </a:rPr>
                        <a:t> </a:t>
                      </a:r>
                      <a:endParaRPr lang="fr-FR" sz="1200" b="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lnSpc>
                          <a:spcPct val="100000"/>
                        </a:lnSpc>
                        <a:spcAft>
                          <a:spcPts val="0"/>
                        </a:spcAft>
                      </a:pPr>
                      <a:r>
                        <a:rPr lang="fr-FR" sz="1200" b="0" dirty="0">
                          <a:effectLst/>
                        </a:rPr>
                        <a:t>Dictionnaires</a:t>
                      </a:r>
                    </a:p>
                    <a:p>
                      <a:pPr algn="ctr">
                        <a:lnSpc>
                          <a:spcPct val="100000"/>
                        </a:lnSpc>
                        <a:spcAft>
                          <a:spcPts val="0"/>
                        </a:spcAft>
                      </a:pPr>
                      <a:r>
                        <a:rPr lang="fr-FR" sz="1200" b="0" dirty="0">
                          <a:effectLst/>
                        </a:rPr>
                        <a:t>et traités</a:t>
                      </a:r>
                      <a:endParaRPr lang="fr-FR" sz="1200" b="0" dirty="0">
                        <a:effectLst/>
                        <a:latin typeface="Times New Roman" panose="02020603050405020304" pitchFamily="18" charset="0"/>
                        <a:ea typeface="Times New Roman" panose="02020603050405020304" pitchFamily="18" charset="0"/>
                      </a:endParaRPr>
                    </a:p>
                  </a:txBody>
                  <a:tcPr marL="37927" marR="37927" marT="0" marB="0">
                    <a:solidFill>
                      <a:schemeClr val="bg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Académies</a:t>
                      </a:r>
                    </a:p>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 </a:t>
                      </a:r>
                    </a:p>
                  </a:txBody>
                  <a:tcPr marL="37927" marR="37927" marT="0" marB="0">
                    <a:solidFill>
                      <a:schemeClr val="accent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Artisans </a:t>
                      </a:r>
                    </a:p>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(savoirs tacites)</a:t>
                      </a:r>
                    </a:p>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Experts</a:t>
                      </a:r>
                    </a:p>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Ingénieurs</a:t>
                      </a:r>
                    </a:p>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 </a:t>
                      </a:r>
                    </a:p>
                  </a:txBody>
                  <a:tcPr marL="37927" marR="37927" marT="0" marB="0">
                    <a:solidFill>
                      <a:schemeClr val="accent6">
                        <a:lumMod val="20000"/>
                        <a:lumOff val="80000"/>
                      </a:schemeClr>
                    </a:solidFill>
                  </a:tcPr>
                </a:tc>
                <a:extLst>
                  <a:ext uri="{0D108BD9-81ED-4DB2-BD59-A6C34878D82A}">
                    <a16:rowId xmlns="" xmlns:a16="http://schemas.microsoft.com/office/drawing/2014/main" val="1115368508"/>
                  </a:ext>
                </a:extLst>
              </a:tr>
              <a:tr h="391035">
                <a:tc>
                  <a:txBody>
                    <a:bodyPr/>
                    <a:lstStyle/>
                    <a:p>
                      <a:pPr algn="ctr">
                        <a:lnSpc>
                          <a:spcPct val="100000"/>
                        </a:lnSpc>
                        <a:spcAft>
                          <a:spcPts val="0"/>
                        </a:spcAft>
                      </a:pPr>
                      <a:r>
                        <a:rPr lang="fr-FR" sz="1400" dirty="0">
                          <a:effectLst/>
                        </a:rPr>
                        <a:t>À partir du XIX</a:t>
                      </a:r>
                      <a:r>
                        <a:rPr lang="fr-FR" sz="1400" baseline="30000" dirty="0">
                          <a:effectLst/>
                        </a:rPr>
                        <a:t>e</a:t>
                      </a:r>
                      <a:r>
                        <a:rPr lang="fr-FR" sz="1400" dirty="0">
                          <a:effectLst/>
                        </a:rPr>
                        <a:t> siècle</a:t>
                      </a:r>
                      <a:endParaRPr lang="fr-FR" sz="140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algn="ctr">
                        <a:lnSpc>
                          <a:spcPct val="100000"/>
                        </a:lnSpc>
                        <a:spcAft>
                          <a:spcPts val="0"/>
                        </a:spcAft>
                      </a:pPr>
                      <a:r>
                        <a:rPr lang="fr-FR" sz="1200" b="0" dirty="0">
                          <a:effectLst/>
                        </a:rPr>
                        <a:t>Technologies liées au traitement de l’information. </a:t>
                      </a:r>
                      <a:endParaRPr lang="fr-FR" sz="1200" b="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lnSpc>
                          <a:spcPct val="100000"/>
                        </a:lnSpc>
                        <a:spcAft>
                          <a:spcPts val="0"/>
                        </a:spcAft>
                      </a:pPr>
                      <a:r>
                        <a:rPr lang="fr-FR" sz="1200" b="0" dirty="0">
                          <a:effectLst/>
                        </a:rPr>
                        <a:t>Machines </a:t>
                      </a:r>
                    </a:p>
                    <a:p>
                      <a:pPr algn="ctr">
                        <a:lnSpc>
                          <a:spcPct val="100000"/>
                        </a:lnSpc>
                        <a:spcAft>
                          <a:spcPts val="0"/>
                        </a:spcAft>
                      </a:pPr>
                      <a:r>
                        <a:rPr lang="fr-FR" sz="1200" b="0" dirty="0">
                          <a:effectLst/>
                        </a:rPr>
                        <a:t>(à écrire, à compter)</a:t>
                      </a:r>
                      <a:endParaRPr lang="fr-FR" sz="1200" b="0" dirty="0">
                        <a:effectLst/>
                        <a:latin typeface="Times New Roman" panose="02020603050405020304" pitchFamily="18" charset="0"/>
                        <a:ea typeface="Times New Roman" panose="02020603050405020304" pitchFamily="18" charset="0"/>
                      </a:endParaRPr>
                    </a:p>
                  </a:txBody>
                  <a:tcPr marL="37927" marR="37927" marT="0" marB="0">
                    <a:solidFill>
                      <a:schemeClr val="bg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Laboratoires de </a:t>
                      </a:r>
                    </a:p>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recherche</a:t>
                      </a:r>
                    </a:p>
                  </a:txBody>
                  <a:tcPr marL="37927" marR="37927" marT="0" marB="0">
                    <a:solidFill>
                      <a:schemeClr val="accent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Chercheurs </a:t>
                      </a:r>
                    </a:p>
                  </a:txBody>
                  <a:tcPr marL="37927" marR="37927" marT="0" marB="0">
                    <a:solidFill>
                      <a:schemeClr val="accent6">
                        <a:lumMod val="20000"/>
                        <a:lumOff val="80000"/>
                      </a:schemeClr>
                    </a:solidFill>
                  </a:tcPr>
                </a:tc>
                <a:extLst>
                  <a:ext uri="{0D108BD9-81ED-4DB2-BD59-A6C34878D82A}">
                    <a16:rowId xmlns="" xmlns:a16="http://schemas.microsoft.com/office/drawing/2014/main" val="1070574106"/>
                  </a:ext>
                </a:extLst>
              </a:tr>
              <a:tr h="977587">
                <a:tc>
                  <a:txBody>
                    <a:bodyPr/>
                    <a:lstStyle/>
                    <a:p>
                      <a:pPr algn="ctr">
                        <a:lnSpc>
                          <a:spcPct val="100000"/>
                        </a:lnSpc>
                        <a:spcAft>
                          <a:spcPts val="0"/>
                        </a:spcAft>
                      </a:pPr>
                      <a:r>
                        <a:rPr lang="fr-FR" sz="1400" dirty="0">
                          <a:effectLst/>
                        </a:rPr>
                        <a:t>Deuxième partie du XX</a:t>
                      </a:r>
                      <a:r>
                        <a:rPr lang="fr-FR" sz="1400" baseline="30000" dirty="0">
                          <a:effectLst/>
                        </a:rPr>
                        <a:t>e</a:t>
                      </a:r>
                      <a:r>
                        <a:rPr lang="fr-FR" sz="1400" dirty="0">
                          <a:effectLst/>
                        </a:rPr>
                        <a:t> siècle, jusqu’à nos jours</a:t>
                      </a:r>
                      <a:endParaRPr lang="fr-FR" sz="140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algn="ctr">
                        <a:lnSpc>
                          <a:spcPct val="100000"/>
                        </a:lnSpc>
                        <a:spcAft>
                          <a:spcPts val="0"/>
                        </a:spcAft>
                      </a:pPr>
                      <a:r>
                        <a:rPr lang="fr-FR" sz="1200" b="0" kern="1200" dirty="0">
                          <a:solidFill>
                            <a:schemeClr val="dk1"/>
                          </a:solidFill>
                          <a:effectLst/>
                          <a:latin typeface="+mn-lt"/>
                          <a:ea typeface="+mn-ea"/>
                          <a:cs typeface="+mn-cs"/>
                        </a:rPr>
                        <a:t>Internet</a:t>
                      </a:r>
                    </a:p>
                    <a:p>
                      <a:pPr algn="ctr">
                        <a:lnSpc>
                          <a:spcPct val="100000"/>
                        </a:lnSpc>
                        <a:spcAft>
                          <a:spcPts val="0"/>
                        </a:spcAft>
                      </a:pPr>
                      <a:r>
                        <a:rPr lang="fr-FR" sz="1200" b="0" kern="1200" dirty="0">
                          <a:solidFill>
                            <a:schemeClr val="dk1"/>
                          </a:solidFill>
                          <a:effectLst/>
                          <a:latin typeface="+mn-lt"/>
                          <a:ea typeface="+mn-ea"/>
                          <a:cs typeface="+mn-cs"/>
                        </a:rPr>
                        <a:t>Web 1.0</a:t>
                      </a:r>
                    </a:p>
                    <a:p>
                      <a:pPr algn="ctr">
                        <a:lnSpc>
                          <a:spcPct val="100000"/>
                        </a:lnSpc>
                        <a:spcAft>
                          <a:spcPts val="0"/>
                        </a:spcAft>
                      </a:pPr>
                      <a:r>
                        <a:rPr lang="fr-FR" sz="1200" b="0" kern="1200" dirty="0">
                          <a:solidFill>
                            <a:schemeClr val="dk1"/>
                          </a:solidFill>
                          <a:effectLst/>
                          <a:latin typeface="+mn-lt"/>
                          <a:ea typeface="+mn-ea"/>
                          <a:cs typeface="+mn-cs"/>
                        </a:rPr>
                        <a:t>Web 2.0</a:t>
                      </a:r>
                    </a:p>
                    <a:p>
                      <a:pPr algn="ctr">
                        <a:lnSpc>
                          <a:spcPct val="100000"/>
                        </a:lnSpc>
                        <a:spcAft>
                          <a:spcPts val="0"/>
                        </a:spcAft>
                      </a:pPr>
                      <a:r>
                        <a:rPr lang="fr-FR" sz="1200" b="0" dirty="0">
                          <a:effectLst/>
                        </a:rPr>
                        <a:t>…</a:t>
                      </a:r>
                    </a:p>
                    <a:p>
                      <a:pPr algn="ctr">
                        <a:lnSpc>
                          <a:spcPct val="100000"/>
                        </a:lnSpc>
                        <a:spcAft>
                          <a:spcPts val="0"/>
                        </a:spcAft>
                      </a:pPr>
                      <a:r>
                        <a:rPr lang="fr-FR" sz="1200" b="0" dirty="0">
                          <a:effectLst/>
                        </a:rPr>
                        <a:t> </a:t>
                      </a:r>
                      <a:endParaRPr lang="fr-FR" sz="1200" b="0" dirty="0">
                        <a:effectLst/>
                        <a:latin typeface="Times New Roman" panose="02020603050405020304" pitchFamily="18" charset="0"/>
                        <a:ea typeface="Times New Roman" panose="02020603050405020304" pitchFamily="18" charset="0"/>
                      </a:endParaRPr>
                    </a:p>
                  </a:txBody>
                  <a:tcPr marL="37927" marR="37927" marT="0" marB="0">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lnSpc>
                          <a:spcPct val="100000"/>
                        </a:lnSpc>
                        <a:spcAft>
                          <a:spcPts val="0"/>
                        </a:spcAft>
                      </a:pPr>
                      <a:r>
                        <a:rPr lang="fr-FR" sz="1200" b="0" kern="1200" dirty="0">
                          <a:solidFill>
                            <a:schemeClr val="dk1"/>
                          </a:solidFill>
                          <a:effectLst/>
                          <a:latin typeface="+mn-lt"/>
                          <a:ea typeface="+mn-ea"/>
                          <a:cs typeface="+mn-cs"/>
                        </a:rPr>
                        <a:t>Ensemble d’outils technologiques à caractère numérique</a:t>
                      </a:r>
                    </a:p>
                    <a:p>
                      <a:pPr algn="ctr">
                        <a:lnSpc>
                          <a:spcPct val="100000"/>
                        </a:lnSpc>
                        <a:spcAft>
                          <a:spcPts val="0"/>
                        </a:spcAft>
                      </a:pPr>
                      <a:r>
                        <a:rPr lang="fr-FR" sz="1200" b="0" dirty="0">
                          <a:effectLst/>
                        </a:rPr>
                        <a:t> </a:t>
                      </a:r>
                      <a:endParaRPr lang="fr-FR" sz="1200" b="0" dirty="0">
                        <a:effectLst/>
                        <a:latin typeface="Times New Roman" panose="02020603050405020304" pitchFamily="18" charset="0"/>
                        <a:ea typeface="Times New Roman" panose="02020603050405020304" pitchFamily="18" charset="0"/>
                      </a:endParaRPr>
                    </a:p>
                  </a:txBody>
                  <a:tcPr marL="37927" marR="37927" marT="0" marB="0">
                    <a:solidFill>
                      <a:schemeClr val="bg1">
                        <a:lumMod val="75000"/>
                      </a:schemeClr>
                    </a:solidFill>
                  </a:tcPr>
                </a:tc>
                <a:tc>
                  <a:txBody>
                    <a:bodyPr/>
                    <a:lstStyle/>
                    <a:p>
                      <a:pPr marL="0" algn="ctr" defTabSz="457200" rtl="0" eaLnBrk="1" latinLnBrk="0" hangingPunct="1">
                        <a:lnSpc>
                          <a:spcPct val="100000"/>
                        </a:lnSpc>
                        <a:spcAft>
                          <a:spcPts val="0"/>
                        </a:spcAft>
                      </a:pPr>
                      <a:r>
                        <a:rPr lang="fr-FR" sz="1200" b="0" kern="1200" dirty="0">
                          <a:solidFill>
                            <a:schemeClr val="dk1"/>
                          </a:solidFill>
                          <a:effectLst/>
                          <a:latin typeface="+mn-lt"/>
                          <a:ea typeface="+mn-ea"/>
                          <a:cs typeface="+mn-cs"/>
                        </a:rPr>
                        <a:t> </a:t>
                      </a:r>
                    </a:p>
                  </a:txBody>
                  <a:tcPr marL="37927" marR="37927" marT="0" marB="0">
                    <a:solidFill>
                      <a:schemeClr val="accent1">
                        <a:lumMod val="75000"/>
                      </a:schemeClr>
                    </a:solidFill>
                  </a:tcPr>
                </a:tc>
                <a:tc>
                  <a:txBody>
                    <a:bodyPr/>
                    <a:lstStyle/>
                    <a:p>
                      <a:pPr marL="0" algn="ctr" defTabSz="457200" rtl="0" eaLnBrk="1" latinLnBrk="0" hangingPunct="1">
                        <a:lnSpc>
                          <a:spcPct val="100000"/>
                        </a:lnSpc>
                        <a:spcAft>
                          <a:spcPts val="0"/>
                        </a:spcAft>
                      </a:pPr>
                      <a:r>
                        <a:rPr lang="en-GB" sz="1200" b="0" kern="1200" dirty="0">
                          <a:solidFill>
                            <a:schemeClr val="dk1"/>
                          </a:solidFill>
                          <a:effectLst/>
                          <a:latin typeface="+mn-lt"/>
                          <a:ea typeface="+mn-ea"/>
                          <a:cs typeface="+mn-cs"/>
                        </a:rPr>
                        <a:t>Consultants </a:t>
                      </a:r>
                    </a:p>
                    <a:p>
                      <a:pPr marL="0" algn="ctr" defTabSz="457200" rtl="0" eaLnBrk="1" latinLnBrk="0" hangingPunct="1">
                        <a:lnSpc>
                          <a:spcPct val="100000"/>
                        </a:lnSpc>
                        <a:spcAft>
                          <a:spcPts val="0"/>
                        </a:spcAft>
                      </a:pPr>
                      <a:r>
                        <a:rPr lang="en-GB" sz="1200" b="0" kern="1200" dirty="0">
                          <a:solidFill>
                            <a:schemeClr val="dk1"/>
                          </a:solidFill>
                          <a:effectLst/>
                          <a:latin typeface="+mn-lt"/>
                          <a:ea typeface="+mn-ea"/>
                          <a:cs typeface="+mn-cs"/>
                        </a:rPr>
                        <a:t>“Sachants” </a:t>
                      </a:r>
                      <a:endParaRPr lang="fr-FR" sz="1200" b="0" kern="1200" dirty="0">
                        <a:solidFill>
                          <a:schemeClr val="dk1"/>
                        </a:solidFill>
                        <a:effectLst/>
                        <a:latin typeface="+mn-lt"/>
                        <a:ea typeface="+mn-ea"/>
                        <a:cs typeface="+mn-cs"/>
                      </a:endParaRPr>
                    </a:p>
                    <a:p>
                      <a:pPr marL="0" algn="ctr" defTabSz="457200" rtl="0" eaLnBrk="1" latinLnBrk="0" hangingPunct="1">
                        <a:lnSpc>
                          <a:spcPct val="100000"/>
                        </a:lnSpc>
                        <a:spcAft>
                          <a:spcPts val="0"/>
                        </a:spcAft>
                      </a:pPr>
                      <a:r>
                        <a:rPr lang="en-GB" sz="1200" b="0" kern="1200" dirty="0">
                          <a:solidFill>
                            <a:schemeClr val="dk1"/>
                          </a:solidFill>
                          <a:effectLst/>
                          <a:latin typeface="+mn-lt"/>
                          <a:ea typeface="+mn-ea"/>
                          <a:cs typeface="+mn-cs"/>
                        </a:rPr>
                        <a:t>Knowledge managers</a:t>
                      </a:r>
                      <a:endParaRPr lang="fr-FR" sz="1200" b="0" kern="1200" dirty="0">
                        <a:solidFill>
                          <a:schemeClr val="dk1"/>
                        </a:solidFill>
                        <a:effectLst/>
                        <a:latin typeface="+mn-lt"/>
                        <a:ea typeface="+mn-ea"/>
                        <a:cs typeface="+mn-cs"/>
                      </a:endParaRPr>
                    </a:p>
                    <a:p>
                      <a:pPr marL="0" algn="ctr" defTabSz="457200" rtl="0" eaLnBrk="1" latinLnBrk="0" hangingPunct="1">
                        <a:lnSpc>
                          <a:spcPct val="100000"/>
                        </a:lnSpc>
                        <a:spcAft>
                          <a:spcPts val="0"/>
                        </a:spcAft>
                      </a:pPr>
                      <a:r>
                        <a:rPr lang="en-GB" sz="1200" b="0" kern="1200" dirty="0">
                          <a:solidFill>
                            <a:schemeClr val="dk1"/>
                          </a:solidFill>
                          <a:effectLst/>
                          <a:latin typeface="+mn-lt"/>
                          <a:ea typeface="+mn-ea"/>
                          <a:cs typeface="+mn-cs"/>
                        </a:rPr>
                        <a:t>Communities managers...</a:t>
                      </a:r>
                      <a:endParaRPr lang="fr-FR" sz="1200" b="0" kern="1200" dirty="0">
                        <a:solidFill>
                          <a:schemeClr val="dk1"/>
                        </a:solidFill>
                        <a:effectLst/>
                        <a:latin typeface="+mn-lt"/>
                        <a:ea typeface="+mn-ea"/>
                        <a:cs typeface="+mn-cs"/>
                      </a:endParaRPr>
                    </a:p>
                  </a:txBody>
                  <a:tcPr marL="37927" marR="37927" marT="0" marB="0">
                    <a:solidFill>
                      <a:schemeClr val="accent6">
                        <a:lumMod val="20000"/>
                        <a:lumOff val="80000"/>
                      </a:schemeClr>
                    </a:solidFill>
                  </a:tcPr>
                </a:tc>
                <a:extLst>
                  <a:ext uri="{0D108BD9-81ED-4DB2-BD59-A6C34878D82A}">
                    <a16:rowId xmlns="" xmlns:a16="http://schemas.microsoft.com/office/drawing/2014/main" val="3050770504"/>
                  </a:ext>
                </a:extLst>
              </a:tr>
            </a:tbl>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3" name="Titre 1"/>
          <p:cNvSpPr txBox="1">
            <a:spLocks/>
          </p:cNvSpPr>
          <p:nvPr/>
        </p:nvSpPr>
        <p:spPr bwMode="auto">
          <a:xfrm>
            <a:off x="741364" y="1025525"/>
            <a:ext cx="5214937" cy="704850"/>
          </a:xfrm>
          <a:prstGeom prst="rect">
            <a:avLst/>
          </a:prstGeom>
          <a:noFill/>
          <a:ln w="9525">
            <a:noFill/>
            <a:miter lim="800000"/>
            <a:headEnd/>
            <a:tailEnd/>
          </a:ln>
        </p:spPr>
        <p:txBody>
          <a:bodyPr anchor="ctr"/>
          <a:lstStyle/>
          <a:p>
            <a:pPr>
              <a:lnSpc>
                <a:spcPct val="120000"/>
              </a:lnSpc>
            </a:pPr>
            <a:endParaRPr lang="fr-FR" b="1" dirty="0">
              <a:solidFill>
                <a:srgbClr val="0092BB"/>
              </a:solidFill>
              <a:ea typeface="ＭＳ Ｐゴシック"/>
              <a:cs typeface="ＭＳ Ｐゴシック"/>
            </a:endParaRPr>
          </a:p>
        </p:txBody>
      </p:sp>
      <p:sp>
        <p:nvSpPr>
          <p:cNvPr id="9" name="Espace réservé du contenu 2"/>
          <p:cNvSpPr txBox="1">
            <a:spLocks/>
          </p:cNvSpPr>
          <p:nvPr/>
        </p:nvSpPr>
        <p:spPr>
          <a:xfrm>
            <a:off x="862014" y="1184276"/>
            <a:ext cx="7291387" cy="5076825"/>
          </a:xfrm>
          <a:prstGeom prst="rect">
            <a:avLst/>
          </a:prstGeom>
        </p:spPr>
        <p:txBody>
          <a:bodyPr>
            <a:normAutofit/>
          </a:bodyPr>
          <a:lstStyle/>
          <a:p>
            <a:pPr>
              <a:spcBef>
                <a:spcPct val="20000"/>
              </a:spcBef>
              <a:buFont typeface="Arial" pitchFamily="34" charset="0"/>
              <a:buNone/>
            </a:pPr>
            <a:endParaRPr lang="fr-FR" sz="1000" b="1" dirty="0">
              <a:solidFill>
                <a:srgbClr val="0092BB"/>
              </a:solidFill>
              <a:ea typeface="ＭＳ Ｐゴシック"/>
              <a:cs typeface="ＭＳ Ｐゴシック"/>
            </a:endParaRPr>
          </a:p>
          <a:p>
            <a:pPr marL="914400" lvl="1" indent="-457200">
              <a:spcBef>
                <a:spcPct val="20000"/>
              </a:spcBef>
            </a:pPr>
            <a:r>
              <a:rPr lang="fr-FR" sz="2000" b="1" dirty="0">
                <a:solidFill>
                  <a:srgbClr val="0092BB"/>
                </a:solidFill>
                <a:ea typeface="ＭＳ Ｐゴシック"/>
                <a:cs typeface="ＭＳ Ｐゴシック"/>
              </a:rPr>
              <a:t>	</a:t>
            </a:r>
          </a:p>
          <a:p>
            <a:pPr marL="914400" lvl="1" indent="-457200">
              <a:spcBef>
                <a:spcPct val="20000"/>
              </a:spcBef>
            </a:pPr>
            <a:r>
              <a:rPr lang="fr-FR" sz="2000" b="1" dirty="0">
                <a:solidFill>
                  <a:srgbClr val="0092BB"/>
                </a:solidFill>
                <a:ea typeface="ＭＳ Ｐゴシック"/>
                <a:cs typeface="ＭＳ Ｐゴシック"/>
              </a:rPr>
              <a:t>	</a:t>
            </a:r>
            <a:r>
              <a:rPr lang="fr-FR" dirty="0">
                <a:solidFill>
                  <a:srgbClr val="0092BB"/>
                </a:solidFill>
                <a:ea typeface="ＭＳ Ｐゴシック"/>
                <a:cs typeface="ＭＳ Ｐゴシック"/>
              </a:rPr>
              <a:t>. </a:t>
            </a:r>
          </a:p>
          <a:p>
            <a:pPr marL="1143000" lvl="2" indent="-228600">
              <a:spcBef>
                <a:spcPct val="20000"/>
              </a:spcBef>
              <a:buFont typeface="Arial" pitchFamily="34" charset="0"/>
              <a:buChar char="•"/>
            </a:pPr>
            <a:endParaRPr lang="fr-FR" b="1" dirty="0">
              <a:solidFill>
                <a:srgbClr val="0092BB"/>
              </a:solidFill>
              <a:ea typeface="ＭＳ Ｐゴシック"/>
              <a:cs typeface="ＭＳ Ｐゴシック"/>
            </a:endParaRPr>
          </a:p>
          <a:p>
            <a:pPr marL="1143000" lvl="2" indent="-228600">
              <a:spcBef>
                <a:spcPct val="20000"/>
              </a:spcBef>
              <a:buFont typeface="Arial" pitchFamily="34" charset="0"/>
              <a:buChar char="•"/>
            </a:pPr>
            <a:endParaRPr lang="fr-FR" b="1" dirty="0">
              <a:solidFill>
                <a:srgbClr val="0092BB"/>
              </a:solidFill>
              <a:ea typeface="ＭＳ Ｐゴシック"/>
              <a:cs typeface="ＭＳ Ｐゴシック"/>
            </a:endParaRPr>
          </a:p>
          <a:p>
            <a:pPr marL="1143000" lvl="2" indent="-228600">
              <a:spcBef>
                <a:spcPct val="20000"/>
              </a:spcBef>
              <a:buFont typeface="Arial" pitchFamily="34" charset="0"/>
              <a:buChar char="•"/>
            </a:pPr>
            <a:endParaRPr lang="fr-FR" sz="800" b="1" dirty="0">
              <a:solidFill>
                <a:srgbClr val="0092BB"/>
              </a:solidFill>
              <a:ea typeface="ＭＳ Ｐゴシック"/>
              <a:cs typeface="ＭＳ Ｐゴシック"/>
            </a:endParaRPr>
          </a:p>
          <a:p>
            <a:pPr>
              <a:spcBef>
                <a:spcPct val="20000"/>
              </a:spcBef>
              <a:buFont typeface="Wingdings" pitchFamily="2" charset="2"/>
              <a:buChar char="§"/>
            </a:pPr>
            <a:endParaRPr lang="fr-FR" sz="2400" b="1" dirty="0">
              <a:solidFill>
                <a:srgbClr val="898989"/>
              </a:solidFill>
              <a:ea typeface="ＭＳ Ｐゴシック"/>
              <a:cs typeface="ＭＳ Ｐゴシック"/>
            </a:endParaRPr>
          </a:p>
        </p:txBody>
      </p:sp>
      <p:pic>
        <p:nvPicPr>
          <p:cNvPr id="12" name="Picture 5" descr="Reconstitution de la Bibliothèque d’Alexandrie : vue générale.  © UNESCO - next picture"/>
          <p:cNvPicPr>
            <a:picLocks noChangeAspect="1" noChangeArrowheads="1"/>
          </p:cNvPicPr>
          <p:nvPr/>
        </p:nvPicPr>
        <p:blipFill>
          <a:blip r:embed="rId3" cstate="print"/>
          <a:srcRect/>
          <a:stretch>
            <a:fillRect/>
          </a:stretch>
        </p:blipFill>
        <p:spPr bwMode="auto">
          <a:xfrm>
            <a:off x="920751" y="2060576"/>
            <a:ext cx="3959225" cy="3336925"/>
          </a:xfrm>
          <a:prstGeom prst="rect">
            <a:avLst/>
          </a:prstGeom>
          <a:noFill/>
          <a:ln w="9525">
            <a:solidFill>
              <a:schemeClr val="tx1"/>
            </a:solidFill>
            <a:miter lim="800000"/>
            <a:headEnd/>
            <a:tailEnd/>
          </a:ln>
        </p:spPr>
      </p:pic>
      <p:pic>
        <p:nvPicPr>
          <p:cNvPr id="13" name="Picture 4" descr="Reconstitution de la Bibliothèque d’Alexandrie : vue extérieure.  © UNESCO - next picture"/>
          <p:cNvPicPr>
            <a:picLocks noChangeAspect="1" noChangeArrowheads="1"/>
          </p:cNvPicPr>
          <p:nvPr/>
        </p:nvPicPr>
        <p:blipFill>
          <a:blip r:embed="rId4" cstate="print"/>
          <a:srcRect/>
          <a:stretch>
            <a:fillRect/>
          </a:stretch>
        </p:blipFill>
        <p:spPr bwMode="auto">
          <a:xfrm>
            <a:off x="5313364" y="2036763"/>
            <a:ext cx="3995737" cy="3306762"/>
          </a:xfrm>
          <a:prstGeom prst="rect">
            <a:avLst/>
          </a:prstGeom>
          <a:solidFill>
            <a:schemeClr val="tx2"/>
          </a:solidFill>
          <a:ln w="9525">
            <a:solidFill>
              <a:srgbClr val="5A5A5A"/>
            </a:solidFill>
            <a:miter lim="800000"/>
            <a:headEnd/>
            <a:tailEnd/>
          </a:ln>
        </p:spPr>
      </p:pic>
      <p:sp>
        <p:nvSpPr>
          <p:cNvPr id="14" name="ZoneTexte 13"/>
          <p:cNvSpPr txBox="1"/>
          <p:nvPr/>
        </p:nvSpPr>
        <p:spPr>
          <a:xfrm>
            <a:off x="416496" y="260648"/>
            <a:ext cx="8769424" cy="830997"/>
          </a:xfrm>
          <a:prstGeom prst="rect">
            <a:avLst/>
          </a:prstGeom>
          <a:noFill/>
        </p:spPr>
        <p:txBody>
          <a:bodyPr wrap="square" rtlCol="0">
            <a:spAutoFit/>
          </a:bodyPr>
          <a:lstStyle/>
          <a:p>
            <a:pPr algn="ctr"/>
            <a:r>
              <a:rPr lang="fr-FR" sz="2400" b="1" dirty="0">
                <a:solidFill>
                  <a:srgbClr val="000066"/>
                </a:solidFill>
                <a:latin typeface="+mn-lt"/>
              </a:rPr>
              <a:t>La bibliothèque et le musée d’Alexandrie (III° siècle avant J.-C.) : lieux de culture et de savoirs total de l’antiquité.</a:t>
            </a:r>
          </a:p>
        </p:txBody>
      </p:sp>
    </p:spTree>
    <p:extLst>
      <p:ext uri="{BB962C8B-B14F-4D97-AF65-F5344CB8AC3E}">
        <p14:creationId xmlns:p14="http://schemas.microsoft.com/office/powerpoint/2010/main" val="31339309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checkerboard(across)">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bwMode="auto">
          <a:xfrm>
            <a:off x="704528" y="188640"/>
            <a:ext cx="8807449" cy="701731"/>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nSpc>
                <a:spcPct val="90000"/>
              </a:lnSpc>
            </a:pPr>
            <a:r>
              <a:rPr lang="fr-FR" altLang="fr-FR" sz="2200" b="1" dirty="0">
                <a:solidFill>
                  <a:schemeClr val="accent6"/>
                </a:solidFill>
                <a:latin typeface="+mn-lt"/>
              </a:rPr>
              <a:t>La bibliothèque universelle d’Alexandrie et son dispositif de gestion et de capitalisation du savoir total.</a:t>
            </a:r>
          </a:p>
        </p:txBody>
      </p:sp>
      <p:sp>
        <p:nvSpPr>
          <p:cNvPr id="249859" name="Rectangle 3"/>
          <p:cNvSpPr>
            <a:spLocks noGrp="1" noChangeArrowheads="1"/>
          </p:cNvSpPr>
          <p:nvPr>
            <p:ph type="body" sz="half" idx="1"/>
          </p:nvPr>
        </p:nvSpPr>
        <p:spPr bwMode="auto">
          <a:xfrm>
            <a:off x="1066800" y="1524000"/>
            <a:ext cx="3810000" cy="4114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495300" indent="-495300">
              <a:lnSpc>
                <a:spcPct val="95000"/>
              </a:lnSpc>
              <a:spcBef>
                <a:spcPct val="30000"/>
              </a:spcBef>
              <a:spcAft>
                <a:spcPct val="20000"/>
              </a:spcAft>
            </a:pPr>
            <a:r>
              <a:rPr lang="fr-FR" altLang="fr-FR" sz="1400" dirty="0">
                <a:solidFill>
                  <a:srgbClr val="595959"/>
                </a:solidFill>
                <a:latin typeface="Arial Narrow" panose="020B0606020202030204" pitchFamily="34" charset="0"/>
              </a:rPr>
              <a:t>	</a:t>
            </a:r>
            <a:endParaRPr lang="fr-FR" altLang="fr-FR" sz="1400" dirty="0"/>
          </a:p>
        </p:txBody>
      </p:sp>
      <p:graphicFrame>
        <p:nvGraphicFramePr>
          <p:cNvPr id="249895" name="Group 39"/>
          <p:cNvGraphicFramePr>
            <a:graphicFrameLocks noGrp="1"/>
          </p:cNvGraphicFramePr>
          <p:nvPr>
            <p:extLst>
              <p:ext uri="{D42A27DB-BD31-4B8C-83A1-F6EECF244321}">
                <p14:modId xmlns:p14="http://schemas.microsoft.com/office/powerpoint/2010/main" val="2478918080"/>
              </p:ext>
            </p:extLst>
          </p:nvPr>
        </p:nvGraphicFramePr>
        <p:xfrm>
          <a:off x="560388" y="1844675"/>
          <a:ext cx="8736012" cy="4464621"/>
        </p:xfrm>
        <a:graphic>
          <a:graphicData uri="http://schemas.openxmlformats.org/drawingml/2006/table">
            <a:tbl>
              <a:tblPr/>
              <a:tblGrid>
                <a:gridCol w="2376487">
                  <a:extLst>
                    <a:ext uri="{9D8B030D-6E8A-4147-A177-3AD203B41FA5}">
                      <a16:colId xmlns="" xmlns:a16="http://schemas.microsoft.com/office/drawing/2014/main" val="2720147113"/>
                    </a:ext>
                  </a:extLst>
                </a:gridCol>
                <a:gridCol w="6359525">
                  <a:extLst>
                    <a:ext uri="{9D8B030D-6E8A-4147-A177-3AD203B41FA5}">
                      <a16:colId xmlns="" xmlns:a16="http://schemas.microsoft.com/office/drawing/2014/main" val="2991743999"/>
                    </a:ext>
                  </a:extLst>
                </a:gridCol>
              </a:tblGrid>
              <a:tr h="1656333">
                <a:tc>
                  <a:txBody>
                    <a:bodyPr/>
                    <a:lstStyle>
                      <a:lvl1pPr>
                        <a:spcBef>
                          <a:spcPct val="20000"/>
                        </a:spcBef>
                        <a:defRPr sz="2200" b="1">
                          <a:solidFill>
                            <a:srgbClr val="2E0000"/>
                          </a:solidFill>
                          <a:effectLst>
                            <a:outerShdw blurRad="38100" dist="38100" dir="2700000" algn="tl">
                              <a:srgbClr val="C0C0C0"/>
                            </a:outerShdw>
                          </a:effectLst>
                          <a:latin typeface="Labtop-Wide" charset="0"/>
                        </a:defRPr>
                      </a:lvl1pPr>
                      <a:lvl2pPr>
                        <a:spcBef>
                          <a:spcPct val="20000"/>
                        </a:spcBef>
                        <a:buClr>
                          <a:srgbClr val="006685"/>
                        </a:buClr>
                        <a:buFont typeface="Wingdings" panose="05000000000000000000" pitchFamily="2" charset="2"/>
                        <a:defRPr sz="2000" b="1">
                          <a:solidFill>
                            <a:srgbClr val="5A5A5A"/>
                          </a:solidFill>
                          <a:latin typeface="Arial Narrow" panose="020B0606020202030204" pitchFamily="34" charset="0"/>
                        </a:defRPr>
                      </a:lvl2pPr>
                      <a:lvl3pPr>
                        <a:spcBef>
                          <a:spcPct val="20000"/>
                        </a:spcBef>
                        <a:defRPr b="1">
                          <a:solidFill>
                            <a:srgbClr val="5A5A5A"/>
                          </a:solidFill>
                          <a:latin typeface="Arial Narrow" panose="020B0606020202030204" pitchFamily="34" charset="0"/>
                        </a:defRPr>
                      </a:lvl3pPr>
                      <a:lvl4pPr>
                        <a:spcBef>
                          <a:spcPct val="20000"/>
                        </a:spcBef>
                        <a:defRPr sz="1600" b="1">
                          <a:solidFill>
                            <a:srgbClr val="5A5A5A"/>
                          </a:solidFill>
                          <a:latin typeface="Arial Narrow" panose="020B0606020202030204" pitchFamily="34" charset="0"/>
                        </a:defRPr>
                      </a:lvl4pPr>
                      <a:lvl5pPr>
                        <a:spcBef>
                          <a:spcPct val="20000"/>
                        </a:spcBef>
                        <a:defRPr sz="1400">
                          <a:solidFill>
                            <a:srgbClr val="5A5A5A"/>
                          </a:solidFill>
                          <a:latin typeface="Arial Narrow" panose="020B0606020202030204" pitchFamily="34" charset="0"/>
                        </a:defRPr>
                      </a:lvl5pPr>
                      <a:lvl6pPr fontAlgn="base">
                        <a:spcBef>
                          <a:spcPct val="20000"/>
                        </a:spcBef>
                        <a:spcAft>
                          <a:spcPct val="0"/>
                        </a:spcAft>
                        <a:defRPr sz="1400">
                          <a:solidFill>
                            <a:srgbClr val="5A5A5A"/>
                          </a:solidFill>
                          <a:latin typeface="Arial Narrow" panose="020B0606020202030204" pitchFamily="34" charset="0"/>
                        </a:defRPr>
                      </a:lvl6pPr>
                      <a:lvl7pPr fontAlgn="base">
                        <a:spcBef>
                          <a:spcPct val="20000"/>
                        </a:spcBef>
                        <a:spcAft>
                          <a:spcPct val="0"/>
                        </a:spcAft>
                        <a:defRPr sz="1400">
                          <a:solidFill>
                            <a:srgbClr val="5A5A5A"/>
                          </a:solidFill>
                          <a:latin typeface="Arial Narrow" panose="020B0606020202030204" pitchFamily="34" charset="0"/>
                        </a:defRPr>
                      </a:lvl7pPr>
                      <a:lvl8pPr fontAlgn="base">
                        <a:spcBef>
                          <a:spcPct val="20000"/>
                        </a:spcBef>
                        <a:spcAft>
                          <a:spcPct val="0"/>
                        </a:spcAft>
                        <a:defRPr sz="1400">
                          <a:solidFill>
                            <a:srgbClr val="5A5A5A"/>
                          </a:solidFill>
                          <a:latin typeface="Arial Narrow" panose="020B0606020202030204" pitchFamily="34" charset="0"/>
                        </a:defRPr>
                      </a:lvl8pPr>
                      <a:lvl9pPr fontAlgn="base">
                        <a:spcBef>
                          <a:spcPct val="20000"/>
                        </a:spcBef>
                        <a:spcAft>
                          <a:spcPct val="0"/>
                        </a:spcAft>
                        <a:defRPr sz="1400">
                          <a:solidFill>
                            <a:srgbClr val="5A5A5A"/>
                          </a:solidFill>
                          <a:latin typeface="Arial Narrow" panose="020B0606020202030204" pitchFamily="34" charset="0"/>
                        </a:defRPr>
                      </a:lvl9pPr>
                    </a:lstStyle>
                    <a:p>
                      <a:pPr marL="0" marR="0" lvl="0" indent="0" algn="ctr" defTabSz="914400" rtl="0" eaLnBrk="1" fontAlgn="base" latinLnBrk="0" hangingPunct="1">
                        <a:lnSpc>
                          <a:spcPct val="35000"/>
                        </a:lnSpc>
                        <a:spcBef>
                          <a:spcPct val="30000"/>
                        </a:spcBef>
                        <a:spcAft>
                          <a:spcPct val="20000"/>
                        </a:spcAft>
                        <a:buClr>
                          <a:srgbClr val="595959"/>
                        </a:buClr>
                        <a:buSzTx/>
                        <a:buFont typeface="Wingdings" panose="05000000000000000000" pitchFamily="2" charset="2"/>
                        <a:buNone/>
                        <a:tabLst/>
                      </a:pPr>
                      <a:endParaRPr kumimoji="0" lang="fr-FR" altLang="fr-FR" sz="1800" b="1" i="0" u="none" strike="noStrike" cap="none" normalizeH="0" baseline="0" dirty="0">
                        <a:ln>
                          <a:noFill/>
                        </a:ln>
                        <a:solidFill>
                          <a:schemeClr val="accent2"/>
                        </a:solidFill>
                        <a:effectLst/>
                        <a:latin typeface="+mn-lt"/>
                      </a:endParaRPr>
                    </a:p>
                    <a:p>
                      <a:pPr marL="0" marR="0" lvl="0" indent="0" algn="ctr" defTabSz="914400" rtl="0" eaLnBrk="1" fontAlgn="base" latinLnBrk="0" hangingPunct="1">
                        <a:lnSpc>
                          <a:spcPct val="95000"/>
                        </a:lnSpc>
                        <a:spcBef>
                          <a:spcPct val="30000"/>
                        </a:spcBef>
                        <a:spcAft>
                          <a:spcPct val="20000"/>
                        </a:spcAft>
                        <a:buClr>
                          <a:srgbClr val="595959"/>
                        </a:buClr>
                        <a:buSzTx/>
                        <a:buFont typeface="Wingdings" panose="05000000000000000000" pitchFamily="2" charset="2"/>
                        <a:buNone/>
                        <a:tabLst/>
                      </a:pPr>
                      <a:r>
                        <a:rPr kumimoji="0" lang="fr-FR" altLang="fr-FR" sz="1800" b="1" i="0" u="none" strike="noStrike" cap="none" normalizeH="0" baseline="0" dirty="0">
                          <a:ln>
                            <a:noFill/>
                          </a:ln>
                          <a:solidFill>
                            <a:schemeClr val="accent2"/>
                          </a:solidFill>
                          <a:effectLst/>
                          <a:latin typeface="+mn-lt"/>
                        </a:rPr>
                        <a:t>1.</a:t>
                      </a:r>
                      <a:r>
                        <a:rPr kumimoji="0" lang="fr-FR" altLang="fr-FR" sz="1800" b="0" i="0" u="none" strike="noStrike" cap="none" normalizeH="0" baseline="0" dirty="0">
                          <a:ln>
                            <a:noFill/>
                          </a:ln>
                          <a:solidFill>
                            <a:schemeClr val="accent2"/>
                          </a:solidFill>
                          <a:effectLst/>
                          <a:latin typeface="+mn-lt"/>
                        </a:rPr>
                        <a:t> </a:t>
                      </a:r>
                      <a:r>
                        <a:rPr kumimoji="0" lang="fr-FR" altLang="fr-FR" sz="1800" b="1" i="0" u="none" strike="noStrike" cap="none" normalizeH="0" baseline="0" dirty="0">
                          <a:ln>
                            <a:noFill/>
                          </a:ln>
                          <a:solidFill>
                            <a:schemeClr val="accent2"/>
                          </a:solidFill>
                          <a:effectLst/>
                          <a:latin typeface="+mn-lt"/>
                        </a:rPr>
                        <a:t>Temps de la SAISIE  et de la CODIFICATION de la mémoire universelle totale</a:t>
                      </a:r>
                      <a:endParaRPr kumimoji="0" lang="fr-FR" altLang="fr-FR" sz="1800" b="0" i="0" u="none" strike="noStrike" cap="none" normalizeH="0" baseline="0" dirty="0">
                        <a:ln>
                          <a:noFill/>
                        </a:ln>
                        <a:solidFill>
                          <a:schemeClr val="accent2"/>
                        </a:solidFill>
                        <a:effectLst/>
                        <a:latin typeface="+mn-lt"/>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200" b="1">
                          <a:solidFill>
                            <a:srgbClr val="2E0000"/>
                          </a:solidFill>
                          <a:effectLst>
                            <a:outerShdw blurRad="38100" dist="38100" dir="2700000" algn="tl">
                              <a:srgbClr val="C0C0C0"/>
                            </a:outerShdw>
                          </a:effectLst>
                          <a:latin typeface="Labtop-Wide" charset="0"/>
                        </a:defRPr>
                      </a:lvl1pPr>
                      <a:lvl2pPr marL="377825" indent="-187325">
                        <a:spcBef>
                          <a:spcPct val="20000"/>
                        </a:spcBef>
                        <a:buClr>
                          <a:srgbClr val="006685"/>
                        </a:buClr>
                        <a:buFont typeface="Wingdings" panose="05000000000000000000" pitchFamily="2" charset="2"/>
                        <a:defRPr sz="2000" b="1">
                          <a:solidFill>
                            <a:srgbClr val="5A5A5A"/>
                          </a:solidFill>
                          <a:latin typeface="Arial Narrow" panose="020B0606020202030204" pitchFamily="34" charset="0"/>
                        </a:defRPr>
                      </a:lvl2pPr>
                      <a:lvl3pPr marL="671513" indent="-103188">
                        <a:spcBef>
                          <a:spcPct val="20000"/>
                        </a:spcBef>
                        <a:defRPr b="1">
                          <a:solidFill>
                            <a:srgbClr val="5A5A5A"/>
                          </a:solidFill>
                          <a:latin typeface="Arial Narrow" panose="020B0606020202030204" pitchFamily="34" charset="0"/>
                        </a:defRPr>
                      </a:lvl3pPr>
                      <a:lvl4pPr>
                        <a:spcBef>
                          <a:spcPct val="20000"/>
                        </a:spcBef>
                        <a:defRPr sz="1600" b="1">
                          <a:solidFill>
                            <a:srgbClr val="5A5A5A"/>
                          </a:solidFill>
                          <a:latin typeface="Arial Narrow" panose="020B0606020202030204" pitchFamily="34" charset="0"/>
                        </a:defRPr>
                      </a:lvl4pPr>
                      <a:lvl5pPr>
                        <a:spcBef>
                          <a:spcPct val="20000"/>
                        </a:spcBef>
                        <a:defRPr sz="1400">
                          <a:solidFill>
                            <a:srgbClr val="5A5A5A"/>
                          </a:solidFill>
                          <a:latin typeface="Arial Narrow" panose="020B0606020202030204" pitchFamily="34" charset="0"/>
                        </a:defRPr>
                      </a:lvl5pPr>
                      <a:lvl6pPr fontAlgn="base">
                        <a:spcBef>
                          <a:spcPct val="20000"/>
                        </a:spcBef>
                        <a:spcAft>
                          <a:spcPct val="0"/>
                        </a:spcAft>
                        <a:defRPr sz="1400">
                          <a:solidFill>
                            <a:srgbClr val="5A5A5A"/>
                          </a:solidFill>
                          <a:latin typeface="Arial Narrow" panose="020B0606020202030204" pitchFamily="34" charset="0"/>
                        </a:defRPr>
                      </a:lvl6pPr>
                      <a:lvl7pPr fontAlgn="base">
                        <a:spcBef>
                          <a:spcPct val="20000"/>
                        </a:spcBef>
                        <a:spcAft>
                          <a:spcPct val="0"/>
                        </a:spcAft>
                        <a:defRPr sz="1400">
                          <a:solidFill>
                            <a:srgbClr val="5A5A5A"/>
                          </a:solidFill>
                          <a:latin typeface="Arial Narrow" panose="020B0606020202030204" pitchFamily="34" charset="0"/>
                        </a:defRPr>
                      </a:lvl7pPr>
                      <a:lvl8pPr fontAlgn="base">
                        <a:spcBef>
                          <a:spcPct val="20000"/>
                        </a:spcBef>
                        <a:spcAft>
                          <a:spcPct val="0"/>
                        </a:spcAft>
                        <a:defRPr sz="1400">
                          <a:solidFill>
                            <a:srgbClr val="5A5A5A"/>
                          </a:solidFill>
                          <a:latin typeface="Arial Narrow" panose="020B0606020202030204" pitchFamily="34" charset="0"/>
                        </a:defRPr>
                      </a:lvl8pPr>
                      <a:lvl9pPr fontAlgn="base">
                        <a:spcBef>
                          <a:spcPct val="20000"/>
                        </a:spcBef>
                        <a:spcAft>
                          <a:spcPct val="0"/>
                        </a:spcAft>
                        <a:defRPr sz="1400">
                          <a:solidFill>
                            <a:srgbClr val="5A5A5A"/>
                          </a:solidFill>
                          <a:latin typeface="Arial Narrow" panose="020B0606020202030204" pitchFamily="34" charset="0"/>
                        </a:defRPr>
                      </a:lvl9pPr>
                    </a:lstStyle>
                    <a:p>
                      <a:pPr marL="0" marR="0" lvl="0" indent="0" algn="l" defTabSz="914400" rtl="0" eaLnBrk="1" fontAlgn="base" latinLnBrk="0" hangingPunct="1">
                        <a:lnSpc>
                          <a:spcPct val="85000"/>
                        </a:lnSpc>
                        <a:spcBef>
                          <a:spcPct val="30000"/>
                        </a:spcBef>
                        <a:spcAft>
                          <a:spcPct val="20000"/>
                        </a:spcAft>
                        <a:buClr>
                          <a:srgbClr val="595959"/>
                        </a:buClr>
                        <a:buSzTx/>
                        <a:buFont typeface="Wingdings" panose="05000000000000000000" pitchFamily="2" charset="2"/>
                        <a:buNone/>
                        <a:tabLst/>
                      </a:pPr>
                      <a:r>
                        <a:rPr kumimoji="0" lang="fr-FR" altLang="fr-FR" sz="1800" b="1" i="0" u="none" strike="noStrike" cap="none" normalizeH="0" baseline="0" dirty="0">
                          <a:ln>
                            <a:noFill/>
                          </a:ln>
                          <a:solidFill>
                            <a:schemeClr val="accent2"/>
                          </a:solidFill>
                          <a:effectLst/>
                          <a:latin typeface="+mn-lt"/>
                        </a:rPr>
                        <a:t>- Collation</a:t>
                      </a:r>
                      <a:r>
                        <a:rPr kumimoji="0" lang="fr-FR" altLang="fr-FR" sz="1800" b="0" i="0" u="none" strike="noStrike" cap="none" normalizeH="0" baseline="0" dirty="0">
                          <a:ln>
                            <a:noFill/>
                          </a:ln>
                          <a:solidFill>
                            <a:schemeClr val="accent2"/>
                          </a:solidFill>
                          <a:effectLst/>
                          <a:latin typeface="+mn-lt"/>
                        </a:rPr>
                        <a:t> de tous les ouvrages de la Terre.</a:t>
                      </a:r>
                    </a:p>
                    <a:p>
                      <a:pPr marL="0" marR="0" lvl="0" indent="0" algn="l" defTabSz="914400" rtl="0" eaLnBrk="1" fontAlgn="base" latinLnBrk="0" hangingPunct="1">
                        <a:lnSpc>
                          <a:spcPct val="85000"/>
                        </a:lnSpc>
                        <a:spcBef>
                          <a:spcPct val="30000"/>
                        </a:spcBef>
                        <a:spcAft>
                          <a:spcPct val="20000"/>
                        </a:spcAft>
                        <a:buClr>
                          <a:srgbClr val="595959"/>
                        </a:buClr>
                        <a:buSzTx/>
                        <a:buFont typeface="Wingdings" panose="05000000000000000000" pitchFamily="2" charset="2"/>
                        <a:buNone/>
                        <a:tabLst/>
                      </a:pPr>
                      <a:r>
                        <a:rPr kumimoji="0" lang="fr-FR" altLang="fr-FR" sz="1800" b="1" i="0" u="none" strike="noStrike" cap="none" normalizeH="0" baseline="0" dirty="0">
                          <a:ln>
                            <a:noFill/>
                          </a:ln>
                          <a:solidFill>
                            <a:schemeClr val="accent2"/>
                          </a:solidFill>
                          <a:effectLst/>
                          <a:latin typeface="+mn-lt"/>
                        </a:rPr>
                        <a:t>- Codification,</a:t>
                      </a:r>
                      <a:r>
                        <a:rPr kumimoji="0" lang="fr-FR" altLang="fr-FR" sz="1800" b="0" i="0" u="none" strike="noStrike" cap="none" normalizeH="0" baseline="0" dirty="0">
                          <a:ln>
                            <a:noFill/>
                          </a:ln>
                          <a:solidFill>
                            <a:schemeClr val="accent2"/>
                          </a:solidFill>
                          <a:effectLst/>
                          <a:latin typeface="+mn-lt"/>
                        </a:rPr>
                        <a:t> par identification des textes par une étiquette portant le nom de l’ancien propriétaire, (ou du scribe) , puis placement sur des rayonnages.</a:t>
                      </a:r>
                    </a:p>
                    <a:p>
                      <a:pPr marL="0" marR="0" lvl="0" indent="0" algn="l" defTabSz="914400" rtl="0" eaLnBrk="1" fontAlgn="base" latinLnBrk="0" hangingPunct="1">
                        <a:lnSpc>
                          <a:spcPct val="85000"/>
                        </a:lnSpc>
                        <a:spcBef>
                          <a:spcPct val="30000"/>
                        </a:spcBef>
                        <a:spcAft>
                          <a:spcPct val="20000"/>
                        </a:spcAft>
                        <a:buClr>
                          <a:srgbClr val="595959"/>
                        </a:buClr>
                        <a:buSzTx/>
                        <a:buFont typeface="Wingdings" panose="05000000000000000000" pitchFamily="2" charset="2"/>
                        <a:buNone/>
                        <a:tabLst/>
                      </a:pPr>
                      <a:r>
                        <a:rPr kumimoji="0" lang="fr-FR" altLang="fr-FR" sz="1800" b="1" i="0" u="none" strike="noStrike" cap="none" normalizeH="0" baseline="0" dirty="0">
                          <a:ln>
                            <a:noFill/>
                          </a:ln>
                          <a:solidFill>
                            <a:schemeClr val="accent2"/>
                          </a:solidFill>
                          <a:effectLst/>
                          <a:latin typeface="+mn-lt"/>
                        </a:rPr>
                        <a:t>- Classement</a:t>
                      </a:r>
                      <a:r>
                        <a:rPr kumimoji="0" lang="fr-FR" altLang="fr-FR" sz="1800" b="0" i="0" u="none" strike="noStrike" cap="none" normalizeH="0" baseline="0" dirty="0">
                          <a:ln>
                            <a:noFill/>
                          </a:ln>
                          <a:solidFill>
                            <a:schemeClr val="accent2"/>
                          </a:solidFill>
                          <a:effectLst/>
                          <a:latin typeface="+mn-lt"/>
                        </a:rPr>
                        <a:t> sur la base de subdivisions génériques rigoureuses.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610260120"/>
                  </a:ext>
                </a:extLst>
              </a:tr>
              <a:tr h="1439863">
                <a:tc>
                  <a:txBody>
                    <a:bodyPr/>
                    <a:lstStyle>
                      <a:lvl1pPr>
                        <a:spcBef>
                          <a:spcPct val="20000"/>
                        </a:spcBef>
                        <a:defRPr sz="2200" b="1">
                          <a:solidFill>
                            <a:srgbClr val="2E0000"/>
                          </a:solidFill>
                          <a:effectLst>
                            <a:outerShdw blurRad="38100" dist="38100" dir="2700000" algn="tl">
                              <a:srgbClr val="C0C0C0"/>
                            </a:outerShdw>
                          </a:effectLst>
                          <a:latin typeface="Labtop-Wide" charset="0"/>
                        </a:defRPr>
                      </a:lvl1pPr>
                      <a:lvl2pPr>
                        <a:spcBef>
                          <a:spcPct val="20000"/>
                        </a:spcBef>
                        <a:buClr>
                          <a:srgbClr val="006685"/>
                        </a:buClr>
                        <a:buFont typeface="Wingdings" panose="05000000000000000000" pitchFamily="2" charset="2"/>
                        <a:defRPr sz="2000" b="1">
                          <a:solidFill>
                            <a:srgbClr val="5A5A5A"/>
                          </a:solidFill>
                          <a:latin typeface="Arial Narrow" panose="020B0606020202030204" pitchFamily="34" charset="0"/>
                        </a:defRPr>
                      </a:lvl2pPr>
                      <a:lvl3pPr>
                        <a:spcBef>
                          <a:spcPct val="20000"/>
                        </a:spcBef>
                        <a:defRPr b="1">
                          <a:solidFill>
                            <a:srgbClr val="5A5A5A"/>
                          </a:solidFill>
                          <a:latin typeface="Arial Narrow" panose="020B0606020202030204" pitchFamily="34" charset="0"/>
                        </a:defRPr>
                      </a:lvl3pPr>
                      <a:lvl4pPr>
                        <a:spcBef>
                          <a:spcPct val="20000"/>
                        </a:spcBef>
                        <a:defRPr sz="1600" b="1">
                          <a:solidFill>
                            <a:srgbClr val="5A5A5A"/>
                          </a:solidFill>
                          <a:latin typeface="Arial Narrow" panose="020B0606020202030204" pitchFamily="34" charset="0"/>
                        </a:defRPr>
                      </a:lvl4pPr>
                      <a:lvl5pPr>
                        <a:spcBef>
                          <a:spcPct val="20000"/>
                        </a:spcBef>
                        <a:defRPr sz="1400">
                          <a:solidFill>
                            <a:srgbClr val="5A5A5A"/>
                          </a:solidFill>
                          <a:latin typeface="Arial Narrow" panose="020B0606020202030204" pitchFamily="34" charset="0"/>
                        </a:defRPr>
                      </a:lvl5pPr>
                      <a:lvl6pPr fontAlgn="base">
                        <a:spcBef>
                          <a:spcPct val="20000"/>
                        </a:spcBef>
                        <a:spcAft>
                          <a:spcPct val="0"/>
                        </a:spcAft>
                        <a:defRPr sz="1400">
                          <a:solidFill>
                            <a:srgbClr val="5A5A5A"/>
                          </a:solidFill>
                          <a:latin typeface="Arial Narrow" panose="020B0606020202030204" pitchFamily="34" charset="0"/>
                        </a:defRPr>
                      </a:lvl6pPr>
                      <a:lvl7pPr fontAlgn="base">
                        <a:spcBef>
                          <a:spcPct val="20000"/>
                        </a:spcBef>
                        <a:spcAft>
                          <a:spcPct val="0"/>
                        </a:spcAft>
                        <a:defRPr sz="1400">
                          <a:solidFill>
                            <a:srgbClr val="5A5A5A"/>
                          </a:solidFill>
                          <a:latin typeface="Arial Narrow" panose="020B0606020202030204" pitchFamily="34" charset="0"/>
                        </a:defRPr>
                      </a:lvl7pPr>
                      <a:lvl8pPr fontAlgn="base">
                        <a:spcBef>
                          <a:spcPct val="20000"/>
                        </a:spcBef>
                        <a:spcAft>
                          <a:spcPct val="0"/>
                        </a:spcAft>
                        <a:defRPr sz="1400">
                          <a:solidFill>
                            <a:srgbClr val="5A5A5A"/>
                          </a:solidFill>
                          <a:latin typeface="Arial Narrow" panose="020B0606020202030204" pitchFamily="34" charset="0"/>
                        </a:defRPr>
                      </a:lvl8pPr>
                      <a:lvl9pPr fontAlgn="base">
                        <a:spcBef>
                          <a:spcPct val="20000"/>
                        </a:spcBef>
                        <a:spcAft>
                          <a:spcPct val="0"/>
                        </a:spcAft>
                        <a:defRPr sz="1400">
                          <a:solidFill>
                            <a:srgbClr val="5A5A5A"/>
                          </a:solidFill>
                          <a:latin typeface="Arial Narrow" panose="020B0606020202030204" pitchFamily="34" charset="0"/>
                        </a:defRPr>
                      </a:lvl9pPr>
                    </a:lstStyle>
                    <a:p>
                      <a:pPr marL="0" marR="0" lvl="0" indent="0" algn="ctr" defTabSz="914400" rtl="0" eaLnBrk="1" fontAlgn="base" latinLnBrk="0" hangingPunct="1">
                        <a:lnSpc>
                          <a:spcPct val="40000"/>
                        </a:lnSpc>
                        <a:spcBef>
                          <a:spcPct val="20000"/>
                        </a:spcBef>
                        <a:spcAft>
                          <a:spcPct val="0"/>
                        </a:spcAft>
                        <a:buClrTx/>
                        <a:buSzTx/>
                        <a:buFontTx/>
                        <a:buNone/>
                        <a:tabLst/>
                      </a:pPr>
                      <a:endParaRPr kumimoji="0" lang="fr-FR" altLang="fr-FR" sz="1800" b="1" i="0" u="none" strike="noStrike" cap="none" normalizeH="0" baseline="0" dirty="0">
                        <a:ln>
                          <a:noFill/>
                        </a:ln>
                        <a:solidFill>
                          <a:schemeClr val="accent2"/>
                        </a:solidFill>
                        <a:effectLst/>
                        <a:latin typeface="+mn-lt"/>
                      </a:endParaRPr>
                    </a:p>
                    <a:p>
                      <a:pPr marL="0" marR="0" lvl="0" indent="0" algn="ctr" defTabSz="914400" rtl="0" eaLnBrk="1" fontAlgn="base" latinLnBrk="0" hangingPunct="1">
                        <a:lnSpc>
                          <a:spcPct val="90000"/>
                        </a:lnSpc>
                        <a:spcBef>
                          <a:spcPct val="20000"/>
                        </a:spcBef>
                        <a:spcAft>
                          <a:spcPct val="0"/>
                        </a:spcAft>
                        <a:buClrTx/>
                        <a:buSzTx/>
                        <a:buFontTx/>
                        <a:buNone/>
                        <a:tabLst/>
                      </a:pPr>
                      <a:r>
                        <a:rPr kumimoji="0" lang="fr-FR" altLang="fr-FR" sz="1800" b="1" i="0" u="none" strike="noStrike" cap="none" normalizeH="0" baseline="0" dirty="0">
                          <a:ln>
                            <a:noFill/>
                          </a:ln>
                          <a:solidFill>
                            <a:schemeClr val="accent2"/>
                          </a:solidFill>
                          <a:effectLst/>
                          <a:latin typeface="+mn-lt"/>
                        </a:rPr>
                        <a:t>2. Temps de la NAVIGATION, et de la CREATION du savoir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200" b="1">
                          <a:solidFill>
                            <a:srgbClr val="2E0000"/>
                          </a:solidFill>
                          <a:effectLst>
                            <a:outerShdw blurRad="38100" dist="38100" dir="2700000" algn="tl">
                              <a:srgbClr val="C0C0C0"/>
                            </a:outerShdw>
                          </a:effectLst>
                          <a:latin typeface="Labtop-Wide" charset="0"/>
                        </a:defRPr>
                      </a:lvl1pPr>
                      <a:lvl2pPr marL="377825" indent="-187325">
                        <a:spcBef>
                          <a:spcPct val="20000"/>
                        </a:spcBef>
                        <a:buClr>
                          <a:srgbClr val="006685"/>
                        </a:buClr>
                        <a:buFont typeface="Wingdings" panose="05000000000000000000" pitchFamily="2" charset="2"/>
                        <a:defRPr sz="2000" b="1">
                          <a:solidFill>
                            <a:srgbClr val="5A5A5A"/>
                          </a:solidFill>
                          <a:latin typeface="Arial Narrow" panose="020B0606020202030204" pitchFamily="34" charset="0"/>
                        </a:defRPr>
                      </a:lvl2pPr>
                      <a:lvl3pPr marL="671513" indent="-103188">
                        <a:spcBef>
                          <a:spcPct val="20000"/>
                        </a:spcBef>
                        <a:defRPr b="1">
                          <a:solidFill>
                            <a:srgbClr val="5A5A5A"/>
                          </a:solidFill>
                          <a:latin typeface="Arial Narrow" panose="020B0606020202030204" pitchFamily="34" charset="0"/>
                        </a:defRPr>
                      </a:lvl3pPr>
                      <a:lvl4pPr>
                        <a:spcBef>
                          <a:spcPct val="20000"/>
                        </a:spcBef>
                        <a:defRPr sz="1600" b="1">
                          <a:solidFill>
                            <a:srgbClr val="5A5A5A"/>
                          </a:solidFill>
                          <a:latin typeface="Arial Narrow" panose="020B0606020202030204" pitchFamily="34" charset="0"/>
                        </a:defRPr>
                      </a:lvl4pPr>
                      <a:lvl5pPr>
                        <a:spcBef>
                          <a:spcPct val="20000"/>
                        </a:spcBef>
                        <a:defRPr sz="1400">
                          <a:solidFill>
                            <a:srgbClr val="5A5A5A"/>
                          </a:solidFill>
                          <a:latin typeface="Arial Narrow" panose="020B0606020202030204" pitchFamily="34" charset="0"/>
                        </a:defRPr>
                      </a:lvl5pPr>
                      <a:lvl6pPr fontAlgn="base">
                        <a:spcBef>
                          <a:spcPct val="20000"/>
                        </a:spcBef>
                        <a:spcAft>
                          <a:spcPct val="0"/>
                        </a:spcAft>
                        <a:defRPr sz="1400">
                          <a:solidFill>
                            <a:srgbClr val="5A5A5A"/>
                          </a:solidFill>
                          <a:latin typeface="Arial Narrow" panose="020B0606020202030204" pitchFamily="34" charset="0"/>
                        </a:defRPr>
                      </a:lvl6pPr>
                      <a:lvl7pPr fontAlgn="base">
                        <a:spcBef>
                          <a:spcPct val="20000"/>
                        </a:spcBef>
                        <a:spcAft>
                          <a:spcPct val="0"/>
                        </a:spcAft>
                        <a:defRPr sz="1400">
                          <a:solidFill>
                            <a:srgbClr val="5A5A5A"/>
                          </a:solidFill>
                          <a:latin typeface="Arial Narrow" panose="020B0606020202030204" pitchFamily="34" charset="0"/>
                        </a:defRPr>
                      </a:lvl7pPr>
                      <a:lvl8pPr fontAlgn="base">
                        <a:spcBef>
                          <a:spcPct val="20000"/>
                        </a:spcBef>
                        <a:spcAft>
                          <a:spcPct val="0"/>
                        </a:spcAft>
                        <a:defRPr sz="1400">
                          <a:solidFill>
                            <a:srgbClr val="5A5A5A"/>
                          </a:solidFill>
                          <a:latin typeface="Arial Narrow" panose="020B0606020202030204" pitchFamily="34" charset="0"/>
                        </a:defRPr>
                      </a:lvl8pPr>
                      <a:lvl9pPr fontAlgn="base">
                        <a:spcBef>
                          <a:spcPct val="20000"/>
                        </a:spcBef>
                        <a:spcAft>
                          <a:spcPct val="0"/>
                        </a:spcAft>
                        <a:defRPr sz="1400">
                          <a:solidFill>
                            <a:srgbClr val="5A5A5A"/>
                          </a:solidFill>
                          <a:latin typeface="Arial Narrow" panose="020B0606020202030204" pitchFamily="34" charset="0"/>
                        </a:defRPr>
                      </a:lvl9pPr>
                    </a:lstStyle>
                    <a:p>
                      <a:pPr marL="0" marR="0" lvl="0" indent="0" algn="l" defTabSz="914400" rtl="0" eaLnBrk="1" fontAlgn="base" latinLnBrk="0" hangingPunct="1">
                        <a:lnSpc>
                          <a:spcPct val="85000"/>
                        </a:lnSpc>
                        <a:spcBef>
                          <a:spcPct val="30000"/>
                        </a:spcBef>
                        <a:spcAft>
                          <a:spcPct val="20000"/>
                        </a:spcAft>
                        <a:buClr>
                          <a:srgbClr val="595959"/>
                        </a:buClr>
                        <a:buSzTx/>
                        <a:buFont typeface="Wingdings" panose="05000000000000000000" pitchFamily="2" charset="2"/>
                        <a:buNone/>
                        <a:tabLst/>
                      </a:pPr>
                      <a:r>
                        <a:rPr kumimoji="0" lang="fr-FR" altLang="fr-FR" sz="1800" b="0" i="0" u="none" strike="noStrike" cap="none" normalizeH="0" baseline="0" dirty="0">
                          <a:ln>
                            <a:noFill/>
                          </a:ln>
                          <a:solidFill>
                            <a:schemeClr val="accent2"/>
                          </a:solidFill>
                          <a:effectLst/>
                          <a:latin typeface="+mn-lt"/>
                        </a:rPr>
                        <a:t>- Associé au travail de </a:t>
                      </a:r>
                      <a:r>
                        <a:rPr kumimoji="0" lang="fr-FR" altLang="fr-FR" sz="1800" b="1" i="0" u="none" strike="noStrike" cap="none" normalizeH="0" baseline="0" dirty="0">
                          <a:ln>
                            <a:noFill/>
                          </a:ln>
                          <a:solidFill>
                            <a:schemeClr val="accent2"/>
                          </a:solidFill>
                          <a:effectLst/>
                          <a:latin typeface="+mn-lt"/>
                        </a:rPr>
                        <a:t>lecture</a:t>
                      </a:r>
                      <a:r>
                        <a:rPr kumimoji="0" lang="fr-FR" altLang="fr-FR" sz="1800" b="0" i="0" u="none" strike="noStrike" cap="none" normalizeH="0" baseline="0" dirty="0">
                          <a:ln>
                            <a:noFill/>
                          </a:ln>
                          <a:solidFill>
                            <a:schemeClr val="accent2"/>
                          </a:solidFill>
                          <a:effectLst/>
                          <a:latin typeface="+mn-lt"/>
                        </a:rPr>
                        <a:t> des professionnels du savoir admis.</a:t>
                      </a:r>
                    </a:p>
                    <a:p>
                      <a:pPr marL="0" marR="0" lvl="0" indent="0" algn="l" defTabSz="914400" rtl="0" eaLnBrk="1" fontAlgn="base" latinLnBrk="0" hangingPunct="1">
                        <a:lnSpc>
                          <a:spcPct val="85000"/>
                        </a:lnSpc>
                        <a:spcBef>
                          <a:spcPct val="30000"/>
                        </a:spcBef>
                        <a:spcAft>
                          <a:spcPct val="20000"/>
                        </a:spcAft>
                        <a:buClr>
                          <a:srgbClr val="595959"/>
                        </a:buClr>
                        <a:buSzTx/>
                        <a:buFont typeface="Wingdings" panose="05000000000000000000" pitchFamily="2" charset="2"/>
                        <a:buNone/>
                        <a:tabLst/>
                      </a:pPr>
                      <a:r>
                        <a:rPr kumimoji="0" lang="fr-FR" altLang="fr-FR" sz="1800" b="1" i="0" u="none" strike="noStrike" cap="none" normalizeH="0" baseline="0" dirty="0">
                          <a:ln>
                            <a:noFill/>
                          </a:ln>
                          <a:solidFill>
                            <a:schemeClr val="accent2"/>
                          </a:solidFill>
                          <a:effectLst/>
                          <a:latin typeface="+mn-lt"/>
                        </a:rPr>
                        <a:t>- Volumen</a:t>
                      </a:r>
                      <a:r>
                        <a:rPr kumimoji="0" lang="fr-FR" altLang="fr-FR" sz="1800" b="0" i="0" u="none" strike="noStrike" cap="none" normalizeH="0" baseline="0" dirty="0">
                          <a:ln>
                            <a:noFill/>
                          </a:ln>
                          <a:solidFill>
                            <a:schemeClr val="accent2"/>
                          </a:solidFill>
                          <a:effectLst/>
                          <a:latin typeface="+mn-lt"/>
                        </a:rPr>
                        <a:t> sans pagination, sollicitant fortement la </a:t>
                      </a:r>
                      <a:r>
                        <a:rPr kumimoji="0" lang="fr-FR" altLang="fr-FR" sz="1800" b="1" i="0" u="none" strike="noStrike" cap="none" normalizeH="0" baseline="0" dirty="0">
                          <a:ln>
                            <a:noFill/>
                          </a:ln>
                          <a:solidFill>
                            <a:schemeClr val="accent2"/>
                          </a:solidFill>
                          <a:effectLst/>
                          <a:latin typeface="+mn-lt"/>
                        </a:rPr>
                        <a:t>mémoire</a:t>
                      </a:r>
                      <a:r>
                        <a:rPr kumimoji="0" lang="fr-FR" altLang="fr-FR" sz="1800" b="0" i="0" u="none" strike="noStrike" cap="none" normalizeH="0" baseline="0" dirty="0">
                          <a:ln>
                            <a:noFill/>
                          </a:ln>
                          <a:solidFill>
                            <a:schemeClr val="accent2"/>
                          </a:solidFill>
                          <a:effectLst/>
                          <a:latin typeface="+mn-lt"/>
                        </a:rPr>
                        <a:t> du lecteur et favorisant des pratiques intellectuelles dans laquelle la lecture est indissociable de l’écriture et de la création de savoir.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865632482"/>
                  </a:ext>
                </a:extLst>
              </a:tr>
              <a:tr h="1368425">
                <a:tc>
                  <a:txBody>
                    <a:bodyPr/>
                    <a:lstStyle>
                      <a:lvl1pPr>
                        <a:spcBef>
                          <a:spcPct val="20000"/>
                        </a:spcBef>
                        <a:defRPr sz="2200" b="1">
                          <a:solidFill>
                            <a:srgbClr val="2E0000"/>
                          </a:solidFill>
                          <a:effectLst>
                            <a:outerShdw blurRad="38100" dist="38100" dir="2700000" algn="tl">
                              <a:srgbClr val="C0C0C0"/>
                            </a:outerShdw>
                          </a:effectLst>
                          <a:latin typeface="Labtop-Wide" charset="0"/>
                        </a:defRPr>
                      </a:lvl1pPr>
                      <a:lvl2pPr>
                        <a:spcBef>
                          <a:spcPct val="20000"/>
                        </a:spcBef>
                        <a:buClr>
                          <a:srgbClr val="006685"/>
                        </a:buClr>
                        <a:buFont typeface="Wingdings" panose="05000000000000000000" pitchFamily="2" charset="2"/>
                        <a:defRPr sz="2000" b="1">
                          <a:solidFill>
                            <a:srgbClr val="5A5A5A"/>
                          </a:solidFill>
                          <a:latin typeface="Arial Narrow" panose="020B0606020202030204" pitchFamily="34" charset="0"/>
                        </a:defRPr>
                      </a:lvl2pPr>
                      <a:lvl3pPr>
                        <a:spcBef>
                          <a:spcPct val="20000"/>
                        </a:spcBef>
                        <a:defRPr b="1">
                          <a:solidFill>
                            <a:srgbClr val="5A5A5A"/>
                          </a:solidFill>
                          <a:latin typeface="Arial Narrow" panose="020B0606020202030204" pitchFamily="34" charset="0"/>
                        </a:defRPr>
                      </a:lvl3pPr>
                      <a:lvl4pPr>
                        <a:spcBef>
                          <a:spcPct val="20000"/>
                        </a:spcBef>
                        <a:defRPr sz="1600" b="1">
                          <a:solidFill>
                            <a:srgbClr val="5A5A5A"/>
                          </a:solidFill>
                          <a:latin typeface="Arial Narrow" panose="020B0606020202030204" pitchFamily="34" charset="0"/>
                        </a:defRPr>
                      </a:lvl4pPr>
                      <a:lvl5pPr>
                        <a:spcBef>
                          <a:spcPct val="20000"/>
                        </a:spcBef>
                        <a:defRPr sz="1400">
                          <a:solidFill>
                            <a:srgbClr val="5A5A5A"/>
                          </a:solidFill>
                          <a:latin typeface="Arial Narrow" panose="020B0606020202030204" pitchFamily="34" charset="0"/>
                        </a:defRPr>
                      </a:lvl5pPr>
                      <a:lvl6pPr fontAlgn="base">
                        <a:spcBef>
                          <a:spcPct val="20000"/>
                        </a:spcBef>
                        <a:spcAft>
                          <a:spcPct val="0"/>
                        </a:spcAft>
                        <a:defRPr sz="1400">
                          <a:solidFill>
                            <a:srgbClr val="5A5A5A"/>
                          </a:solidFill>
                          <a:latin typeface="Arial Narrow" panose="020B0606020202030204" pitchFamily="34" charset="0"/>
                        </a:defRPr>
                      </a:lvl6pPr>
                      <a:lvl7pPr fontAlgn="base">
                        <a:spcBef>
                          <a:spcPct val="20000"/>
                        </a:spcBef>
                        <a:spcAft>
                          <a:spcPct val="0"/>
                        </a:spcAft>
                        <a:defRPr sz="1400">
                          <a:solidFill>
                            <a:srgbClr val="5A5A5A"/>
                          </a:solidFill>
                          <a:latin typeface="Arial Narrow" panose="020B0606020202030204" pitchFamily="34" charset="0"/>
                        </a:defRPr>
                      </a:lvl7pPr>
                      <a:lvl8pPr fontAlgn="base">
                        <a:spcBef>
                          <a:spcPct val="20000"/>
                        </a:spcBef>
                        <a:spcAft>
                          <a:spcPct val="0"/>
                        </a:spcAft>
                        <a:defRPr sz="1400">
                          <a:solidFill>
                            <a:srgbClr val="5A5A5A"/>
                          </a:solidFill>
                          <a:latin typeface="Arial Narrow" panose="020B0606020202030204" pitchFamily="34" charset="0"/>
                        </a:defRPr>
                      </a:lvl8pPr>
                      <a:lvl9pPr fontAlgn="base">
                        <a:spcBef>
                          <a:spcPct val="20000"/>
                        </a:spcBef>
                        <a:spcAft>
                          <a:spcPct val="0"/>
                        </a:spcAft>
                        <a:defRPr sz="1400">
                          <a:solidFill>
                            <a:srgbClr val="5A5A5A"/>
                          </a:solidFill>
                          <a:latin typeface="Arial Narrow" panose="020B0606020202030204" pitchFamily="34" charset="0"/>
                        </a:defRPr>
                      </a:lvl9pPr>
                    </a:lstStyle>
                    <a:p>
                      <a:pPr marL="0" marR="0" lvl="0" indent="0" algn="ctr" defTabSz="914400" rtl="0" eaLnBrk="1" fontAlgn="base" latinLnBrk="0" hangingPunct="1">
                        <a:lnSpc>
                          <a:spcPct val="40000"/>
                        </a:lnSpc>
                        <a:spcBef>
                          <a:spcPct val="20000"/>
                        </a:spcBef>
                        <a:spcAft>
                          <a:spcPct val="0"/>
                        </a:spcAft>
                        <a:buClrTx/>
                        <a:buSzTx/>
                        <a:buFontTx/>
                        <a:buNone/>
                        <a:tabLst/>
                      </a:pPr>
                      <a:endParaRPr kumimoji="0" lang="fr-FR" altLang="fr-FR" sz="1800" b="1" i="0" u="none" strike="noStrike" cap="none" normalizeH="0" baseline="0" dirty="0">
                        <a:ln>
                          <a:noFill/>
                        </a:ln>
                        <a:solidFill>
                          <a:schemeClr val="accent2"/>
                        </a:solidFill>
                        <a:effectLst/>
                        <a:latin typeface="+mn-lt"/>
                      </a:endParaRPr>
                    </a:p>
                    <a:p>
                      <a:pPr marL="0" marR="0" lvl="0" indent="0" algn="ctr" defTabSz="914400" rtl="0" eaLnBrk="1" fontAlgn="base" latinLnBrk="0" hangingPunct="1">
                        <a:lnSpc>
                          <a:spcPct val="90000"/>
                        </a:lnSpc>
                        <a:spcBef>
                          <a:spcPct val="20000"/>
                        </a:spcBef>
                        <a:spcAft>
                          <a:spcPct val="0"/>
                        </a:spcAft>
                        <a:buClrTx/>
                        <a:buSzTx/>
                        <a:buFontTx/>
                        <a:buNone/>
                        <a:tabLst/>
                      </a:pPr>
                      <a:r>
                        <a:rPr kumimoji="0" lang="fr-FR" altLang="fr-FR" sz="1800" b="1" i="0" u="none" strike="noStrike" cap="none" normalizeH="0" baseline="0" dirty="0">
                          <a:ln>
                            <a:noFill/>
                          </a:ln>
                          <a:solidFill>
                            <a:schemeClr val="accent2"/>
                          </a:solidFill>
                          <a:effectLst/>
                          <a:latin typeface="+mn-lt"/>
                        </a:rPr>
                        <a:t>3. Temps de la TRANSMISSION et de la DIFFUSION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200" b="1">
                          <a:solidFill>
                            <a:srgbClr val="2E0000"/>
                          </a:solidFill>
                          <a:effectLst>
                            <a:outerShdw blurRad="38100" dist="38100" dir="2700000" algn="tl">
                              <a:srgbClr val="C0C0C0"/>
                            </a:outerShdw>
                          </a:effectLst>
                          <a:latin typeface="Labtop-Wide" charset="0"/>
                        </a:defRPr>
                      </a:lvl1pPr>
                      <a:lvl2pPr marL="377825" indent="-187325">
                        <a:spcBef>
                          <a:spcPct val="20000"/>
                        </a:spcBef>
                        <a:buClr>
                          <a:srgbClr val="006685"/>
                        </a:buClr>
                        <a:buFont typeface="Wingdings" panose="05000000000000000000" pitchFamily="2" charset="2"/>
                        <a:defRPr sz="2000" b="1">
                          <a:solidFill>
                            <a:srgbClr val="5A5A5A"/>
                          </a:solidFill>
                          <a:latin typeface="Arial Narrow" panose="020B0606020202030204" pitchFamily="34" charset="0"/>
                        </a:defRPr>
                      </a:lvl2pPr>
                      <a:lvl3pPr marL="671513" indent="-103188">
                        <a:spcBef>
                          <a:spcPct val="20000"/>
                        </a:spcBef>
                        <a:defRPr b="1">
                          <a:solidFill>
                            <a:srgbClr val="5A5A5A"/>
                          </a:solidFill>
                          <a:latin typeface="Arial Narrow" panose="020B0606020202030204" pitchFamily="34" charset="0"/>
                        </a:defRPr>
                      </a:lvl3pPr>
                      <a:lvl4pPr>
                        <a:spcBef>
                          <a:spcPct val="20000"/>
                        </a:spcBef>
                        <a:defRPr sz="1600" b="1">
                          <a:solidFill>
                            <a:srgbClr val="5A5A5A"/>
                          </a:solidFill>
                          <a:latin typeface="Arial Narrow" panose="020B0606020202030204" pitchFamily="34" charset="0"/>
                        </a:defRPr>
                      </a:lvl4pPr>
                      <a:lvl5pPr>
                        <a:spcBef>
                          <a:spcPct val="20000"/>
                        </a:spcBef>
                        <a:defRPr sz="1400">
                          <a:solidFill>
                            <a:srgbClr val="5A5A5A"/>
                          </a:solidFill>
                          <a:latin typeface="Arial Narrow" panose="020B0606020202030204" pitchFamily="34" charset="0"/>
                        </a:defRPr>
                      </a:lvl5pPr>
                      <a:lvl6pPr fontAlgn="base">
                        <a:spcBef>
                          <a:spcPct val="20000"/>
                        </a:spcBef>
                        <a:spcAft>
                          <a:spcPct val="0"/>
                        </a:spcAft>
                        <a:defRPr sz="1400">
                          <a:solidFill>
                            <a:srgbClr val="5A5A5A"/>
                          </a:solidFill>
                          <a:latin typeface="Arial Narrow" panose="020B0606020202030204" pitchFamily="34" charset="0"/>
                        </a:defRPr>
                      </a:lvl6pPr>
                      <a:lvl7pPr fontAlgn="base">
                        <a:spcBef>
                          <a:spcPct val="20000"/>
                        </a:spcBef>
                        <a:spcAft>
                          <a:spcPct val="0"/>
                        </a:spcAft>
                        <a:defRPr sz="1400">
                          <a:solidFill>
                            <a:srgbClr val="5A5A5A"/>
                          </a:solidFill>
                          <a:latin typeface="Arial Narrow" panose="020B0606020202030204" pitchFamily="34" charset="0"/>
                        </a:defRPr>
                      </a:lvl7pPr>
                      <a:lvl8pPr fontAlgn="base">
                        <a:spcBef>
                          <a:spcPct val="20000"/>
                        </a:spcBef>
                        <a:spcAft>
                          <a:spcPct val="0"/>
                        </a:spcAft>
                        <a:defRPr sz="1400">
                          <a:solidFill>
                            <a:srgbClr val="5A5A5A"/>
                          </a:solidFill>
                          <a:latin typeface="Arial Narrow" panose="020B0606020202030204" pitchFamily="34" charset="0"/>
                        </a:defRPr>
                      </a:lvl8pPr>
                      <a:lvl9pPr fontAlgn="base">
                        <a:spcBef>
                          <a:spcPct val="20000"/>
                        </a:spcBef>
                        <a:spcAft>
                          <a:spcPct val="0"/>
                        </a:spcAft>
                        <a:defRPr sz="1400">
                          <a:solidFill>
                            <a:srgbClr val="5A5A5A"/>
                          </a:solidFill>
                          <a:latin typeface="Arial Narrow" panose="020B0606020202030204" pitchFamily="34" charset="0"/>
                        </a:defRPr>
                      </a:lvl9pPr>
                    </a:lstStyle>
                    <a:p>
                      <a:pPr marL="0" marR="0" lvl="0" indent="0" algn="l" defTabSz="914400" rtl="0" eaLnBrk="1" fontAlgn="base" latinLnBrk="0" hangingPunct="1">
                        <a:lnSpc>
                          <a:spcPct val="85000"/>
                        </a:lnSpc>
                        <a:spcBef>
                          <a:spcPct val="30000"/>
                        </a:spcBef>
                        <a:spcAft>
                          <a:spcPct val="20000"/>
                        </a:spcAft>
                        <a:buClr>
                          <a:srgbClr val="595959"/>
                        </a:buClr>
                        <a:buSzTx/>
                        <a:buFont typeface="Wingdings" panose="05000000000000000000" pitchFamily="2" charset="2"/>
                        <a:buNone/>
                        <a:tabLst/>
                      </a:pPr>
                      <a:r>
                        <a:rPr kumimoji="0" lang="fr-FR" altLang="fr-FR" sz="1800" b="0" i="0" u="none" strike="noStrike" cap="none" normalizeH="0" baseline="0" dirty="0">
                          <a:ln>
                            <a:noFill/>
                          </a:ln>
                          <a:solidFill>
                            <a:schemeClr val="accent2"/>
                          </a:solidFill>
                          <a:effectLst/>
                          <a:latin typeface="+mn-lt"/>
                        </a:rPr>
                        <a:t>- La </a:t>
                      </a:r>
                      <a:r>
                        <a:rPr kumimoji="0" lang="fr-FR" altLang="fr-FR" sz="1800" b="1" i="0" u="none" strike="noStrike" cap="none" normalizeH="0" baseline="0" dirty="0">
                          <a:ln>
                            <a:noFill/>
                          </a:ln>
                          <a:solidFill>
                            <a:schemeClr val="accent2"/>
                          </a:solidFill>
                          <a:effectLst/>
                          <a:latin typeface="+mn-lt"/>
                        </a:rPr>
                        <a:t>transmission</a:t>
                      </a:r>
                      <a:r>
                        <a:rPr kumimoji="0" lang="fr-FR" altLang="fr-FR" sz="1800" b="0" i="0" u="none" strike="noStrike" cap="none" normalizeH="0" baseline="0" dirty="0">
                          <a:ln>
                            <a:noFill/>
                          </a:ln>
                          <a:solidFill>
                            <a:schemeClr val="accent2"/>
                          </a:solidFill>
                          <a:effectLst/>
                          <a:latin typeface="+mn-lt"/>
                        </a:rPr>
                        <a:t> de la dynastie, des bibliothécaires, des intellectuels et des savants</a:t>
                      </a:r>
                    </a:p>
                    <a:p>
                      <a:pPr marL="0" marR="0" lvl="0" indent="0" algn="l" defTabSz="914400" rtl="0" eaLnBrk="1" fontAlgn="base" latinLnBrk="0" hangingPunct="1">
                        <a:lnSpc>
                          <a:spcPct val="85000"/>
                        </a:lnSpc>
                        <a:spcBef>
                          <a:spcPct val="30000"/>
                        </a:spcBef>
                        <a:spcAft>
                          <a:spcPct val="20000"/>
                        </a:spcAft>
                        <a:buClr>
                          <a:srgbClr val="595959"/>
                        </a:buClr>
                        <a:buSzTx/>
                        <a:buFont typeface="Wingdings" panose="05000000000000000000" pitchFamily="2" charset="2"/>
                        <a:buNone/>
                        <a:tabLst/>
                      </a:pPr>
                      <a:r>
                        <a:rPr kumimoji="0" lang="fr-FR" altLang="fr-FR" sz="1800" b="0" i="0" u="none" strike="noStrike" cap="none" normalizeH="0" baseline="0" dirty="0">
                          <a:ln>
                            <a:noFill/>
                          </a:ln>
                          <a:solidFill>
                            <a:schemeClr val="accent2"/>
                          </a:solidFill>
                          <a:effectLst/>
                          <a:latin typeface="+mn-lt"/>
                        </a:rPr>
                        <a:t>- Accumulation qui va induire des effets intellectuels particuliers, fonder des pratiques érudites de lecture et d’écriture, etc.</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486898937"/>
                  </a:ext>
                </a:extLst>
              </a:tr>
            </a:tbl>
          </a:graphicData>
        </a:graphic>
      </p:graphicFrame>
      <p:sp>
        <p:nvSpPr>
          <p:cNvPr id="249874" name="Text Box 18"/>
          <p:cNvSpPr txBox="1">
            <a:spLocks noChangeArrowheads="1"/>
          </p:cNvSpPr>
          <p:nvPr/>
        </p:nvSpPr>
        <p:spPr bwMode="auto">
          <a:xfrm>
            <a:off x="488504" y="980728"/>
            <a:ext cx="878522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4625" indent="-174625">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marL="0" indent="0" algn="ctr">
              <a:spcBef>
                <a:spcPct val="50000"/>
              </a:spcBef>
            </a:pPr>
            <a:r>
              <a:rPr lang="fr-FR" altLang="fr-FR" sz="2000" b="1" dirty="0">
                <a:solidFill>
                  <a:schemeClr val="accent2"/>
                </a:solidFill>
                <a:latin typeface="Arial Narrow" panose="020B0606020202030204" pitchFamily="34" charset="0"/>
              </a:rPr>
              <a:t>La bibliothèque  d’Alexandrie : </a:t>
            </a:r>
          </a:p>
          <a:p>
            <a:pPr marL="0" indent="0" algn="ctr">
              <a:spcBef>
                <a:spcPts val="0"/>
              </a:spcBef>
            </a:pPr>
            <a:r>
              <a:rPr lang="fr-FR" altLang="fr-FR" sz="2000" b="1" dirty="0">
                <a:solidFill>
                  <a:schemeClr val="accent2"/>
                </a:solidFill>
                <a:latin typeface="Arial Narrow" panose="020B0606020202030204" pitchFamily="34" charset="0"/>
              </a:rPr>
              <a:t>Saisie et codification, navigation, transmission et diffusion.</a:t>
            </a:r>
          </a:p>
        </p:txBody>
      </p:sp>
    </p:spTree>
    <p:extLst>
      <p:ext uri="{BB962C8B-B14F-4D97-AF65-F5344CB8AC3E}">
        <p14:creationId xmlns:p14="http://schemas.microsoft.com/office/powerpoint/2010/main" val="42022053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249895"/>
                                        </p:tgtEl>
                                        <p:attrNameLst>
                                          <p:attrName>style.visibility</p:attrName>
                                        </p:attrNameLst>
                                      </p:cBhvr>
                                      <p:to>
                                        <p:strVal val="visible"/>
                                      </p:to>
                                    </p:set>
                                    <p:animEffect transition="in" filter="checkerboard(across)">
                                      <p:cBhvr>
                                        <p:cTn id="7" dur="500"/>
                                        <p:tgtEl>
                                          <p:spTgt spid="2498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oneTexte 22"/>
          <p:cNvSpPr txBox="1">
            <a:spLocks noChangeArrowheads="1"/>
          </p:cNvSpPr>
          <p:nvPr/>
        </p:nvSpPr>
        <p:spPr bwMode="auto">
          <a:xfrm>
            <a:off x="1540396" y="139279"/>
            <a:ext cx="6825208" cy="769441"/>
          </a:xfrm>
          <a:prstGeom prst="rect">
            <a:avLst/>
          </a:prstGeom>
          <a:noFill/>
          <a:ln w="12700" algn="ctr">
            <a:noFill/>
            <a:miter lim="800000"/>
            <a:headEnd/>
            <a:tailEnd/>
          </a:ln>
        </p:spPr>
        <p:txBody>
          <a:bodyPr wrap="square">
            <a:spAutoFit/>
          </a:bodyPr>
          <a:lstStyle/>
          <a:p>
            <a:pPr algn="ctr" eaLnBrk="0" hangingPunct="0"/>
            <a:r>
              <a:rPr lang="fr-FR" altLang="fr-FR" sz="2200" b="1" dirty="0">
                <a:solidFill>
                  <a:schemeClr val="accent6"/>
                </a:solidFill>
                <a:latin typeface="+mn-lt"/>
                <a:ea typeface="+mj-ea"/>
                <a:cs typeface="+mj-cs"/>
              </a:rPr>
              <a:t>L’économie contemporaine fondée sur le savoir </a:t>
            </a:r>
          </a:p>
          <a:p>
            <a:pPr algn="ctr" eaLnBrk="0" hangingPunct="0"/>
            <a:r>
              <a:rPr lang="fr-FR" altLang="fr-FR" sz="2200" b="1" dirty="0">
                <a:solidFill>
                  <a:schemeClr val="accent6"/>
                </a:solidFill>
                <a:latin typeface="+mn-lt"/>
                <a:ea typeface="+mj-ea"/>
                <a:cs typeface="+mj-cs"/>
              </a:rPr>
              <a:t>et ses différentes composantes</a:t>
            </a:r>
          </a:p>
        </p:txBody>
      </p:sp>
      <p:sp>
        <p:nvSpPr>
          <p:cNvPr id="24" name="Rectangle 23"/>
          <p:cNvSpPr/>
          <p:nvPr/>
        </p:nvSpPr>
        <p:spPr>
          <a:xfrm>
            <a:off x="344488" y="1224136"/>
            <a:ext cx="9217024" cy="5013176"/>
          </a:xfrm>
          <a:prstGeom prst="rect">
            <a:avLst/>
          </a:prstGeom>
        </p:spPr>
        <p:txBody>
          <a:bodyPr wrap="square">
            <a:noAutofit/>
          </a:bodyPr>
          <a:lstStyle/>
          <a:p>
            <a:r>
              <a:rPr lang="fr-FR" sz="1600" i="1" dirty="0">
                <a:solidFill>
                  <a:schemeClr val="accent6">
                    <a:lumMod val="75000"/>
                  </a:schemeClr>
                </a:solidFill>
                <a:latin typeface="+mn-lt"/>
              </a:rPr>
              <a:t>Ses différentes composantes interactives contemporaines sont les suivantes :</a:t>
            </a:r>
          </a:p>
          <a:p>
            <a:endParaRPr lang="fr-FR" sz="1600" i="1" dirty="0">
              <a:solidFill>
                <a:schemeClr val="accent6">
                  <a:lumMod val="75000"/>
                </a:schemeClr>
              </a:solidFill>
              <a:latin typeface="+mn-lt"/>
            </a:endParaRPr>
          </a:p>
          <a:p>
            <a:pPr marL="285750" indent="-285750">
              <a:buFont typeface="Wingdings" panose="05000000000000000000" pitchFamily="2" charset="2"/>
              <a:buChar char="q"/>
            </a:pPr>
            <a:r>
              <a:rPr lang="fr-FR" sz="1800" i="1" dirty="0">
                <a:solidFill>
                  <a:schemeClr val="accent6">
                    <a:lumMod val="75000"/>
                  </a:schemeClr>
                </a:solidFill>
                <a:latin typeface="+mn-lt"/>
              </a:rPr>
              <a:t>Le SAVOIR proprement dit.</a:t>
            </a:r>
            <a:endParaRPr lang="fr-FR" sz="1600" i="1" dirty="0">
              <a:solidFill>
                <a:schemeClr val="accent6">
                  <a:lumMod val="75000"/>
                </a:schemeClr>
              </a:solidFill>
              <a:latin typeface="+mn-lt"/>
            </a:endParaRPr>
          </a:p>
          <a:p>
            <a:r>
              <a:rPr lang="fr-FR" sz="1600" i="1" dirty="0">
                <a:solidFill>
                  <a:schemeClr val="accent6">
                    <a:lumMod val="75000"/>
                  </a:schemeClr>
                </a:solidFill>
                <a:latin typeface="+mn-lt"/>
              </a:rPr>
              <a:t>     Son importance s’observe notamment à travers son incorporation croissante dans les produits, les process, ou les services, qu’ils soient ordinaires ou complexes, dans le cadre d’une concurrence exacerbée et mondialisée. </a:t>
            </a:r>
          </a:p>
          <a:p>
            <a:endParaRPr lang="fr-FR" sz="1600" i="1" dirty="0">
              <a:solidFill>
                <a:schemeClr val="accent6">
                  <a:lumMod val="75000"/>
                </a:schemeClr>
              </a:solidFill>
              <a:latin typeface="+mn-lt"/>
            </a:endParaRPr>
          </a:p>
          <a:p>
            <a:pPr marL="285750" indent="-285750">
              <a:buFont typeface="Wingdings" panose="05000000000000000000" pitchFamily="2" charset="2"/>
              <a:buChar char="q"/>
            </a:pPr>
            <a:r>
              <a:rPr lang="fr-FR" sz="1800" i="1" dirty="0">
                <a:solidFill>
                  <a:schemeClr val="accent6">
                    <a:lumMod val="75000"/>
                  </a:schemeClr>
                </a:solidFill>
                <a:latin typeface="+mn-lt"/>
              </a:rPr>
              <a:t>Les TECHNOLOGIES NUMERIQUES DE L’INTELLECT (TNDI) et leurs supports associés. </a:t>
            </a:r>
          </a:p>
          <a:p>
            <a:r>
              <a:rPr lang="fr-FR" sz="1600" i="1" dirty="0">
                <a:solidFill>
                  <a:schemeClr val="accent6">
                    <a:lumMod val="75000"/>
                  </a:schemeClr>
                </a:solidFill>
                <a:latin typeface="+mn-lt"/>
              </a:rPr>
              <a:t>     Elles se réfèrent au prolongement numérique récent des Technologies de l’Intellect (TDI). Ses supports associés sont constitués par l’ensemble des outils et dispositifs technologiques digitaux et collaboratifs.</a:t>
            </a:r>
          </a:p>
          <a:p>
            <a:endParaRPr lang="fr-FR" sz="1600" i="1" dirty="0">
              <a:solidFill>
                <a:schemeClr val="accent6">
                  <a:lumMod val="75000"/>
                </a:schemeClr>
              </a:solidFill>
              <a:latin typeface="+mn-lt"/>
            </a:endParaRPr>
          </a:p>
          <a:p>
            <a:pPr marL="285750" indent="-285750">
              <a:buFont typeface="Wingdings" panose="05000000000000000000" pitchFamily="2" charset="2"/>
              <a:buChar char="q"/>
            </a:pPr>
            <a:r>
              <a:rPr lang="fr-FR" sz="1800" i="1" dirty="0">
                <a:solidFill>
                  <a:schemeClr val="accent6">
                    <a:lumMod val="75000"/>
                  </a:schemeClr>
                </a:solidFill>
                <a:latin typeface="+mn-lt"/>
              </a:rPr>
              <a:t>Les FINANCES.</a:t>
            </a:r>
          </a:p>
          <a:p>
            <a:r>
              <a:rPr lang="fr-FR" sz="1600" i="1" dirty="0">
                <a:solidFill>
                  <a:schemeClr val="accent6">
                    <a:lumMod val="75000"/>
                  </a:schemeClr>
                </a:solidFill>
                <a:latin typeface="+mn-lt"/>
              </a:rPr>
              <a:t>     Cette composante  renvoie à la « grande transformation » contemporaine générant la prédominance d’une financiarisation très poussée du capitalisme et de l’économie.</a:t>
            </a:r>
          </a:p>
          <a:p>
            <a:endParaRPr lang="fr-FR" sz="1600" i="1" dirty="0">
              <a:solidFill>
                <a:schemeClr val="accent6">
                  <a:lumMod val="75000"/>
                </a:schemeClr>
              </a:solidFill>
              <a:latin typeface="+mn-lt"/>
            </a:endParaRPr>
          </a:p>
          <a:p>
            <a:pPr marL="285750" indent="-285750">
              <a:buFont typeface="Wingdings" panose="05000000000000000000" pitchFamily="2" charset="2"/>
              <a:buChar char="q"/>
            </a:pPr>
            <a:r>
              <a:rPr lang="fr-FR" sz="1800" i="1" dirty="0">
                <a:solidFill>
                  <a:schemeClr val="accent6">
                    <a:lumMod val="75000"/>
                  </a:schemeClr>
                </a:solidFill>
                <a:latin typeface="+mn-lt"/>
              </a:rPr>
              <a:t>Les ECONOMIES D’AGGLOMERATIONS.</a:t>
            </a:r>
            <a:endParaRPr lang="fr-FR" sz="1600" i="1" dirty="0">
              <a:solidFill>
                <a:schemeClr val="accent6">
                  <a:lumMod val="75000"/>
                </a:schemeClr>
              </a:solidFill>
              <a:latin typeface="+mn-lt"/>
            </a:endParaRPr>
          </a:p>
          <a:p>
            <a:r>
              <a:rPr lang="fr-FR" sz="1600" i="1" dirty="0">
                <a:solidFill>
                  <a:schemeClr val="accent6">
                    <a:lumMod val="75000"/>
                  </a:schemeClr>
                </a:solidFill>
                <a:latin typeface="+mn-lt"/>
              </a:rPr>
              <a:t>     Elles constituent la forme contemporaine du contexte et de « l’atmosphère industrielle ».  Ces « économies » attirent et concentrent, le plus souvent au sein au sein d’espaces urbains ou régional déjà réputés, des professionnels et des organisations du savoir leur permettant de bénéficier de retombées d’un environnement favorable et propice aux échanges professionnels informels ou formels.</a:t>
            </a:r>
          </a:p>
          <a:p>
            <a:r>
              <a:rPr lang="fr-FR" sz="1600" i="1" dirty="0">
                <a:solidFill>
                  <a:schemeClr val="accent6">
                    <a:lumMod val="75000"/>
                  </a:schemeClr>
                </a:solidFill>
                <a:latin typeface="+mn-lt"/>
              </a:rPr>
              <a:t> </a:t>
            </a:r>
          </a:p>
          <a:p>
            <a:endParaRPr lang="fr-FR" sz="1600" i="1" dirty="0">
              <a:solidFill>
                <a:schemeClr val="accent6">
                  <a:lumMod val="75000"/>
                </a:schemeClr>
              </a:solidFill>
              <a:latin typeface="+mn-lt"/>
            </a:endParaRPr>
          </a:p>
          <a:p>
            <a:endParaRPr lang="fr-FR" sz="1600" dirty="0">
              <a:solidFill>
                <a:srgbClr val="0092BB"/>
              </a:solidFill>
              <a:ea typeface="ＭＳ Ｐゴシック"/>
              <a:cs typeface="ＭＳ Ｐゴシック"/>
            </a:endParaRPr>
          </a:p>
          <a:p>
            <a:r>
              <a:rPr lang="fr-FR" sz="1600" dirty="0">
                <a:solidFill>
                  <a:srgbClr val="0092BB"/>
                </a:solidFill>
                <a:ea typeface="ＭＳ Ｐゴシック"/>
                <a:cs typeface="ＭＳ Ｐゴシック"/>
              </a:rPr>
              <a:t> </a:t>
            </a:r>
          </a:p>
          <a:p>
            <a:r>
              <a:rPr lang="fr-FR" sz="1600" dirty="0">
                <a:solidFill>
                  <a:srgbClr val="0092BB"/>
                </a:solidFill>
                <a:ea typeface="ＭＳ Ｐゴシック"/>
                <a:cs typeface="ＭＳ Ｐゴシック"/>
              </a:rPr>
              <a:t>      </a:t>
            </a:r>
            <a:endParaRPr lang="fr-FR" sz="1600" b="1" dirty="0">
              <a:solidFill>
                <a:srgbClr val="0092BB"/>
              </a:solidFill>
              <a:ea typeface="ＭＳ Ｐゴシック"/>
              <a:cs typeface="ＭＳ Ｐゴシック"/>
            </a:endParaRPr>
          </a:p>
          <a:p>
            <a:pPr marL="285750" indent="-285750">
              <a:buFont typeface="Wingdings" panose="05000000000000000000" pitchFamily="2" charset="2"/>
              <a:buChar char="q"/>
            </a:pPr>
            <a:endParaRPr lang="fr-FR" sz="1600" b="1" dirty="0">
              <a:solidFill>
                <a:srgbClr val="0092BB"/>
              </a:solidFill>
              <a:ea typeface="ＭＳ Ｐゴシック"/>
              <a:cs typeface="ＭＳ Ｐゴシック"/>
            </a:endParaRPr>
          </a:p>
          <a:p>
            <a:endParaRPr lang="fr-FR" sz="1600" b="1" dirty="0">
              <a:solidFill>
                <a:srgbClr val="0092BB"/>
              </a:solidFill>
              <a:ea typeface="ＭＳ Ｐゴシック"/>
              <a:cs typeface="ＭＳ Ｐゴシック"/>
            </a:endParaRPr>
          </a:p>
          <a:p>
            <a:endParaRPr lang="fr-FR" sz="1600" b="1" dirty="0">
              <a:solidFill>
                <a:srgbClr val="0092BB"/>
              </a:solidFill>
              <a:ea typeface="ＭＳ Ｐゴシック"/>
              <a:cs typeface="ＭＳ Ｐゴシック"/>
            </a:endParaRPr>
          </a:p>
          <a:p>
            <a:endParaRPr lang="fr-FR" sz="1600" b="1" dirty="0">
              <a:solidFill>
                <a:srgbClr val="0092BB"/>
              </a:solidFill>
              <a:ea typeface="ＭＳ Ｐゴシック"/>
              <a:cs typeface="ＭＳ Ｐゴシック"/>
            </a:endParaRPr>
          </a:p>
          <a:p>
            <a:pPr algn="ctr"/>
            <a:endParaRPr lang="fr-FR" sz="1600" b="1" i="1" dirty="0">
              <a:solidFill>
                <a:schemeClr val="accent2"/>
              </a:solidFill>
            </a:endParaRPr>
          </a:p>
        </p:txBody>
      </p:sp>
    </p:spTree>
    <p:extLst>
      <p:ext uri="{BB962C8B-B14F-4D97-AF65-F5344CB8AC3E}">
        <p14:creationId xmlns:p14="http://schemas.microsoft.com/office/powerpoint/2010/main" val="370811622"/>
      </p:ext>
    </p:extLst>
  </p:cSld>
  <p:clrMapOvr>
    <a:masterClrMapping/>
  </p:clrMapOvr>
  <p:transition xmlns:p14="http://schemas.microsoft.com/office/powerpoint/2010/main" advClick="0"/>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heckerboard(across)">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2000671" y="1124744"/>
            <a:ext cx="5544617" cy="46805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endParaRPr lang="fr-FR" b="1" dirty="0">
              <a:solidFill>
                <a:schemeClr val="accent6"/>
              </a:solidFill>
            </a:endParaRPr>
          </a:p>
        </p:txBody>
      </p:sp>
      <p:sp>
        <p:nvSpPr>
          <p:cNvPr id="32771" name="AutoShape 7"/>
          <p:cNvSpPr>
            <a:spLocks noChangeAspect="1" noChangeArrowheads="1" noTextEdit="1"/>
          </p:cNvSpPr>
          <p:nvPr/>
        </p:nvSpPr>
        <p:spPr bwMode="auto">
          <a:xfrm>
            <a:off x="1615180" y="2998422"/>
            <a:ext cx="7416800" cy="389413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grpSp>
        <p:nvGrpSpPr>
          <p:cNvPr id="2" name="Grouper 3"/>
          <p:cNvGrpSpPr/>
          <p:nvPr/>
        </p:nvGrpSpPr>
        <p:grpSpPr>
          <a:xfrm>
            <a:off x="2632344" y="1334005"/>
            <a:ext cx="4506982" cy="4459197"/>
            <a:chOff x="2208144" y="1306717"/>
            <a:chExt cx="4506982" cy="4459197"/>
          </a:xfrm>
        </p:grpSpPr>
        <p:sp>
          <p:nvSpPr>
            <p:cNvPr id="32789" name="Oval 19"/>
            <p:cNvSpPr>
              <a:spLocks noChangeArrowheads="1"/>
            </p:cNvSpPr>
            <p:nvPr/>
          </p:nvSpPr>
          <p:spPr bwMode="auto">
            <a:xfrm>
              <a:off x="2208144" y="1374957"/>
              <a:ext cx="4498680" cy="4390957"/>
            </a:xfrm>
            <a:prstGeom prst="ellipse">
              <a:avLst/>
            </a:prstGeom>
            <a:noFill/>
            <a:ln w="19050">
              <a:solidFill>
                <a:schemeClr val="tx1"/>
              </a:solidFill>
              <a:round/>
              <a:headEnd/>
              <a:tailEnd/>
            </a:ln>
          </p:spPr>
          <p:txBody>
            <a:bodyPr wrap="none" anchor="ctr"/>
            <a:lstStyle/>
            <a:p>
              <a:endParaRPr lang="fr-FR" dirty="0">
                <a:latin typeface="Calibri" pitchFamily="34" charset="0"/>
              </a:endParaRPr>
            </a:p>
          </p:txBody>
        </p:sp>
        <p:sp>
          <p:nvSpPr>
            <p:cNvPr id="32772" name="_s32772"/>
            <p:cNvSpPr>
              <a:spLocks noChangeArrowheads="1" noTextEdit="1"/>
            </p:cNvSpPr>
            <p:nvPr/>
          </p:nvSpPr>
          <p:spPr bwMode="auto">
            <a:xfrm>
              <a:off x="3735870" y="2755087"/>
              <a:ext cx="1428750" cy="1428750"/>
            </a:xfrm>
            <a:prstGeom prst="ellipse">
              <a:avLst/>
            </a:prstGeom>
            <a:solidFill>
              <a:schemeClr val="accent2">
                <a:alpha val="50000"/>
              </a:schemeClr>
            </a:solidFill>
            <a:ln w="4669">
              <a:solidFill>
                <a:schemeClr val="accent2"/>
              </a:solidFill>
              <a:round/>
              <a:headEnd/>
              <a:tailEnd/>
            </a:ln>
          </p:spPr>
          <p:txBody>
            <a:bodyPr vert="horz" wrap="square" lIns="91440" tIns="45720" rIns="91440" bIns="45720" numCol="1" anchor="ctr" anchorCtr="0" compatLnSpc="1">
              <a:prstTxWarp prst="textNoShape">
                <a:avLst/>
              </a:prstTxWarp>
            </a:bodyPr>
            <a:lstStyle/>
            <a:p>
              <a:endParaRPr lang="fr-FR" dirty="0"/>
            </a:p>
          </p:txBody>
        </p:sp>
        <p:sp>
          <p:nvSpPr>
            <p:cNvPr id="32773" name="_s32773"/>
            <p:cNvSpPr>
              <a:spLocks noChangeArrowheads="1"/>
            </p:cNvSpPr>
            <p:nvPr/>
          </p:nvSpPr>
          <p:spPr bwMode="auto">
            <a:xfrm>
              <a:off x="3735870" y="2243809"/>
              <a:ext cx="142875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105156" tIns="52578" rIns="105156" bIns="52578" numCol="1" anchor="ctr" anchorCtr="0" compatLnSpc="1">
              <a:prstTxWarp prst="textNoShape">
                <a:avLst/>
              </a:prstTxWarp>
            </a:bodyPr>
            <a:lstStyle/>
            <a:p>
              <a:pPr algn="ctr" defTabSz="457200"/>
              <a:r>
                <a:rPr lang="fr-FR" sz="1600" b="1" dirty="0">
                  <a:solidFill>
                    <a:schemeClr val="accent6">
                      <a:lumMod val="75000"/>
                    </a:schemeClr>
                  </a:solidFill>
                  <a:ea typeface="ＭＳ Ｐゴシック"/>
                  <a:cs typeface="ＭＳ Ｐゴシック"/>
                </a:rPr>
                <a:t>Savoirs</a:t>
              </a:r>
              <a:r>
                <a:rPr lang="fr-FR" sz="1600" b="1" dirty="0">
                  <a:solidFill>
                    <a:schemeClr val="accent6">
                      <a:lumMod val="75000"/>
                    </a:schemeClr>
                  </a:solidFill>
                  <a:latin typeface="Calibri" charset="0"/>
                  <a:ea typeface="ＭＳ Ｐゴシック" charset="0"/>
                </a:rPr>
                <a:t> </a:t>
              </a:r>
            </a:p>
            <a:p>
              <a:pPr algn="ctr" defTabSz="457200"/>
              <a:r>
                <a:rPr lang="fr-FR" sz="1600" b="1" dirty="0">
                  <a:solidFill>
                    <a:schemeClr val="accent6">
                      <a:lumMod val="75000"/>
                    </a:schemeClr>
                  </a:solidFill>
                  <a:latin typeface="Calibri" charset="0"/>
                  <a:ea typeface="ＭＳ Ｐゴシック" charset="0"/>
                </a:rPr>
                <a:t>« Cerveaux »</a:t>
              </a:r>
            </a:p>
          </p:txBody>
        </p:sp>
        <p:sp>
          <p:nvSpPr>
            <p:cNvPr id="32774" name="_s32774"/>
            <p:cNvSpPr>
              <a:spLocks noChangeArrowheads="1" noTextEdit="1"/>
            </p:cNvSpPr>
            <p:nvPr/>
          </p:nvSpPr>
          <p:spPr bwMode="auto">
            <a:xfrm>
              <a:off x="4116507" y="3299992"/>
              <a:ext cx="1428750" cy="1428750"/>
            </a:xfrm>
            <a:prstGeom prst="ellipse">
              <a:avLst/>
            </a:prstGeom>
            <a:solidFill>
              <a:schemeClr val="hlink">
                <a:alpha val="50000"/>
              </a:schemeClr>
            </a:solidFill>
            <a:ln w="4669">
              <a:solidFill>
                <a:schemeClr val="hlink"/>
              </a:solidFill>
              <a:round/>
              <a:headEnd/>
              <a:tailEnd/>
            </a:ln>
          </p:spPr>
          <p:txBody>
            <a:bodyPr vert="horz" wrap="square" lIns="91440" tIns="45720" rIns="91440" bIns="45720" numCol="1" anchor="ctr" anchorCtr="0" compatLnSpc="1">
              <a:prstTxWarp prst="textNoShape">
                <a:avLst/>
              </a:prstTxWarp>
            </a:bodyPr>
            <a:lstStyle/>
            <a:p>
              <a:endParaRPr lang="fr-FR" dirty="0"/>
            </a:p>
          </p:txBody>
        </p:sp>
        <p:sp>
          <p:nvSpPr>
            <p:cNvPr id="32775" name="_s32775"/>
            <p:cNvSpPr>
              <a:spLocks noChangeArrowheads="1"/>
            </p:cNvSpPr>
            <p:nvPr/>
          </p:nvSpPr>
          <p:spPr bwMode="auto">
            <a:xfrm>
              <a:off x="5286376" y="4349115"/>
              <a:ext cx="142875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105156" tIns="52578" rIns="105156" bIns="52578" numCol="1" anchor="ctr" anchorCtr="0" compatLnSpc="1">
              <a:prstTxWarp prst="textNoShape">
                <a:avLst/>
              </a:prstTxWarp>
            </a:bodyPr>
            <a:lstStyle/>
            <a:p>
              <a:pPr algn="ctr"/>
              <a:r>
                <a:rPr lang="fr-FR" sz="1600" b="1" dirty="0">
                  <a:solidFill>
                    <a:schemeClr val="accent6">
                      <a:lumMod val="75000"/>
                    </a:schemeClr>
                  </a:solidFill>
                  <a:ea typeface="ＭＳ Ｐゴシック"/>
                  <a:cs typeface="ＭＳ Ｐゴシック"/>
                </a:rPr>
                <a:t>Finance</a:t>
              </a:r>
              <a:r>
                <a:rPr lang="fr-FR" sz="1600" b="1" dirty="0">
                  <a:solidFill>
                    <a:schemeClr val="accent6">
                      <a:lumMod val="75000"/>
                    </a:schemeClr>
                  </a:solidFill>
                  <a:latin typeface="Calibri" charset="0"/>
                  <a:ea typeface="ＭＳ Ｐゴシック" charset="0"/>
                </a:rPr>
                <a:t>s</a:t>
              </a:r>
            </a:p>
            <a:p>
              <a:pPr algn="ctr"/>
              <a:r>
                <a:rPr lang="fr-FR" sz="1600" b="1" dirty="0">
                  <a:solidFill>
                    <a:schemeClr val="accent6">
                      <a:lumMod val="75000"/>
                    </a:schemeClr>
                  </a:solidFill>
                  <a:latin typeface="Calibri" charset="0"/>
                  <a:ea typeface="ＭＳ Ｐゴシック" charset="0"/>
                </a:rPr>
                <a:t>« Marchés </a:t>
              </a:r>
              <a:r>
                <a:rPr lang="fr-FR" sz="1600" dirty="0">
                  <a:solidFill>
                    <a:schemeClr val="accent6">
                      <a:lumMod val="75000"/>
                    </a:schemeClr>
                  </a:solidFill>
                  <a:latin typeface="Calibri" charset="0"/>
                  <a:ea typeface="ＭＳ Ｐゴシック" charset="0"/>
                </a:rPr>
                <a:t>»</a:t>
              </a:r>
            </a:p>
          </p:txBody>
        </p:sp>
        <p:sp>
          <p:nvSpPr>
            <p:cNvPr id="32776" name="_s32776"/>
            <p:cNvSpPr>
              <a:spLocks noChangeArrowheads="1" noTextEdit="1"/>
            </p:cNvSpPr>
            <p:nvPr/>
          </p:nvSpPr>
          <p:spPr bwMode="auto">
            <a:xfrm>
              <a:off x="3366572" y="3298405"/>
              <a:ext cx="1428750" cy="1428750"/>
            </a:xfrm>
            <a:prstGeom prst="ellipse">
              <a:avLst/>
            </a:prstGeom>
            <a:solidFill>
              <a:schemeClr val="bg2">
                <a:alpha val="50000"/>
              </a:schemeClr>
            </a:solidFill>
            <a:ln w="4669">
              <a:solidFill>
                <a:schemeClr val="bg2"/>
              </a:solidFill>
              <a:round/>
              <a:headEnd/>
              <a:tailEnd/>
            </a:ln>
          </p:spPr>
          <p:txBody>
            <a:bodyPr vert="horz" wrap="square" lIns="91440" tIns="45720" rIns="91440" bIns="45720" numCol="1" anchor="ctr" anchorCtr="0" compatLnSpc="1">
              <a:prstTxWarp prst="textNoShape">
                <a:avLst/>
              </a:prstTxWarp>
            </a:bodyPr>
            <a:lstStyle/>
            <a:p>
              <a:endParaRPr lang="fr-FR" dirty="0"/>
            </a:p>
          </p:txBody>
        </p:sp>
        <p:sp>
          <p:nvSpPr>
            <p:cNvPr id="32777" name="_s32777"/>
            <p:cNvSpPr>
              <a:spLocks noChangeArrowheads="1"/>
            </p:cNvSpPr>
            <p:nvPr/>
          </p:nvSpPr>
          <p:spPr bwMode="auto">
            <a:xfrm>
              <a:off x="2399101" y="4349115"/>
              <a:ext cx="142875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algn="ctr" defTabSz="457200"/>
              <a:r>
                <a:rPr lang="fr-FR" sz="1600" b="1" dirty="0">
                  <a:solidFill>
                    <a:schemeClr val="accent6">
                      <a:lumMod val="75000"/>
                    </a:schemeClr>
                  </a:solidFill>
                  <a:latin typeface="Calibri" charset="0"/>
                  <a:ea typeface="ＭＳ Ｐゴシック" charset="0"/>
                </a:rPr>
                <a:t>« </a:t>
              </a:r>
              <a:r>
                <a:rPr lang="fr-FR" sz="1600" b="1" dirty="0">
                  <a:solidFill>
                    <a:schemeClr val="accent6">
                      <a:lumMod val="75000"/>
                    </a:schemeClr>
                  </a:solidFill>
                  <a:ea typeface="ＭＳ Ｐゴシック"/>
                  <a:cs typeface="ＭＳ Ｐゴシック"/>
                </a:rPr>
                <a:t>Technologies</a:t>
              </a:r>
            </a:p>
            <a:p>
              <a:pPr algn="ctr" defTabSz="457200"/>
              <a:r>
                <a:rPr lang="fr-FR" sz="1600" b="1" dirty="0">
                  <a:solidFill>
                    <a:schemeClr val="accent6">
                      <a:lumMod val="75000"/>
                    </a:schemeClr>
                  </a:solidFill>
                  <a:ea typeface="ＭＳ Ｐゴシック"/>
                  <a:cs typeface="ＭＳ Ｐゴシック"/>
                </a:rPr>
                <a:t>Numériques de l</a:t>
              </a:r>
              <a:r>
                <a:rPr lang="ja-JP" altLang="fr-FR" sz="1600" b="1" dirty="0">
                  <a:solidFill>
                    <a:schemeClr val="accent6">
                      <a:lumMod val="75000"/>
                    </a:schemeClr>
                  </a:solidFill>
                  <a:ea typeface="ＭＳ Ｐゴシック"/>
                  <a:cs typeface="ＭＳ Ｐゴシック"/>
                </a:rPr>
                <a:t>’</a:t>
              </a:r>
              <a:r>
                <a:rPr lang="fr-FR" altLang="ja-JP" sz="1600" b="1" dirty="0">
                  <a:solidFill>
                    <a:schemeClr val="accent6">
                      <a:lumMod val="75000"/>
                    </a:schemeClr>
                  </a:solidFill>
                  <a:ea typeface="ＭＳ Ｐゴシック"/>
                  <a:cs typeface="ＭＳ Ｐゴシック"/>
                </a:rPr>
                <a:t>I</a:t>
              </a:r>
              <a:r>
                <a:rPr lang="fr-FR" sz="1600" b="1" dirty="0">
                  <a:solidFill>
                    <a:schemeClr val="accent6">
                      <a:lumMod val="75000"/>
                    </a:schemeClr>
                  </a:solidFill>
                  <a:ea typeface="ＭＳ Ｐゴシック"/>
                  <a:cs typeface="ＭＳ Ｐゴシック"/>
                </a:rPr>
                <a:t>ntellect</a:t>
              </a:r>
              <a:r>
                <a:rPr lang="fr-FR" sz="1600" b="1" dirty="0">
                  <a:solidFill>
                    <a:schemeClr val="accent6">
                      <a:lumMod val="75000"/>
                    </a:schemeClr>
                  </a:solidFill>
                  <a:latin typeface="Calibri" charset="0"/>
                  <a:ea typeface="ＭＳ Ｐゴシック" charset="0"/>
                </a:rPr>
                <a:t> </a:t>
              </a:r>
              <a:r>
                <a:rPr lang="fr-FR" b="1" dirty="0">
                  <a:solidFill>
                    <a:schemeClr val="accent6">
                      <a:lumMod val="75000"/>
                    </a:schemeClr>
                  </a:solidFill>
                  <a:latin typeface="Calibri" charset="0"/>
                  <a:ea typeface="ＭＳ Ｐゴシック" charset="0"/>
                </a:rPr>
                <a:t>»</a:t>
              </a:r>
            </a:p>
          </p:txBody>
        </p:sp>
        <p:sp>
          <p:nvSpPr>
            <p:cNvPr id="32791" name="Rectangle 23"/>
            <p:cNvSpPr>
              <a:spLocks noChangeArrowheads="1"/>
            </p:cNvSpPr>
            <p:nvPr/>
          </p:nvSpPr>
          <p:spPr bwMode="auto">
            <a:xfrm>
              <a:off x="3505683" y="1321474"/>
              <a:ext cx="1944687" cy="719138"/>
            </a:xfrm>
            <a:prstGeom prst="rect">
              <a:avLst/>
            </a:prstGeom>
            <a:solidFill>
              <a:schemeClr val="bg1"/>
            </a:solidFill>
            <a:ln w="19050">
              <a:solidFill>
                <a:schemeClr val="tx1"/>
              </a:solidFill>
              <a:miter lim="800000"/>
              <a:headEnd/>
              <a:tailEnd/>
            </a:ln>
          </p:spPr>
          <p:txBody>
            <a:bodyPr wrap="none" anchor="ctr"/>
            <a:lstStyle/>
            <a:p>
              <a:endParaRPr lang="fr-FR" dirty="0">
                <a:latin typeface="Calibri" pitchFamily="34" charset="0"/>
              </a:endParaRPr>
            </a:p>
          </p:txBody>
        </p:sp>
        <p:sp>
          <p:nvSpPr>
            <p:cNvPr id="32790" name="Text Box 20"/>
            <p:cNvSpPr txBox="1">
              <a:spLocks noChangeArrowheads="1"/>
            </p:cNvSpPr>
            <p:nvPr/>
          </p:nvSpPr>
          <p:spPr bwMode="auto">
            <a:xfrm>
              <a:off x="3505683" y="1306717"/>
              <a:ext cx="1944687" cy="683970"/>
            </a:xfrm>
            <a:prstGeom prst="rect">
              <a:avLst/>
            </a:prstGeom>
            <a:noFill/>
            <a:ln w="9525">
              <a:noFill/>
              <a:miter lim="800000"/>
              <a:headEnd/>
              <a:tailEnd/>
            </a:ln>
          </p:spPr>
          <p:txBody>
            <a:bodyPr wrap="square">
              <a:spAutoFit/>
            </a:bodyPr>
            <a:lstStyle/>
            <a:p>
              <a:pPr algn="ctr">
                <a:lnSpc>
                  <a:spcPct val="40000"/>
                </a:lnSpc>
                <a:spcBef>
                  <a:spcPct val="50000"/>
                </a:spcBef>
              </a:pPr>
              <a:endParaRPr lang="fr-FR" sz="2000" b="1" dirty="0">
                <a:solidFill>
                  <a:schemeClr val="accent6">
                    <a:lumMod val="50000"/>
                  </a:schemeClr>
                </a:solidFill>
                <a:latin typeface="Arial Narrow" pitchFamily="34" charset="0"/>
              </a:endParaRPr>
            </a:p>
            <a:p>
              <a:pPr algn="ctr">
                <a:lnSpc>
                  <a:spcPct val="0"/>
                </a:lnSpc>
                <a:spcBef>
                  <a:spcPct val="50000"/>
                </a:spcBef>
              </a:pPr>
              <a:r>
                <a:rPr lang="fr-FR" sz="2000" b="1" dirty="0">
                  <a:solidFill>
                    <a:schemeClr val="accent6">
                      <a:lumMod val="50000"/>
                    </a:schemeClr>
                  </a:solidFill>
                  <a:latin typeface="Arial Narrow" pitchFamily="34" charset="0"/>
                </a:rPr>
                <a:t>Economies</a:t>
              </a:r>
            </a:p>
            <a:p>
              <a:pPr algn="ctr">
                <a:lnSpc>
                  <a:spcPct val="40000"/>
                </a:lnSpc>
                <a:spcBef>
                  <a:spcPct val="50000"/>
                </a:spcBef>
              </a:pPr>
              <a:r>
                <a:rPr lang="fr-FR" sz="2000" b="1" dirty="0">
                  <a:solidFill>
                    <a:schemeClr val="accent6">
                      <a:lumMod val="50000"/>
                    </a:schemeClr>
                  </a:solidFill>
                  <a:latin typeface="Arial Narrow" pitchFamily="34" charset="0"/>
                </a:rPr>
                <a:t>d</a:t>
              </a:r>
              <a:r>
                <a:rPr lang="fr-FR" sz="2000" b="1" dirty="0">
                  <a:solidFill>
                    <a:schemeClr val="accent6">
                      <a:lumMod val="50000"/>
                    </a:schemeClr>
                  </a:solidFill>
                  <a:latin typeface="Calibri" pitchFamily="34" charset="0"/>
                </a:rPr>
                <a:t>’</a:t>
              </a:r>
              <a:r>
                <a:rPr lang="fr-FR" sz="2000" b="1" dirty="0">
                  <a:solidFill>
                    <a:schemeClr val="accent6">
                      <a:lumMod val="50000"/>
                    </a:schemeClr>
                  </a:solidFill>
                  <a:latin typeface="Arial Narrow" pitchFamily="34" charset="0"/>
                </a:rPr>
                <a:t>agglom</a:t>
              </a:r>
              <a:r>
                <a:rPr lang="fr-FR" sz="2000" b="1" dirty="0">
                  <a:solidFill>
                    <a:schemeClr val="accent6">
                      <a:lumMod val="50000"/>
                    </a:schemeClr>
                  </a:solidFill>
                  <a:latin typeface="Calibri" pitchFamily="34" charset="0"/>
                </a:rPr>
                <a:t>é</a:t>
              </a:r>
              <a:r>
                <a:rPr lang="fr-FR" sz="2000" b="1" dirty="0">
                  <a:solidFill>
                    <a:schemeClr val="accent6">
                      <a:lumMod val="50000"/>
                    </a:schemeClr>
                  </a:solidFill>
                  <a:latin typeface="Arial Narrow" pitchFamily="34" charset="0"/>
                </a:rPr>
                <a:t>ration</a:t>
              </a:r>
              <a:r>
                <a:rPr lang="fr-FR" sz="2000" dirty="0">
                  <a:solidFill>
                    <a:schemeClr val="accent6">
                      <a:lumMod val="50000"/>
                    </a:schemeClr>
                  </a:solidFill>
                  <a:latin typeface="Calibri" pitchFamily="34" charset="0"/>
                </a:rPr>
                <a:t> </a:t>
              </a:r>
            </a:p>
          </p:txBody>
        </p:sp>
      </p:grpSp>
      <p:sp>
        <p:nvSpPr>
          <p:cNvPr id="17" name="Rectangle 16"/>
          <p:cNvSpPr/>
          <p:nvPr/>
        </p:nvSpPr>
        <p:spPr>
          <a:xfrm>
            <a:off x="776536" y="5888304"/>
            <a:ext cx="8784976" cy="276999"/>
          </a:xfrm>
          <a:prstGeom prst="rect">
            <a:avLst/>
          </a:prstGeom>
        </p:spPr>
        <p:txBody>
          <a:bodyPr wrap="square">
            <a:spAutoFit/>
          </a:bodyPr>
          <a:lstStyle/>
          <a:p>
            <a:r>
              <a:rPr lang="fr-FR" sz="1200" b="1" dirty="0">
                <a:solidFill>
                  <a:schemeClr val="accent6"/>
                </a:solidFill>
              </a:rPr>
              <a:t>Bouchez J.-P., (2014), « Les dynamiques interactives er risquées de l’économie du savoir », Revue </a:t>
            </a:r>
            <a:r>
              <a:rPr lang="fr-FR" sz="1200" b="1" i="1" dirty="0">
                <a:solidFill>
                  <a:schemeClr val="accent6"/>
                </a:solidFill>
              </a:rPr>
              <a:t>Savoirs, </a:t>
            </a:r>
            <a:r>
              <a:rPr lang="fr-FR" sz="1200" b="1" dirty="0">
                <a:solidFill>
                  <a:schemeClr val="accent6"/>
                </a:solidFill>
              </a:rPr>
              <a:t>n° 34.</a:t>
            </a:r>
          </a:p>
        </p:txBody>
      </p:sp>
      <p:sp>
        <p:nvSpPr>
          <p:cNvPr id="18" name="ZoneTexte 17"/>
          <p:cNvSpPr txBox="1">
            <a:spLocks noChangeArrowheads="1"/>
          </p:cNvSpPr>
          <p:nvPr/>
        </p:nvSpPr>
        <p:spPr bwMode="auto">
          <a:xfrm>
            <a:off x="1540396" y="139279"/>
            <a:ext cx="6825208" cy="769441"/>
          </a:xfrm>
          <a:prstGeom prst="rect">
            <a:avLst/>
          </a:prstGeom>
          <a:noFill/>
          <a:ln w="12700" algn="ctr">
            <a:noFill/>
            <a:miter lim="800000"/>
            <a:headEnd/>
            <a:tailEnd/>
          </a:ln>
        </p:spPr>
        <p:txBody>
          <a:bodyPr wrap="square">
            <a:spAutoFit/>
          </a:bodyPr>
          <a:lstStyle/>
          <a:p>
            <a:pPr algn="ctr" eaLnBrk="0" hangingPunct="0"/>
            <a:r>
              <a:rPr lang="fr-FR" altLang="fr-FR" sz="2200" b="1" dirty="0">
                <a:solidFill>
                  <a:schemeClr val="accent6"/>
                </a:solidFill>
                <a:latin typeface="+mn-lt"/>
                <a:ea typeface="+mj-ea"/>
                <a:cs typeface="+mj-cs"/>
              </a:rPr>
              <a:t>L’économie contemporaine fondée sur le savoir </a:t>
            </a:r>
          </a:p>
          <a:p>
            <a:pPr algn="ctr" eaLnBrk="0" hangingPunct="0"/>
            <a:r>
              <a:rPr lang="fr-FR" altLang="fr-FR" sz="2200" b="1" dirty="0">
                <a:solidFill>
                  <a:schemeClr val="accent6"/>
                </a:solidFill>
                <a:latin typeface="+mn-lt"/>
                <a:ea typeface="+mj-ea"/>
                <a:cs typeface="+mj-cs"/>
              </a:rPr>
              <a:t>et ses différentes composantes</a:t>
            </a:r>
          </a:p>
        </p:txBody>
      </p:sp>
      <p:sp>
        <p:nvSpPr>
          <p:cNvPr id="19" name="AutoShape 22"/>
          <p:cNvSpPr>
            <a:spLocks noChangeArrowheads="1"/>
          </p:cNvSpPr>
          <p:nvPr/>
        </p:nvSpPr>
        <p:spPr bwMode="auto">
          <a:xfrm rot="18618441">
            <a:off x="2844032" y="3409410"/>
            <a:ext cx="1662113" cy="269875"/>
          </a:xfrm>
          <a:prstGeom prst="leftRightArrow">
            <a:avLst>
              <a:gd name="adj1" fmla="val 50000"/>
              <a:gd name="adj2" fmla="val 12317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bodyPr>
          <a:lstStyle/>
          <a:p>
            <a:endParaRPr lang="fr-FR" dirty="0"/>
          </a:p>
        </p:txBody>
      </p:sp>
      <p:sp>
        <p:nvSpPr>
          <p:cNvPr id="20" name="AutoShape 23"/>
          <p:cNvSpPr>
            <a:spLocks noChangeArrowheads="1"/>
          </p:cNvSpPr>
          <p:nvPr/>
        </p:nvSpPr>
        <p:spPr bwMode="auto">
          <a:xfrm rot="14079099">
            <a:off x="5364982" y="3480847"/>
            <a:ext cx="1662113" cy="269875"/>
          </a:xfrm>
          <a:prstGeom prst="leftRightArrow">
            <a:avLst>
              <a:gd name="adj1" fmla="val 50000"/>
              <a:gd name="adj2" fmla="val 12317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bodyPr>
          <a:lstStyle/>
          <a:p>
            <a:endParaRPr lang="fr-FR" dirty="0"/>
          </a:p>
        </p:txBody>
      </p:sp>
      <p:sp>
        <p:nvSpPr>
          <p:cNvPr id="22" name="AutoShape 24"/>
          <p:cNvSpPr>
            <a:spLocks noChangeArrowheads="1"/>
          </p:cNvSpPr>
          <p:nvPr/>
        </p:nvSpPr>
        <p:spPr bwMode="auto">
          <a:xfrm rot="10800000">
            <a:off x="4117208" y="5088985"/>
            <a:ext cx="1662113" cy="269875"/>
          </a:xfrm>
          <a:prstGeom prst="leftRightArrow">
            <a:avLst>
              <a:gd name="adj1" fmla="val 50000"/>
              <a:gd name="adj2" fmla="val 12317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bodyPr>
          <a:lstStyle/>
          <a:p>
            <a:endParaRPr lang="fr-FR" dirty="0"/>
          </a:p>
        </p:txBody>
      </p:sp>
    </p:spTree>
    <p:extLst>
      <p:ext uri="{BB962C8B-B14F-4D97-AF65-F5344CB8AC3E}">
        <p14:creationId xmlns:p14="http://schemas.microsoft.com/office/powerpoint/2010/main" val="29790597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checkerboard(across)">
                                      <p:cBhvr>
                                        <p:cTn id="7" dur="500"/>
                                        <p:tgtEl>
                                          <p:spTgt spid="25"/>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heckerboard(across)">
                                      <p:cBhvr>
                                        <p:cTn id="11" dur="500"/>
                                        <p:tgtEl>
                                          <p:spTgt spid="2"/>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checkerboard(across)">
                                      <p:cBhvr>
                                        <p:cTn id="15" dur="500"/>
                                        <p:tgtEl>
                                          <p:spTgt spid="17"/>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checkerboard(across)">
                                      <p:cBhvr>
                                        <p:cTn id="19" dur="500"/>
                                        <p:tgtEl>
                                          <p:spTgt spid="19"/>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checkerboard(across)">
                                      <p:cBhvr>
                                        <p:cTn id="22" dur="500"/>
                                        <p:tgtEl>
                                          <p:spTgt spid="20"/>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checkerboard(across)">
                                      <p:cBhvr>
                                        <p:cTn id="2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7" grpId="0"/>
      <p:bldP spid="19" grpId="0" animBg="1"/>
      <p:bldP spid="20" grpId="0" animBg="1"/>
      <p:bldP spid="22"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5501</TotalTime>
  <Words>1329</Words>
  <Application>Microsoft Macintosh PowerPoint</Application>
  <PresentationFormat>Format A4 (210 x 297 mm)</PresentationFormat>
  <Paragraphs>305</Paragraphs>
  <Slides>12</Slides>
  <Notes>7</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Default Design</vt:lpstr>
      <vt:lpstr>Présentation PowerPoint</vt:lpstr>
      <vt:lpstr>Présentation PowerPoint</vt:lpstr>
      <vt:lpstr>Présentation PowerPoint</vt:lpstr>
      <vt:lpstr>Présentation PowerPoint</vt:lpstr>
      <vt:lpstr>Présentation PowerPoint</vt:lpstr>
      <vt:lpstr>Présentation PowerPoint</vt:lpstr>
      <vt:lpstr>La bibliothèque universelle d’Alexandrie et son dispositif de gestion et de capitalisation du savoir total.</vt:lpstr>
      <vt:lpstr>Présentation PowerPoint</vt:lpstr>
      <vt:lpstr>Présentation PowerPoint</vt:lpstr>
      <vt:lpstr>Présentation PowerPoint</vt:lpstr>
      <vt:lpstr>Présentation PowerPoint</vt:lpstr>
      <vt:lpstr>Présentation PowerPoint</vt:lpstr>
    </vt:vector>
  </TitlesOfParts>
  <Company>Groupe ESSEC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 I P</dc:title>
  <dc:creator>Jean-Louis Roy</dc:creator>
  <cp:lastModifiedBy>Guy Home</cp:lastModifiedBy>
  <cp:revision>166</cp:revision>
  <cp:lastPrinted>2016-09-02T11:45:52Z</cp:lastPrinted>
  <dcterms:created xsi:type="dcterms:W3CDTF">2010-11-25T07:39:51Z</dcterms:created>
  <dcterms:modified xsi:type="dcterms:W3CDTF">2016-11-14T15:51:34Z</dcterms:modified>
</cp:coreProperties>
</file>