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25" r:id="rId2"/>
    <p:sldId id="507" r:id="rId3"/>
    <p:sldId id="508" r:id="rId4"/>
    <p:sldId id="509" r:id="rId5"/>
    <p:sldId id="510" r:id="rId6"/>
    <p:sldId id="511" r:id="rId7"/>
    <p:sldId id="512" r:id="rId8"/>
    <p:sldId id="513" r:id="rId9"/>
    <p:sldId id="514" r:id="rId10"/>
  </p:sldIdLst>
  <p:sldSz cx="9906000" cy="6858000" type="A4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FCC"/>
    <a:srgbClr val="FFCC99"/>
    <a:srgbClr val="808080"/>
    <a:srgbClr val="000066"/>
    <a:srgbClr val="FF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02" autoAdjust="0"/>
    <p:restoredTop sz="96494" autoAdjust="0"/>
  </p:normalViewPr>
  <p:slideViewPr>
    <p:cSldViewPr showGuides="1">
      <p:cViewPr>
        <p:scale>
          <a:sx n="70" d="100"/>
          <a:sy n="70" d="100"/>
        </p:scale>
        <p:origin x="-1400" y="-888"/>
      </p:cViewPr>
      <p:guideLst>
        <p:guide orient="horz" pos="3838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8018F-3E34-4107-BCF3-C6B5767CFFC7}" type="datetimeFigureOut">
              <a:rPr lang="fr-FR" smtClean="0"/>
              <a:pPr/>
              <a:t>16-11-14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EA2D2-60A1-4B3B-8C85-82E2E52562DF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3405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E69298B-5290-407C-AA65-33FCD2D34A91}" type="datetimeFigureOut">
              <a:rPr lang="fr-FR"/>
              <a:pPr>
                <a:defRPr/>
              </a:pPr>
              <a:t>16-11-14</a:t>
            </a:fld>
            <a:endParaRPr lang="fr-FR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A7DDF7E-C45A-4D8F-94E7-81E3231674C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696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5363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36D6A0E-6DC9-46DB-93C4-0B96569B4BA2}" type="slidenum">
              <a:rPr lang="fr-FR" sz="1200">
                <a:latin typeface="+mn-lt"/>
              </a:rPr>
              <a:pPr algn="r">
                <a:defRPr/>
              </a:pPr>
              <a:t>1</a:t>
            </a:fld>
            <a:endParaRPr lang="fr-FR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5363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36D6A0E-6DC9-46DB-93C4-0B96569B4BA2}" type="slidenum">
              <a:rPr lang="fr-FR" sz="1200">
                <a:latin typeface="+mn-lt"/>
              </a:rPr>
              <a:pPr algn="r">
                <a:defRPr/>
              </a:pPr>
              <a:t>9</a:t>
            </a:fld>
            <a:endParaRPr lang="fr-FR" sz="1200" dirty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9816" y="6605736"/>
            <a:ext cx="1087264" cy="26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B9405D5-B0BE-47C4-A0DA-14BC82B8C20D}" type="slidenum">
              <a:rPr lang="fr-FR" smtClean="0"/>
              <a:pPr>
                <a:defRPr/>
              </a:pPr>
              <a:t>‹#›</a:t>
            </a:fld>
            <a:r>
              <a:rPr lang="fr-FR" sz="1000" dirty="0" smtClean="0">
                <a:latin typeface="Calibri" pitchFamily="34" charset="0"/>
              </a:rPr>
              <a:t>/XX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97416" y="6453336"/>
            <a:ext cx="1087264" cy="26022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A483F-4F43-492D-A9F7-6EE41210646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7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7" name="Text Box 26"/>
          <p:cNvSpPr txBox="1">
            <a:spLocks noChangeArrowheads="1"/>
          </p:cNvSpPr>
          <p:nvPr userDrawn="1"/>
        </p:nvSpPr>
        <p:spPr bwMode="auto">
          <a:xfrm>
            <a:off x="920552" y="6567155"/>
            <a:ext cx="70567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r>
              <a:rPr lang="fr-FR" sz="100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 </a:t>
            </a:r>
            <a:r>
              <a:rPr lang="fr-FR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Licence « </a:t>
            </a:r>
            <a:r>
              <a:rPr lang="fr-FR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Creative</a:t>
            </a:r>
            <a:r>
              <a:rPr lang="fr-FR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Commons » </a:t>
            </a:r>
            <a:r>
              <a:rPr lang="fr-FR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Tahoma" pitchFamily="34" charset="0"/>
              </a:rPr>
              <a:t>(CC-BY-NC-SA)  </a:t>
            </a:r>
            <a:r>
              <a:rPr lang="en-CA" sz="1000" dirty="0" smtClean="0">
                <a:latin typeface="Arial" pitchFamily="34" charset="0"/>
                <a:cs typeface="Arial" pitchFamily="34" charset="0"/>
              </a:rPr>
              <a:t>Pascal Lièvre, </a:t>
            </a:r>
            <a:r>
              <a:rPr lang="en-CA" sz="1000" dirty="0" err="1" smtClean="0">
                <a:latin typeface="Arial" pitchFamily="34" charset="0"/>
                <a:cs typeface="Arial" pitchFamily="34" charset="0"/>
              </a:rPr>
              <a:t>Projet</a:t>
            </a:r>
            <a:r>
              <a:rPr lang="en-CA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1000" dirty="0" err="1" smtClean="0">
                <a:latin typeface="Arial" pitchFamily="34" charset="0"/>
                <a:cs typeface="Arial" pitchFamily="34" charset="0"/>
              </a:rPr>
              <a:t>BourbaKeM</a:t>
            </a:r>
            <a:r>
              <a:rPr lang="en-CA" sz="1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CA" sz="1000" dirty="0" err="1" smtClean="0">
                <a:latin typeface="Arial" pitchFamily="34" charset="0"/>
                <a:cs typeface="Arial" pitchFamily="34" charset="0"/>
              </a:rPr>
              <a:t>élément</a:t>
            </a:r>
            <a:r>
              <a:rPr lang="en-CA" sz="1000" dirty="0" smtClean="0">
                <a:latin typeface="Arial" pitchFamily="34" charset="0"/>
                <a:cs typeface="Arial" pitchFamily="34" charset="0"/>
              </a:rPr>
              <a:t> n°10, 2016</a:t>
            </a:r>
            <a:endParaRPr lang="fr-FR" sz="1000" kern="1200" dirty="0" smtClean="0">
              <a:solidFill>
                <a:schemeClr val="tx1"/>
              </a:solidFill>
              <a:latin typeface="Arial" charset="0"/>
              <a:ea typeface="+mn-ea"/>
              <a:cs typeface="Tahoma" pitchFamily="34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849816" y="6605736"/>
            <a:ext cx="1087264" cy="26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9405D5-B0BE-47C4-A0DA-14BC82B8C20D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25954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6496" y="6596806"/>
            <a:ext cx="1793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955" name="Picture 3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32520" y="6596806"/>
            <a:ext cx="1793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956" name="Picture 4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48544" y="6597352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pied de page 4"/>
          <p:cNvSpPr txBox="1">
            <a:spLocks/>
          </p:cNvSpPr>
          <p:nvPr/>
        </p:nvSpPr>
        <p:spPr bwMode="auto">
          <a:xfrm>
            <a:off x="704528" y="2205038"/>
            <a:ext cx="8568952" cy="79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2800" b="1" dirty="0" smtClean="0">
                <a:solidFill>
                  <a:srgbClr val="002060"/>
                </a:solidFill>
                <a:latin typeface="Calibri" pitchFamily="34" charset="0"/>
              </a:rPr>
              <a:t>Projet </a:t>
            </a:r>
            <a:r>
              <a:rPr lang="fr-FR" sz="2800" b="1" dirty="0" err="1" smtClean="0">
                <a:solidFill>
                  <a:srgbClr val="002060"/>
                </a:solidFill>
                <a:latin typeface="Calibri" pitchFamily="34" charset="0"/>
              </a:rPr>
              <a:t>BourbaKeM</a:t>
            </a:r>
            <a:endParaRPr lang="fr-FR" sz="28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endParaRPr lang="fr-FR" sz="28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fr-FR" sz="2800" b="1" dirty="0" smtClean="0">
                <a:solidFill>
                  <a:srgbClr val="002060"/>
                </a:solidFill>
                <a:latin typeface="Calibri" pitchFamily="34" charset="0"/>
              </a:rPr>
              <a:t>Elément n° 10 :</a:t>
            </a:r>
          </a:p>
          <a:p>
            <a:r>
              <a:rPr lang="fr-FR" sz="2800" b="1" dirty="0" err="1" smtClean="0">
                <a:solidFill>
                  <a:srgbClr val="002060"/>
                </a:solidFill>
                <a:latin typeface="Calibri" pitchFamily="34" charset="0"/>
              </a:rPr>
              <a:t>Nonaka</a:t>
            </a:r>
            <a:r>
              <a:rPr lang="fr-FR" sz="2800" b="1" dirty="0" smtClean="0">
                <a:solidFill>
                  <a:srgbClr val="002060"/>
                </a:solidFill>
                <a:latin typeface="Calibri" pitchFamily="34" charset="0"/>
              </a:rPr>
              <a:t> : la voie japonaise </a:t>
            </a:r>
          </a:p>
          <a:p>
            <a:r>
              <a:rPr lang="fr-FR" sz="2800" b="1" dirty="0" smtClean="0">
                <a:solidFill>
                  <a:srgbClr val="002060"/>
                </a:solidFill>
                <a:latin typeface="Calibri" pitchFamily="34" charset="0"/>
              </a:rPr>
              <a:t>en matière de management des connaissances</a:t>
            </a: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5385048" y="4653136"/>
            <a:ext cx="3773487" cy="455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CA" sz="2400" b="1" i="1" dirty="0" smtClean="0">
                <a:solidFill>
                  <a:srgbClr val="002060"/>
                </a:solidFill>
                <a:latin typeface="Calibri" pitchFamily="34" charset="0"/>
              </a:rPr>
              <a:t>Pascal LIEVRE</a:t>
            </a:r>
            <a:endParaRPr lang="en-CA" sz="2400" b="1" i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6" name="Image 5" descr="logo_AgeCSO-20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188640"/>
            <a:ext cx="2920582" cy="1412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93" y="379376"/>
            <a:ext cx="8375815" cy="5857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187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2653" y="1484784"/>
            <a:ext cx="7332815" cy="324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2050" name="Picture 2" descr="C:\Users\palievre\Pictures\Ontologie et Epistémologie Connaissance Nonaka003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24" y="1268760"/>
            <a:ext cx="8580953" cy="454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04528" y="260648"/>
            <a:ext cx="8736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fr-FR" sz="2000" b="1" dirty="0" smtClean="0">
                <a:solidFill>
                  <a:srgbClr val="000066"/>
                </a:solidFill>
                <a:latin typeface="+mn-lt"/>
              </a:rPr>
              <a:t>La dimension épistémologique et ontologique de la connaissance</a:t>
            </a:r>
            <a:endParaRPr lang="fr-FR" sz="2000" b="1" dirty="0">
              <a:solidFill>
                <a:srgbClr val="00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1793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6506" y="144016"/>
            <a:ext cx="8915400" cy="620688"/>
          </a:xfrm>
        </p:spPr>
        <p:txBody>
          <a:bodyPr>
            <a:normAutofit/>
          </a:bodyPr>
          <a:lstStyle/>
          <a:p>
            <a:r>
              <a:rPr lang="fr-FR" sz="2000" b="1" kern="1200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Connaissance tacite et explicite</a:t>
            </a:r>
            <a:endParaRPr lang="fr-FR" sz="2000" b="1" kern="1200" dirty="0">
              <a:solidFill>
                <a:srgbClr val="00006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704529" y="1196752"/>
            <a:ext cx="2880320" cy="504000"/>
          </a:xfrm>
          <a:solidFill>
            <a:schemeClr val="accent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fr-FR" dirty="0" err="1"/>
              <a:t>Tacit</a:t>
            </a:r>
            <a:r>
              <a:rPr lang="fr-FR" dirty="0"/>
              <a:t> </a:t>
            </a:r>
            <a:r>
              <a:rPr lang="fr-FR" dirty="0" err="1"/>
              <a:t>Knowledge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128464" y="1844824"/>
            <a:ext cx="3960000" cy="3312368"/>
          </a:xfrm>
          <a:solidFill>
            <a:schemeClr val="accent1"/>
          </a:solidFill>
          <a:ln>
            <a:solidFill>
              <a:schemeClr val="accent4"/>
            </a:solidFill>
          </a:ln>
        </p:spPr>
        <p:txBody>
          <a:bodyPr>
            <a:normAutofit fontScale="92500"/>
          </a:bodyPr>
          <a:lstStyle/>
          <a:p>
            <a:r>
              <a:rPr lang="fr-FR" sz="1800" b="1" dirty="0"/>
              <a:t>Subjective and </a:t>
            </a:r>
            <a:r>
              <a:rPr lang="fr-FR" sz="1800" b="1" dirty="0" err="1" smtClean="0"/>
              <a:t>experiential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knowledge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that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cannot</a:t>
            </a:r>
            <a:r>
              <a:rPr lang="fr-FR" sz="1800" b="1" dirty="0" smtClean="0"/>
              <a:t>  </a:t>
            </a:r>
            <a:r>
              <a:rPr lang="fr-FR" sz="1800" b="1" dirty="0" err="1" smtClean="0"/>
              <a:t>be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expressed</a:t>
            </a:r>
            <a:r>
              <a:rPr lang="fr-FR" sz="1800" b="1" dirty="0" smtClean="0"/>
              <a:t> </a:t>
            </a:r>
            <a:r>
              <a:rPr lang="fr-FR" sz="1800" b="1" dirty="0"/>
              <a:t>in </a:t>
            </a:r>
            <a:r>
              <a:rPr lang="fr-FR" sz="1800" b="1" dirty="0" err="1"/>
              <a:t>words</a:t>
            </a:r>
            <a:r>
              <a:rPr lang="fr-FR" sz="1800" b="1" dirty="0" smtClean="0"/>
              <a:t>, sentences</a:t>
            </a:r>
            <a:r>
              <a:rPr lang="fr-FR" sz="1800" b="1" dirty="0"/>
              <a:t>, </a:t>
            </a:r>
            <a:r>
              <a:rPr lang="fr-FR" sz="1800" b="1" dirty="0" err="1"/>
              <a:t>numbers</a:t>
            </a:r>
            <a:r>
              <a:rPr lang="fr-FR" sz="1800" b="1" dirty="0"/>
              <a:t>, </a:t>
            </a:r>
            <a:r>
              <a:rPr lang="fr-FR" sz="1800" b="1" dirty="0" smtClean="0"/>
              <a:t>or formulas (</a:t>
            </a:r>
            <a:r>
              <a:rPr lang="fr-FR" sz="1800" b="1" dirty="0" err="1"/>
              <a:t>c</a:t>
            </a:r>
            <a:r>
              <a:rPr lang="fr-FR" sz="1800" b="1" dirty="0" err="1" smtClean="0"/>
              <a:t>ontext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specific</a:t>
            </a:r>
            <a:r>
              <a:rPr lang="fr-FR" sz="1800" b="1" dirty="0" smtClean="0"/>
              <a:t>)</a:t>
            </a:r>
          </a:p>
          <a:p>
            <a:r>
              <a:rPr lang="fr-FR" sz="1800" b="1" dirty="0" smtClean="0"/>
              <a:t>Cognitive </a:t>
            </a:r>
            <a:r>
              <a:rPr lang="fr-FR" sz="1800" b="1" dirty="0" err="1"/>
              <a:t>Skills</a:t>
            </a:r>
            <a:endParaRPr lang="fr-FR" sz="1800" b="1" dirty="0"/>
          </a:p>
          <a:p>
            <a:r>
              <a:rPr lang="fr-FR" sz="1800" b="1" dirty="0" err="1"/>
              <a:t>B</a:t>
            </a:r>
            <a:r>
              <a:rPr lang="fr-FR" sz="1800" b="1" dirty="0" err="1" smtClean="0"/>
              <a:t>eliefs</a:t>
            </a:r>
            <a:endParaRPr lang="fr-FR" sz="1800" b="1" dirty="0"/>
          </a:p>
          <a:p>
            <a:r>
              <a:rPr lang="fr-FR" sz="1800" b="1" dirty="0"/>
              <a:t>I</a:t>
            </a:r>
            <a:r>
              <a:rPr lang="fr-FR" sz="1800" b="1" dirty="0" smtClean="0"/>
              <a:t>mages</a:t>
            </a:r>
            <a:endParaRPr lang="fr-FR" sz="1800" b="1" dirty="0"/>
          </a:p>
          <a:p>
            <a:r>
              <a:rPr lang="fr-FR" sz="1800" b="1" dirty="0"/>
              <a:t>P</a:t>
            </a:r>
            <a:r>
              <a:rPr lang="fr-FR" sz="1800" b="1" dirty="0" smtClean="0"/>
              <a:t>erspectives</a:t>
            </a:r>
            <a:endParaRPr lang="fr-FR" sz="1800" b="1" dirty="0"/>
          </a:p>
          <a:p>
            <a:r>
              <a:rPr lang="fr-FR" sz="1800" b="1" dirty="0"/>
              <a:t>M</a:t>
            </a:r>
            <a:r>
              <a:rPr lang="fr-FR" sz="1800" b="1" dirty="0" smtClean="0"/>
              <a:t>ental </a:t>
            </a:r>
            <a:r>
              <a:rPr lang="fr-FR" sz="1800" b="1" dirty="0" err="1"/>
              <a:t>models</a:t>
            </a:r>
            <a:endParaRPr lang="fr-FR" sz="1800" b="1" dirty="0"/>
          </a:p>
          <a:p>
            <a:r>
              <a:rPr lang="fr-FR" sz="1800" b="1" dirty="0" err="1"/>
              <a:t>Technical</a:t>
            </a:r>
            <a:r>
              <a:rPr lang="fr-FR" sz="1800" b="1" dirty="0"/>
              <a:t> </a:t>
            </a:r>
            <a:r>
              <a:rPr lang="fr-FR" sz="1800" b="1" dirty="0" err="1"/>
              <a:t>Skills</a:t>
            </a:r>
            <a:endParaRPr lang="fr-FR" sz="1800" b="1" dirty="0"/>
          </a:p>
          <a:p>
            <a:r>
              <a:rPr lang="fr-FR" sz="1800" b="1" dirty="0" err="1"/>
              <a:t>C</a:t>
            </a:r>
            <a:r>
              <a:rPr lang="fr-FR" sz="1800" b="1" dirty="0" err="1" smtClean="0"/>
              <a:t>raft</a:t>
            </a:r>
            <a:r>
              <a:rPr lang="fr-FR" sz="1800" b="1" dirty="0"/>
              <a:t>, </a:t>
            </a:r>
            <a:r>
              <a:rPr lang="fr-FR" sz="1800" b="1" dirty="0" smtClean="0"/>
              <a:t>know-how as </a:t>
            </a:r>
            <a:r>
              <a:rPr lang="fr-FR" sz="1800" b="1" dirty="0"/>
              <a:t>(</a:t>
            </a:r>
            <a:r>
              <a:rPr lang="fr-FR" sz="1800" b="1" dirty="0" err="1" smtClean="0"/>
              <a:t>context</a:t>
            </a:r>
            <a:r>
              <a:rPr lang="fr-FR" sz="1800" b="1" dirty="0" smtClean="0"/>
              <a:t>-</a:t>
            </a:r>
            <a:r>
              <a:rPr lang="fr-FR" sz="1800" b="1" dirty="0" err="1" smtClean="0"/>
              <a:t>specific</a:t>
            </a:r>
            <a:r>
              <a:rPr lang="fr-FR" sz="1800" b="1" dirty="0" smtClean="0"/>
              <a:t>)</a:t>
            </a:r>
            <a:endParaRPr lang="fr-FR" sz="18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>
          <a:xfrm>
            <a:off x="6393600" y="1196752"/>
            <a:ext cx="2952000" cy="504000"/>
          </a:xfrm>
          <a:solidFill>
            <a:srgbClr val="00B0F0"/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fr-FR" dirty="0"/>
              <a:t>Explicit </a:t>
            </a:r>
            <a:r>
              <a:rPr lang="fr-FR" dirty="0" err="1"/>
              <a:t>Knowledge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>
          <a:xfrm>
            <a:off x="5817536" y="1844824"/>
            <a:ext cx="3960000" cy="3096344"/>
          </a:xfrm>
          <a:solidFill>
            <a:srgbClr val="00B0F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fr-FR" sz="1800" b="1" dirty="0" smtClean="0"/>
              <a:t>Objective and rational </a:t>
            </a:r>
            <a:r>
              <a:rPr lang="fr-FR" sz="1800" b="1" dirty="0" err="1" smtClean="0"/>
              <a:t>knowledge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that</a:t>
            </a:r>
            <a:r>
              <a:rPr lang="fr-FR" sz="1800" b="1" dirty="0" smtClean="0"/>
              <a:t> </a:t>
            </a:r>
            <a:r>
              <a:rPr lang="fr-FR" sz="1800" b="1" dirty="0" err="1"/>
              <a:t>can</a:t>
            </a:r>
            <a:r>
              <a:rPr lang="fr-FR" sz="1800" b="1" dirty="0"/>
              <a:t> </a:t>
            </a:r>
            <a:r>
              <a:rPr lang="fr-FR" sz="1800" b="1" dirty="0" err="1" smtClean="0"/>
              <a:t>be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expressed</a:t>
            </a:r>
            <a:r>
              <a:rPr lang="fr-FR" sz="1800" b="1" dirty="0" smtClean="0"/>
              <a:t> </a:t>
            </a:r>
            <a:r>
              <a:rPr lang="fr-FR" sz="1800" b="1" dirty="0"/>
              <a:t>in </a:t>
            </a:r>
            <a:r>
              <a:rPr lang="fr-FR" sz="1800" b="1" dirty="0" err="1" smtClean="0"/>
              <a:t>words</a:t>
            </a:r>
            <a:r>
              <a:rPr lang="fr-FR" sz="1800" b="1" dirty="0" smtClean="0"/>
              <a:t>, sentences</a:t>
            </a:r>
            <a:r>
              <a:rPr lang="fr-FR" sz="1800" b="1" dirty="0"/>
              <a:t>, </a:t>
            </a:r>
            <a:r>
              <a:rPr lang="fr-FR" sz="1800" b="1" dirty="0" err="1"/>
              <a:t>numbers</a:t>
            </a:r>
            <a:r>
              <a:rPr lang="fr-FR" sz="1800" b="1" dirty="0"/>
              <a:t>, </a:t>
            </a:r>
            <a:r>
              <a:rPr lang="fr-FR" sz="1800" b="1" dirty="0" smtClean="0"/>
              <a:t>or formulas </a:t>
            </a:r>
            <a:r>
              <a:rPr lang="fr-FR" sz="1800" b="1" dirty="0"/>
              <a:t>(</a:t>
            </a:r>
            <a:r>
              <a:rPr lang="fr-FR" sz="1800" b="1" dirty="0" err="1" smtClean="0"/>
              <a:t>context</a:t>
            </a:r>
            <a:r>
              <a:rPr lang="fr-FR" sz="1800" b="1" dirty="0" smtClean="0"/>
              <a:t>-free)</a:t>
            </a:r>
          </a:p>
          <a:p>
            <a:r>
              <a:rPr lang="fr-FR" sz="1800" b="1" dirty="0" err="1" smtClean="0"/>
              <a:t>Theoretical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approach</a:t>
            </a:r>
            <a:endParaRPr lang="fr-FR" sz="1800" b="1" dirty="0" smtClean="0"/>
          </a:p>
          <a:p>
            <a:r>
              <a:rPr lang="fr-FR" sz="1800" b="1" dirty="0" err="1" smtClean="0"/>
              <a:t>Problem</a:t>
            </a:r>
            <a:r>
              <a:rPr lang="fr-FR" sz="1800" b="1" dirty="0" smtClean="0"/>
              <a:t>-</a:t>
            </a:r>
            <a:r>
              <a:rPr lang="fr-FR" sz="1800" b="1" dirty="0" err="1" smtClean="0"/>
              <a:t>solving</a:t>
            </a:r>
            <a:endParaRPr lang="fr-FR" sz="1800" b="1" dirty="0" smtClean="0"/>
          </a:p>
          <a:p>
            <a:r>
              <a:rPr lang="fr-FR" sz="1800" b="1" dirty="0" err="1" smtClean="0"/>
              <a:t>Manuals</a:t>
            </a:r>
            <a:endParaRPr lang="fr-FR" sz="1800" b="1" dirty="0"/>
          </a:p>
          <a:p>
            <a:r>
              <a:rPr lang="fr-FR" sz="1800" b="1" dirty="0" err="1"/>
              <a:t>Database</a:t>
            </a:r>
            <a:endParaRPr lang="fr-FR" sz="1800" b="1" dirty="0"/>
          </a:p>
        </p:txBody>
      </p:sp>
      <p:sp>
        <p:nvSpPr>
          <p:cNvPr id="8" name="Ellipse 7"/>
          <p:cNvSpPr/>
          <p:nvPr/>
        </p:nvSpPr>
        <p:spPr>
          <a:xfrm>
            <a:off x="3512840" y="5301208"/>
            <a:ext cx="3240360" cy="1008112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000066"/>
                </a:solidFill>
              </a:rPr>
              <a:t>Spiral up </a:t>
            </a:r>
            <a:r>
              <a:rPr lang="fr-FR" sz="1600" b="1" dirty="0" err="1">
                <a:solidFill>
                  <a:srgbClr val="000066"/>
                </a:solidFill>
              </a:rPr>
              <a:t>through</a:t>
            </a:r>
            <a:endParaRPr lang="fr-FR" sz="1600" b="1" dirty="0">
              <a:solidFill>
                <a:srgbClr val="000066"/>
              </a:solidFill>
            </a:endParaRPr>
          </a:p>
          <a:p>
            <a:pPr algn="ctr"/>
            <a:r>
              <a:rPr lang="fr-FR" sz="1600" b="1" dirty="0" err="1">
                <a:solidFill>
                  <a:srgbClr val="000066"/>
                </a:solidFill>
              </a:rPr>
              <a:t>dynamic</a:t>
            </a:r>
            <a:r>
              <a:rPr lang="fr-FR" sz="1600" b="1" dirty="0">
                <a:solidFill>
                  <a:srgbClr val="000066"/>
                </a:solidFill>
              </a:rPr>
              <a:t> interaction</a:t>
            </a:r>
          </a:p>
          <a:p>
            <a:pPr algn="ctr"/>
            <a:r>
              <a:rPr lang="fr-FR" sz="1600" b="1" dirty="0" err="1">
                <a:solidFill>
                  <a:srgbClr val="000066"/>
                </a:solidFill>
              </a:rPr>
              <a:t>Analog</a:t>
            </a:r>
            <a:r>
              <a:rPr lang="fr-FR" sz="1600" b="1" dirty="0">
                <a:solidFill>
                  <a:srgbClr val="000066"/>
                </a:solidFill>
              </a:rPr>
              <a:t>-Digital </a:t>
            </a:r>
            <a:r>
              <a:rPr lang="fr-FR" sz="1600" b="1" dirty="0" err="1">
                <a:solidFill>
                  <a:srgbClr val="000066"/>
                </a:solidFill>
              </a:rPr>
              <a:t>Synthesis</a:t>
            </a:r>
            <a:endParaRPr lang="fr-FR" sz="1600" b="1" dirty="0">
              <a:solidFill>
                <a:srgbClr val="000066"/>
              </a:solidFill>
            </a:endParaRPr>
          </a:p>
        </p:txBody>
      </p:sp>
      <p:sp>
        <p:nvSpPr>
          <p:cNvPr id="17" name="Flèche courbée vers la droite 16"/>
          <p:cNvSpPr/>
          <p:nvPr/>
        </p:nvSpPr>
        <p:spPr>
          <a:xfrm>
            <a:off x="4203121" y="2601344"/>
            <a:ext cx="1469958" cy="10436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18" name="Flèche courbée vers la gauche 17"/>
          <p:cNvSpPr/>
          <p:nvPr/>
        </p:nvSpPr>
        <p:spPr>
          <a:xfrm>
            <a:off x="4203122" y="3653281"/>
            <a:ext cx="1469958" cy="129614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265368" y="5949280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rgbClr val="000066"/>
                </a:solidFill>
                <a:latin typeface="+mn-lt"/>
              </a:rPr>
              <a:t>Nonaka</a:t>
            </a:r>
            <a:r>
              <a:rPr lang="fr-FR" sz="1600" b="1" dirty="0" smtClean="0">
                <a:solidFill>
                  <a:srgbClr val="000066"/>
                </a:solidFill>
                <a:latin typeface="+mn-lt"/>
              </a:rPr>
              <a:t>, 2012</a:t>
            </a:r>
            <a:endParaRPr lang="fr-FR" sz="1600" b="1" dirty="0">
              <a:solidFill>
                <a:srgbClr val="00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4677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7" grpId="0" build="p" animBg="1"/>
      <p:bldP spid="8" grpId="0" animBg="1"/>
      <p:bldP spid="17" grpId="0" animBg="1"/>
      <p:bldP spid="18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404664"/>
            <a:ext cx="8625408" cy="54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177136" y="5877272"/>
            <a:ext cx="3342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0066"/>
                </a:solidFill>
                <a:latin typeface="+mn-lt"/>
              </a:rPr>
              <a:t>Source : </a:t>
            </a:r>
            <a:r>
              <a:rPr lang="fr-FR" sz="1600" b="1" dirty="0" err="1" smtClean="0">
                <a:solidFill>
                  <a:srgbClr val="000066"/>
                </a:solidFill>
                <a:latin typeface="+mn-lt"/>
              </a:rPr>
              <a:t>Nonaka</a:t>
            </a:r>
            <a:r>
              <a:rPr lang="fr-FR" sz="1600" b="1" dirty="0">
                <a:solidFill>
                  <a:srgbClr val="000066"/>
                </a:solidFill>
                <a:latin typeface="+mn-lt"/>
              </a:rPr>
              <a:t>, I. Toyama, R. (2003</a:t>
            </a:r>
            <a:r>
              <a:rPr lang="fr-FR" sz="1600" b="1" dirty="0" smtClean="0">
                <a:solidFill>
                  <a:srgbClr val="000066"/>
                </a:solidFill>
                <a:latin typeface="+mn-lt"/>
              </a:rPr>
              <a:t>) </a:t>
            </a:r>
            <a:endParaRPr lang="fr-FR" sz="1600" b="1" dirty="0">
              <a:solidFill>
                <a:srgbClr val="00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9031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56" y="1268760"/>
            <a:ext cx="7992888" cy="404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16463" y="188640"/>
            <a:ext cx="967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fr-FR" sz="2000" b="1" dirty="0" smtClean="0">
                <a:solidFill>
                  <a:srgbClr val="000066"/>
                </a:solidFill>
                <a:latin typeface="+mn-lt"/>
              </a:rPr>
              <a:t>Le </a:t>
            </a:r>
            <a:r>
              <a:rPr lang="fr-FR" sz="2000" b="1" dirty="0">
                <a:solidFill>
                  <a:srgbClr val="000066"/>
                </a:solidFill>
                <a:latin typeface="+mn-lt"/>
              </a:rPr>
              <a:t>B</a:t>
            </a:r>
            <a:r>
              <a:rPr lang="fr-FR" sz="2000" b="1" dirty="0" smtClean="0">
                <a:solidFill>
                  <a:srgbClr val="000066"/>
                </a:solidFill>
                <a:latin typeface="+mn-lt"/>
              </a:rPr>
              <a:t>a : un contexte mutuel partagé  propre à générer de la connaissance</a:t>
            </a:r>
            <a:endParaRPr lang="fr-FR" sz="2000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880992" y="5805264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0066"/>
                </a:solidFill>
                <a:latin typeface="+mn-lt"/>
              </a:rPr>
              <a:t>Source : </a:t>
            </a:r>
            <a:r>
              <a:rPr lang="fr-FR" sz="1600" b="1" dirty="0" err="1" smtClean="0">
                <a:solidFill>
                  <a:srgbClr val="000066"/>
                </a:solidFill>
                <a:latin typeface="+mn-lt"/>
              </a:rPr>
              <a:t>Nonaka</a:t>
            </a:r>
            <a:r>
              <a:rPr lang="fr-FR" sz="1600" b="1" dirty="0">
                <a:solidFill>
                  <a:srgbClr val="000066"/>
                </a:solidFill>
                <a:latin typeface="+mn-lt"/>
              </a:rPr>
              <a:t>, I., Toyama, R. and </a:t>
            </a:r>
            <a:r>
              <a:rPr lang="fr-FR" sz="1600" b="1" dirty="0" err="1">
                <a:solidFill>
                  <a:srgbClr val="000066"/>
                </a:solidFill>
                <a:latin typeface="+mn-lt"/>
              </a:rPr>
              <a:t>Hirata</a:t>
            </a:r>
            <a:r>
              <a:rPr lang="fr-FR" sz="1600" b="1" dirty="0">
                <a:solidFill>
                  <a:srgbClr val="000066"/>
                </a:solidFill>
                <a:latin typeface="+mn-lt"/>
              </a:rPr>
              <a:t>, T. (2008), </a:t>
            </a:r>
          </a:p>
        </p:txBody>
      </p:sp>
    </p:spTree>
    <p:extLst>
      <p:ext uri="{BB962C8B-B14F-4D97-AF65-F5344CB8AC3E}">
        <p14:creationId xmlns:p14="http://schemas.microsoft.com/office/powerpoint/2010/main" val="1907099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3308" y="188640"/>
            <a:ext cx="8915400" cy="1143000"/>
          </a:xfrm>
        </p:spPr>
        <p:txBody>
          <a:bodyPr>
            <a:noAutofit/>
          </a:bodyPr>
          <a:lstStyle/>
          <a:p>
            <a:r>
              <a:rPr lang="fr-FR" sz="2000" b="1" kern="1200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La création des connaissances  </a:t>
            </a:r>
            <a:br>
              <a:rPr lang="fr-FR" sz="2000" b="1" kern="1200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</a:br>
            <a:r>
              <a:rPr lang="fr-FR" sz="2000" b="1" kern="1200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à travers les tensions dialogiques dans les organisations</a:t>
            </a:r>
            <a:endParaRPr lang="fr-FR" sz="2000" b="1" kern="1200" dirty="0">
              <a:solidFill>
                <a:srgbClr val="000066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Résultat de recherche d'images pour &quot;nonaka ba&quot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1628800"/>
            <a:ext cx="7056784" cy="305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313040" y="5661248"/>
            <a:ext cx="4158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66"/>
                </a:solidFill>
                <a:latin typeface="+mn-lt"/>
              </a:rPr>
              <a:t>Source : </a:t>
            </a:r>
            <a:r>
              <a:rPr lang="en-US" sz="1600" b="1" dirty="0" err="1" smtClean="0">
                <a:solidFill>
                  <a:srgbClr val="000066"/>
                </a:solidFill>
                <a:latin typeface="+mn-lt"/>
              </a:rPr>
              <a:t>Nonaka</a:t>
            </a:r>
            <a:r>
              <a:rPr lang="en-US" sz="1600" b="1" dirty="0" smtClean="0">
                <a:solidFill>
                  <a:srgbClr val="000066"/>
                </a:solidFill>
                <a:latin typeface="+mn-lt"/>
              </a:rPr>
              <a:t>, Toyama, &amp; Konno, 2000, p. 6</a:t>
            </a:r>
            <a:endParaRPr lang="fr-FR" sz="1600" b="1" dirty="0">
              <a:solidFill>
                <a:srgbClr val="00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8105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523" y="332656"/>
            <a:ext cx="8915400" cy="504056"/>
          </a:xfrm>
        </p:spPr>
        <p:txBody>
          <a:bodyPr>
            <a:normAutofit/>
          </a:bodyPr>
          <a:lstStyle/>
          <a:p>
            <a:r>
              <a:rPr lang="fr-FR" sz="2200" b="1" kern="1200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Ecosystème de la connaissance de la firme innovante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64" y="1484784"/>
            <a:ext cx="7860873" cy="381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664968" y="5445224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66"/>
                </a:solidFill>
                <a:latin typeface="+mn-lt"/>
              </a:rPr>
              <a:t>Source : </a:t>
            </a:r>
            <a:r>
              <a:rPr lang="en-US" sz="1600" b="1" dirty="0" err="1">
                <a:solidFill>
                  <a:srgbClr val="000066"/>
                </a:solidFill>
                <a:latin typeface="+mn-lt"/>
              </a:rPr>
              <a:t>Nonaka</a:t>
            </a:r>
            <a:r>
              <a:rPr lang="en-US" sz="1600" b="1" dirty="0">
                <a:solidFill>
                  <a:srgbClr val="000066"/>
                </a:solidFill>
                <a:latin typeface="+mn-lt"/>
              </a:rPr>
              <a:t>, I., Toyama, R. and Hirata, T. (2008</a:t>
            </a:r>
            <a:r>
              <a:rPr lang="en-US" sz="1600" b="1" dirty="0" smtClean="0">
                <a:solidFill>
                  <a:srgbClr val="000066"/>
                </a:solidFill>
                <a:latin typeface="+mn-lt"/>
              </a:rPr>
              <a:t>) </a:t>
            </a:r>
            <a:endParaRPr lang="en-US" sz="1600" b="1" dirty="0">
              <a:solidFill>
                <a:srgbClr val="00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0555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pied de page 4"/>
          <p:cNvSpPr txBox="1">
            <a:spLocks/>
          </p:cNvSpPr>
          <p:nvPr/>
        </p:nvSpPr>
        <p:spPr bwMode="auto">
          <a:xfrm>
            <a:off x="704528" y="2205038"/>
            <a:ext cx="8568952" cy="79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2800" b="1" dirty="0" smtClean="0">
                <a:solidFill>
                  <a:srgbClr val="002060"/>
                </a:solidFill>
                <a:latin typeface="Calibri" pitchFamily="34" charset="0"/>
              </a:rPr>
              <a:t>Projet </a:t>
            </a:r>
            <a:r>
              <a:rPr lang="fr-FR" sz="2800" b="1" dirty="0" err="1" smtClean="0">
                <a:solidFill>
                  <a:srgbClr val="002060"/>
                </a:solidFill>
                <a:latin typeface="Calibri" pitchFamily="34" charset="0"/>
              </a:rPr>
              <a:t>BourbaKeM</a:t>
            </a:r>
            <a:endParaRPr lang="fr-FR" sz="28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endParaRPr lang="fr-FR" sz="28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fr-FR" sz="2800" b="1" dirty="0" smtClean="0">
                <a:solidFill>
                  <a:srgbClr val="002060"/>
                </a:solidFill>
                <a:latin typeface="Calibri" pitchFamily="34" charset="0"/>
              </a:rPr>
              <a:t>Elément n° 10 :</a:t>
            </a:r>
          </a:p>
          <a:p>
            <a:r>
              <a:rPr lang="fr-FR" sz="2800" b="1" dirty="0" err="1" smtClean="0">
                <a:solidFill>
                  <a:srgbClr val="002060"/>
                </a:solidFill>
                <a:latin typeface="Calibri" pitchFamily="34" charset="0"/>
              </a:rPr>
              <a:t>Nonaka</a:t>
            </a:r>
            <a:r>
              <a:rPr lang="fr-FR" sz="2800" b="1" dirty="0" smtClean="0">
                <a:solidFill>
                  <a:srgbClr val="002060"/>
                </a:solidFill>
                <a:latin typeface="Calibri" pitchFamily="34" charset="0"/>
              </a:rPr>
              <a:t> : la voie japonaise </a:t>
            </a:r>
          </a:p>
          <a:p>
            <a:r>
              <a:rPr lang="fr-FR" sz="2800" b="1" dirty="0" smtClean="0">
                <a:solidFill>
                  <a:srgbClr val="002060"/>
                </a:solidFill>
                <a:latin typeface="Calibri" pitchFamily="34" charset="0"/>
              </a:rPr>
              <a:t>en matière de management des connaissances</a:t>
            </a: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5385048" y="4653136"/>
            <a:ext cx="3773487" cy="455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CA" sz="2400" b="1" i="1" dirty="0" err="1" smtClean="0">
                <a:solidFill>
                  <a:srgbClr val="002060"/>
                </a:solidFill>
                <a:latin typeface="Calibri" pitchFamily="34" charset="0"/>
              </a:rPr>
              <a:t>Merci</a:t>
            </a:r>
            <a:r>
              <a:rPr lang="en-CA" sz="2400" b="1" i="1" dirty="0" smtClean="0">
                <a:solidFill>
                  <a:srgbClr val="002060"/>
                </a:solidFill>
                <a:latin typeface="Calibri" pitchFamily="34" charset="0"/>
              </a:rPr>
              <a:t> de </a:t>
            </a:r>
            <a:r>
              <a:rPr lang="en-CA" sz="2400" b="1" i="1" dirty="0" err="1" smtClean="0">
                <a:solidFill>
                  <a:srgbClr val="002060"/>
                </a:solidFill>
                <a:latin typeface="Calibri" pitchFamily="34" charset="0"/>
              </a:rPr>
              <a:t>votre</a:t>
            </a:r>
            <a:r>
              <a:rPr lang="en-CA" sz="2400" b="1" i="1" dirty="0" smtClean="0">
                <a:solidFill>
                  <a:srgbClr val="002060"/>
                </a:solidFill>
                <a:latin typeface="Calibri" pitchFamily="34" charset="0"/>
              </a:rPr>
              <a:t> attention</a:t>
            </a:r>
            <a:endParaRPr lang="en-CA" sz="2400" b="1" i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6" name="Image 5" descr="logo_AgeCSO-20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188640"/>
            <a:ext cx="2920582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4179</TotalTime>
  <Words>233</Words>
  <Application>Microsoft Macintosh PowerPoint</Application>
  <PresentationFormat>Format A4 (210 x 297 mm)</PresentationFormat>
  <Paragraphs>42</Paragraphs>
  <Slides>9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Default Design</vt:lpstr>
      <vt:lpstr>Présentation PowerPoint</vt:lpstr>
      <vt:lpstr>Présentation PowerPoint</vt:lpstr>
      <vt:lpstr>Présentation PowerPoint</vt:lpstr>
      <vt:lpstr>Connaissance tacite et explicite</vt:lpstr>
      <vt:lpstr>Présentation PowerPoint</vt:lpstr>
      <vt:lpstr>Présentation PowerPoint</vt:lpstr>
      <vt:lpstr>La création des connaissances   à travers les tensions dialogiques dans les organisations</vt:lpstr>
      <vt:lpstr>Ecosystème de la connaissance de la firme innovante</vt:lpstr>
      <vt:lpstr>Présentation PowerPoint</vt:lpstr>
    </vt:vector>
  </TitlesOfParts>
  <Company>Groupe ESSEC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 I P</dc:title>
  <dc:creator>Jean-Louis Roy</dc:creator>
  <cp:lastModifiedBy>Guy Home</cp:lastModifiedBy>
  <cp:revision>116</cp:revision>
  <dcterms:created xsi:type="dcterms:W3CDTF">2010-11-25T07:39:51Z</dcterms:created>
  <dcterms:modified xsi:type="dcterms:W3CDTF">2016-11-14T15:52:59Z</dcterms:modified>
</cp:coreProperties>
</file>