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325" r:id="rId2"/>
    <p:sldId id="539" r:id="rId3"/>
    <p:sldId id="540" r:id="rId4"/>
    <p:sldId id="542" r:id="rId5"/>
    <p:sldId id="541" r:id="rId6"/>
    <p:sldId id="543" r:id="rId7"/>
    <p:sldId id="544" r:id="rId8"/>
    <p:sldId id="545" r:id="rId9"/>
    <p:sldId id="546" r:id="rId10"/>
    <p:sldId id="547" r:id="rId11"/>
    <p:sldId id="449" r:id="rId12"/>
  </p:sldIdLst>
  <p:sldSz cx="9906000" cy="6858000" type="A4"/>
  <p:notesSz cx="6858000" cy="9144000"/>
  <p:defaultTextStyle>
    <a:defPPr>
      <a:defRPr lang="fr-FR"/>
    </a:defPPr>
    <a:lvl1pPr algn="l" rtl="0" fontAlgn="base">
      <a:spcBef>
        <a:spcPct val="0"/>
      </a:spcBef>
      <a:spcAft>
        <a:spcPct val="0"/>
      </a:spcAft>
      <a:defRPr sz="1400" kern="1200">
        <a:solidFill>
          <a:schemeClr val="tx1"/>
        </a:solidFill>
        <a:latin typeface="Arial" charset="0"/>
        <a:ea typeface="+mn-ea"/>
        <a:cs typeface="+mn-cs"/>
      </a:defRPr>
    </a:lvl1pPr>
    <a:lvl2pPr marL="457200" algn="l" rtl="0" fontAlgn="base">
      <a:spcBef>
        <a:spcPct val="0"/>
      </a:spcBef>
      <a:spcAft>
        <a:spcPct val="0"/>
      </a:spcAft>
      <a:defRPr sz="1400" kern="1200">
        <a:solidFill>
          <a:schemeClr val="tx1"/>
        </a:solidFill>
        <a:latin typeface="Arial" charset="0"/>
        <a:ea typeface="+mn-ea"/>
        <a:cs typeface="+mn-cs"/>
      </a:defRPr>
    </a:lvl2pPr>
    <a:lvl3pPr marL="914400" algn="l" rtl="0" fontAlgn="base">
      <a:spcBef>
        <a:spcPct val="0"/>
      </a:spcBef>
      <a:spcAft>
        <a:spcPct val="0"/>
      </a:spcAft>
      <a:defRPr sz="1400" kern="1200">
        <a:solidFill>
          <a:schemeClr val="tx1"/>
        </a:solidFill>
        <a:latin typeface="Arial" charset="0"/>
        <a:ea typeface="+mn-ea"/>
        <a:cs typeface="+mn-cs"/>
      </a:defRPr>
    </a:lvl3pPr>
    <a:lvl4pPr marL="1371600" algn="l" rtl="0" fontAlgn="base">
      <a:spcBef>
        <a:spcPct val="0"/>
      </a:spcBef>
      <a:spcAft>
        <a:spcPct val="0"/>
      </a:spcAft>
      <a:defRPr sz="1400" kern="1200">
        <a:solidFill>
          <a:schemeClr val="tx1"/>
        </a:solidFill>
        <a:latin typeface="Arial" charset="0"/>
        <a:ea typeface="+mn-ea"/>
        <a:cs typeface="+mn-cs"/>
      </a:defRPr>
    </a:lvl4pPr>
    <a:lvl5pPr marL="1828800" algn="l" rtl="0" fontAlgn="base">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3838">
          <p15:clr>
            <a:srgbClr val="A4A3A4"/>
          </p15:clr>
        </p15:guide>
        <p15:guide id="2" pos="312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FFCC"/>
    <a:srgbClr val="FFCC99"/>
    <a:srgbClr val="808080"/>
    <a:srgbClr val="000066"/>
    <a:srgbClr val="FF9900"/>
    <a:srgbClr val="FFFF6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24851" autoAdjust="0"/>
    <p:restoredTop sz="96494" autoAdjust="0"/>
  </p:normalViewPr>
  <p:slideViewPr>
    <p:cSldViewPr showGuides="1">
      <p:cViewPr>
        <p:scale>
          <a:sx n="100" d="100"/>
          <a:sy n="100" d="100"/>
        </p:scale>
        <p:origin x="-72" y="1368"/>
      </p:cViewPr>
      <p:guideLst>
        <p:guide orient="horz" pos="3838"/>
        <p:guide pos="3120"/>
      </p:guideLst>
    </p:cSldViewPr>
  </p:slid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60" d="100"/>
          <a:sy n="60" d="100"/>
        </p:scale>
        <p:origin x="-2490"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048018F-3E34-4107-BCF3-C6B5767CFFC7}" type="datetimeFigureOut">
              <a:rPr lang="fr-FR" smtClean="0"/>
              <a:pPr/>
              <a:t>22/03/2016</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ECEA2D2-60A1-4B3B-8C85-82E2E52562DF}" type="slidenum">
              <a:rPr lang="fr-FR" smtClean="0"/>
              <a:pPr/>
              <a:t>‹N°›</a:t>
            </a:fld>
            <a:endParaRPr lang="fr-FR" dirty="0"/>
          </a:p>
        </p:txBody>
      </p:sp>
    </p:spTree>
    <p:extLst>
      <p:ext uri="{BB962C8B-B14F-4D97-AF65-F5344CB8AC3E}">
        <p14:creationId xmlns="" xmlns:p14="http://schemas.microsoft.com/office/powerpoint/2010/main" val="18843022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fr-FR"/>
          </a:p>
        </p:txBody>
      </p:sp>
      <p:sp>
        <p:nvSpPr>
          <p:cNvPr id="194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CE69298B-5290-407C-AA65-33FCD2D34A91}" type="datetimeFigureOut">
              <a:rPr lang="fr-FR"/>
              <a:pPr>
                <a:defRPr/>
              </a:pPr>
              <a:t>22/03/2016</a:t>
            </a:fld>
            <a:endParaRPr lang="fr-FR"/>
          </a:p>
        </p:txBody>
      </p:sp>
      <p:sp>
        <p:nvSpPr>
          <p:cNvPr id="29700" name="Rectangle 4"/>
          <p:cNvSpPr>
            <a:spLocks noGrp="1" noRot="1" noChangeAspect="1" noChangeArrowheads="1" noTextEdit="1"/>
          </p:cNvSpPr>
          <p:nvPr>
            <p:ph type="sldImg" idx="2"/>
          </p:nvPr>
        </p:nvSpPr>
        <p:spPr bwMode="auto">
          <a:xfrm>
            <a:off x="952500" y="685800"/>
            <a:ext cx="4953000" cy="3429000"/>
          </a:xfrm>
          <a:prstGeom prst="rect">
            <a:avLst/>
          </a:prstGeom>
          <a:noFill/>
          <a:ln w="9525">
            <a:solidFill>
              <a:srgbClr val="000000"/>
            </a:solidFill>
            <a:miter lim="800000"/>
            <a:headEnd/>
            <a:tailEnd/>
          </a:ln>
        </p:spPr>
      </p:sp>
      <p:sp>
        <p:nvSpPr>
          <p:cNvPr id="194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194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fr-FR"/>
          </a:p>
        </p:txBody>
      </p:sp>
      <p:sp>
        <p:nvSpPr>
          <p:cNvPr id="19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4A7DDF7E-C45A-4D8F-94E7-81E3231674CC}" type="slidenum">
              <a:rPr lang="fr-FR"/>
              <a:pPr>
                <a:defRPr/>
              </a:pPr>
              <a:t>‹N°›</a:t>
            </a:fld>
            <a:endParaRPr lang="fr-FR"/>
          </a:p>
        </p:txBody>
      </p:sp>
    </p:spTree>
    <p:extLst>
      <p:ext uri="{BB962C8B-B14F-4D97-AF65-F5344CB8AC3E}">
        <p14:creationId xmlns="" xmlns:p14="http://schemas.microsoft.com/office/powerpoint/2010/main" val="39247057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Espace réservé de l'image des diapositives 1"/>
          <p:cNvSpPr>
            <a:spLocks noGrp="1" noRot="1" noChangeAspect="1" noTextEdit="1"/>
          </p:cNvSpPr>
          <p:nvPr>
            <p:ph type="sldImg"/>
          </p:nvPr>
        </p:nvSpPr>
        <p:spPr>
          <a:ln/>
        </p:spPr>
      </p:sp>
      <p:sp>
        <p:nvSpPr>
          <p:cNvPr id="30723" name="Espace réservé des commentaires 2"/>
          <p:cNvSpPr>
            <a:spLocks noGrp="1"/>
          </p:cNvSpPr>
          <p:nvPr>
            <p:ph type="body" idx="1"/>
          </p:nvPr>
        </p:nvSpPr>
        <p:spPr>
          <a:noFill/>
          <a:ln/>
        </p:spPr>
        <p:txBody>
          <a:bodyPr/>
          <a:lstStyle/>
          <a:p>
            <a:pPr eaLnBrk="1" hangingPunct="1">
              <a:spcBef>
                <a:spcPct val="0"/>
              </a:spcBef>
            </a:pPr>
            <a:endParaRPr lang="fr-FR" dirty="0" smtClean="0"/>
          </a:p>
        </p:txBody>
      </p:sp>
      <p:sp>
        <p:nvSpPr>
          <p:cNvPr id="15363" name="Espace réservé du numéro de diapositive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536D6A0E-6DC9-46DB-93C4-0B96569B4BA2}" type="slidenum">
              <a:rPr lang="fr-FR" sz="1200">
                <a:latin typeface="+mn-lt"/>
              </a:rPr>
              <a:pPr algn="r">
                <a:defRPr/>
              </a:pPr>
              <a:t>1</a:t>
            </a:fld>
            <a:endParaRPr lang="fr-FR" sz="1200" dirty="0">
              <a:latin typeface="+mn-lt"/>
            </a:endParaRPr>
          </a:p>
        </p:txBody>
      </p:sp>
    </p:spTree>
    <p:extLst>
      <p:ext uri="{BB962C8B-B14F-4D97-AF65-F5344CB8AC3E}">
        <p14:creationId xmlns="" xmlns:p14="http://schemas.microsoft.com/office/powerpoint/2010/main" val="41901762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Rectangle 5"/>
          <p:cNvSpPr>
            <a:spLocks noGrp="1" noChangeArrowheads="1"/>
          </p:cNvSpPr>
          <p:nvPr>
            <p:ph type="ftr" sz="quarter" idx="10"/>
          </p:nvPr>
        </p:nvSpPr>
        <p:spPr>
          <a:xfrm>
            <a:off x="3384550" y="6245225"/>
            <a:ext cx="3136900" cy="476250"/>
          </a:xfrm>
          <a:prstGeom prst="rect">
            <a:avLst/>
          </a:prstGeom>
        </p:spPr>
        <p:txBody>
          <a:bodyPr/>
          <a:lstStyle>
            <a:lvl1pPr>
              <a:defRPr/>
            </a:lvl1pPr>
          </a:lstStyle>
          <a:p>
            <a:pPr>
              <a:defRPr/>
            </a:pPr>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3.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Click to edit Master title style</a:t>
            </a:r>
          </a:p>
        </p:txBody>
      </p:sp>
      <p:sp>
        <p:nvSpPr>
          <p:cNvPr id="5123" name="Rectangle 3"/>
          <p:cNvSpPr>
            <a:spLocks noGrp="1" noChangeArrowheads="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dirty="0" smtClean="0"/>
              <a:t>Click to </a:t>
            </a:r>
            <a:r>
              <a:rPr lang="fr-FR" dirty="0" err="1" smtClean="0"/>
              <a:t>edit</a:t>
            </a:r>
            <a:r>
              <a:rPr lang="fr-FR" dirty="0" smtClean="0"/>
              <a:t> Master </a:t>
            </a:r>
            <a:r>
              <a:rPr lang="fr-FR" dirty="0" err="1" smtClean="0"/>
              <a:t>text</a:t>
            </a:r>
            <a:r>
              <a:rPr lang="fr-FR" dirty="0" smtClean="0"/>
              <a:t> styles</a:t>
            </a:r>
          </a:p>
          <a:p>
            <a:pPr lvl="1"/>
            <a:r>
              <a:rPr lang="fr-FR" dirty="0" smtClean="0"/>
              <a:t>Second </a:t>
            </a:r>
            <a:r>
              <a:rPr lang="fr-FR" dirty="0" err="1" smtClean="0"/>
              <a:t>level</a:t>
            </a:r>
            <a:endParaRPr lang="fr-FR" dirty="0" smtClean="0"/>
          </a:p>
          <a:p>
            <a:pPr lvl="2"/>
            <a:r>
              <a:rPr lang="fr-FR" dirty="0" err="1" smtClean="0"/>
              <a:t>Third</a:t>
            </a:r>
            <a:r>
              <a:rPr lang="fr-FR" dirty="0" smtClean="0"/>
              <a:t> </a:t>
            </a:r>
            <a:r>
              <a:rPr lang="fr-FR" dirty="0" err="1" smtClean="0"/>
              <a:t>level</a:t>
            </a:r>
            <a:endParaRPr lang="fr-FR" dirty="0" smtClean="0"/>
          </a:p>
          <a:p>
            <a:pPr lvl="3"/>
            <a:r>
              <a:rPr lang="fr-FR" dirty="0" err="1" smtClean="0"/>
              <a:t>Fourth</a:t>
            </a:r>
            <a:r>
              <a:rPr lang="fr-FR" dirty="0" smtClean="0"/>
              <a:t> </a:t>
            </a:r>
            <a:r>
              <a:rPr lang="fr-FR" dirty="0" err="1" smtClean="0"/>
              <a:t>level</a:t>
            </a:r>
            <a:endParaRPr lang="fr-FR" dirty="0" smtClean="0"/>
          </a:p>
          <a:p>
            <a:pPr lvl="4"/>
            <a:r>
              <a:rPr lang="fr-FR" dirty="0" err="1" smtClean="0"/>
              <a:t>Fifth</a:t>
            </a:r>
            <a:r>
              <a:rPr lang="fr-FR" dirty="0" smtClean="0"/>
              <a:t> </a:t>
            </a:r>
            <a:r>
              <a:rPr lang="fr-FR" dirty="0" err="1" smtClean="0"/>
              <a:t>level</a:t>
            </a:r>
            <a:endParaRPr lang="fr-FR" dirty="0" smtClean="0"/>
          </a:p>
        </p:txBody>
      </p:sp>
      <p:sp>
        <p:nvSpPr>
          <p:cNvPr id="7" name="Text Box 26"/>
          <p:cNvSpPr txBox="1">
            <a:spLocks noChangeArrowheads="1"/>
          </p:cNvSpPr>
          <p:nvPr userDrawn="1"/>
        </p:nvSpPr>
        <p:spPr bwMode="auto">
          <a:xfrm>
            <a:off x="920552" y="6567155"/>
            <a:ext cx="7056784" cy="246221"/>
          </a:xfrm>
          <a:prstGeom prst="rect">
            <a:avLst/>
          </a:prstGeom>
          <a:noFill/>
          <a:ln w="9525">
            <a:noFill/>
            <a:miter lim="800000"/>
            <a:headEnd/>
            <a:tailEnd/>
          </a:ln>
        </p:spPr>
        <p:txBody>
          <a:bodyPr wrap="square">
            <a:spAutoFit/>
          </a:bodyPr>
          <a:lstStyle>
            <a:defPPr>
              <a:defRPr lang="fr-FR"/>
            </a:defPPr>
            <a:lvl1pPr algn="l" rtl="0" fontAlgn="base">
              <a:spcBef>
                <a:spcPct val="0"/>
              </a:spcBef>
              <a:spcAft>
                <a:spcPct val="0"/>
              </a:spcAft>
              <a:defRPr sz="1400" kern="1200">
                <a:solidFill>
                  <a:schemeClr val="tx1"/>
                </a:solidFill>
                <a:latin typeface="Arial" charset="0"/>
                <a:ea typeface="+mn-ea"/>
                <a:cs typeface="+mn-cs"/>
              </a:defRPr>
            </a:lvl1pPr>
            <a:lvl2pPr marL="457200" algn="l" rtl="0" fontAlgn="base">
              <a:spcBef>
                <a:spcPct val="0"/>
              </a:spcBef>
              <a:spcAft>
                <a:spcPct val="0"/>
              </a:spcAft>
              <a:defRPr sz="1400" kern="1200">
                <a:solidFill>
                  <a:schemeClr val="tx1"/>
                </a:solidFill>
                <a:latin typeface="Arial" charset="0"/>
                <a:ea typeface="+mn-ea"/>
                <a:cs typeface="+mn-cs"/>
              </a:defRPr>
            </a:lvl2pPr>
            <a:lvl3pPr marL="914400" algn="l" rtl="0" fontAlgn="base">
              <a:spcBef>
                <a:spcPct val="0"/>
              </a:spcBef>
              <a:spcAft>
                <a:spcPct val="0"/>
              </a:spcAft>
              <a:defRPr sz="1400" kern="1200">
                <a:solidFill>
                  <a:schemeClr val="tx1"/>
                </a:solidFill>
                <a:latin typeface="Arial" charset="0"/>
                <a:ea typeface="+mn-ea"/>
                <a:cs typeface="+mn-cs"/>
              </a:defRPr>
            </a:lvl3pPr>
            <a:lvl4pPr marL="1371600" algn="l" rtl="0" fontAlgn="base">
              <a:spcBef>
                <a:spcPct val="0"/>
              </a:spcBef>
              <a:spcAft>
                <a:spcPct val="0"/>
              </a:spcAft>
              <a:defRPr sz="1400" kern="1200">
                <a:solidFill>
                  <a:schemeClr val="tx1"/>
                </a:solidFill>
                <a:latin typeface="Arial" charset="0"/>
                <a:ea typeface="+mn-ea"/>
                <a:cs typeface="+mn-cs"/>
              </a:defRPr>
            </a:lvl4pPr>
            <a:lvl5pPr marL="1828800" algn="l" rtl="0" fontAlgn="base">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a:lstStyle>
          <a:p>
            <a:pPr marL="0" marR="0" indent="0" algn="l" defTabSz="914400" rtl="0" eaLnBrk="1" fontAlgn="base" latinLnBrk="0" hangingPunct="1">
              <a:lnSpc>
                <a:spcPct val="100000"/>
              </a:lnSpc>
              <a:spcBef>
                <a:spcPct val="0"/>
              </a:spcBef>
              <a:spcAft>
                <a:spcPct val="0"/>
              </a:spcAft>
              <a:buClrTx/>
              <a:buSzTx/>
              <a:buFontTx/>
              <a:buNone/>
              <a:tabLst/>
              <a:defRPr/>
            </a:pPr>
            <a:r>
              <a:rPr lang="fr-FR" sz="1000" kern="1200" dirty="0" smtClean="0">
                <a:solidFill>
                  <a:schemeClr val="tx1"/>
                </a:solidFill>
                <a:latin typeface="Arial" charset="0"/>
                <a:ea typeface="+mn-ea"/>
                <a:cs typeface="+mn-cs"/>
              </a:rPr>
              <a:t> </a:t>
            </a:r>
            <a:r>
              <a:rPr lang="fr-FR" sz="1000" u="none" strike="noStrike" kern="1200" dirty="0" smtClean="0">
                <a:solidFill>
                  <a:schemeClr val="tx1"/>
                </a:solidFill>
                <a:latin typeface="Arial" charset="0"/>
                <a:ea typeface="+mn-ea"/>
                <a:cs typeface="+mn-cs"/>
              </a:rPr>
              <a:t>  </a:t>
            </a:r>
            <a:r>
              <a:rPr lang="fr-FR" sz="1000" kern="1200" dirty="0" smtClean="0">
                <a:solidFill>
                  <a:schemeClr val="tx1"/>
                </a:solidFill>
                <a:latin typeface="Arial" charset="0"/>
                <a:ea typeface="+mn-ea"/>
                <a:cs typeface="+mn-cs"/>
              </a:rPr>
              <a:t>Licence « </a:t>
            </a:r>
            <a:r>
              <a:rPr lang="fr-FR" sz="1000" kern="1200" dirty="0" err="1" smtClean="0">
                <a:solidFill>
                  <a:schemeClr val="tx1"/>
                </a:solidFill>
                <a:latin typeface="Arial" charset="0"/>
                <a:ea typeface="+mn-ea"/>
                <a:cs typeface="+mn-cs"/>
              </a:rPr>
              <a:t>Creative</a:t>
            </a:r>
            <a:r>
              <a:rPr lang="fr-FR" sz="1000" kern="1200" dirty="0" smtClean="0">
                <a:solidFill>
                  <a:schemeClr val="tx1"/>
                </a:solidFill>
                <a:latin typeface="Arial" charset="0"/>
                <a:ea typeface="+mn-ea"/>
                <a:cs typeface="+mn-cs"/>
              </a:rPr>
              <a:t> Commons » </a:t>
            </a:r>
            <a:r>
              <a:rPr lang="fr-FR" sz="1000" kern="1200" dirty="0" smtClean="0">
                <a:solidFill>
                  <a:schemeClr val="tx1"/>
                </a:solidFill>
                <a:latin typeface="Arial" charset="0"/>
                <a:ea typeface="+mn-ea"/>
                <a:cs typeface="Tahoma" pitchFamily="34" charset="0"/>
              </a:rPr>
              <a:t>(CC-BY-NC-SA)  </a:t>
            </a:r>
            <a:r>
              <a:rPr lang="en-CA" sz="1000" dirty="0" smtClean="0">
                <a:latin typeface="Arial" pitchFamily="34" charset="0"/>
                <a:cs typeface="Arial" pitchFamily="34" charset="0"/>
              </a:rPr>
              <a:t>Bertrand </a:t>
            </a:r>
            <a:r>
              <a:rPr lang="en-CA" sz="1000" dirty="0" err="1" smtClean="0">
                <a:latin typeface="Arial" pitchFamily="34" charset="0"/>
                <a:cs typeface="Arial" pitchFamily="34" charset="0"/>
              </a:rPr>
              <a:t>Pauget</a:t>
            </a:r>
            <a:r>
              <a:rPr lang="en-CA" sz="1000" dirty="0" smtClean="0">
                <a:latin typeface="Arial" pitchFamily="34" charset="0"/>
                <a:cs typeface="Arial" pitchFamily="34" charset="0"/>
              </a:rPr>
              <a:t>, </a:t>
            </a:r>
            <a:r>
              <a:rPr lang="en-CA" sz="1000" dirty="0" err="1" smtClean="0">
                <a:latin typeface="Arial" pitchFamily="34" charset="0"/>
                <a:cs typeface="Arial" pitchFamily="34" charset="0"/>
              </a:rPr>
              <a:t>Projet</a:t>
            </a:r>
            <a:r>
              <a:rPr lang="en-CA" sz="1000" dirty="0" smtClean="0">
                <a:latin typeface="Arial" pitchFamily="34" charset="0"/>
                <a:cs typeface="Arial" pitchFamily="34" charset="0"/>
              </a:rPr>
              <a:t> </a:t>
            </a:r>
            <a:r>
              <a:rPr lang="en-CA" sz="1000" dirty="0" err="1" smtClean="0">
                <a:latin typeface="Arial" pitchFamily="34" charset="0"/>
                <a:cs typeface="Arial" pitchFamily="34" charset="0"/>
              </a:rPr>
              <a:t>BourbaKeM</a:t>
            </a:r>
            <a:r>
              <a:rPr lang="en-CA" sz="1000" dirty="0" smtClean="0">
                <a:latin typeface="Arial" pitchFamily="34" charset="0"/>
                <a:cs typeface="Arial" pitchFamily="34" charset="0"/>
              </a:rPr>
              <a:t>, </a:t>
            </a:r>
            <a:r>
              <a:rPr lang="en-CA" sz="1000" dirty="0" err="1" smtClean="0">
                <a:latin typeface="Arial" pitchFamily="34" charset="0"/>
                <a:cs typeface="Arial" pitchFamily="34" charset="0"/>
              </a:rPr>
              <a:t>élément</a:t>
            </a:r>
            <a:r>
              <a:rPr lang="en-CA" sz="1000" dirty="0" smtClean="0">
                <a:latin typeface="Arial" pitchFamily="34" charset="0"/>
                <a:cs typeface="Arial" pitchFamily="34" charset="0"/>
              </a:rPr>
              <a:t> n°9, </a:t>
            </a:r>
            <a:r>
              <a:rPr lang="en-CA" sz="1000" dirty="0" smtClean="0">
                <a:latin typeface="Arial" pitchFamily="34" charset="0"/>
                <a:cs typeface="Arial" pitchFamily="34" charset="0"/>
              </a:rPr>
              <a:t>mars 2016</a:t>
            </a:r>
            <a:endParaRPr lang="fr-FR" sz="1000" kern="1200" dirty="0" smtClean="0">
              <a:solidFill>
                <a:schemeClr val="tx1"/>
              </a:solidFill>
              <a:latin typeface="Arial" charset="0"/>
              <a:ea typeface="+mn-ea"/>
              <a:cs typeface="Tahoma" pitchFamily="34" charset="0"/>
            </a:endParaRPr>
          </a:p>
        </p:txBody>
      </p:sp>
      <p:pic>
        <p:nvPicPr>
          <p:cNvPr id="125954" name="Picture 2"/>
          <p:cNvPicPr>
            <a:picLocks noChangeAspect="1" noChangeArrowheads="1"/>
          </p:cNvPicPr>
          <p:nvPr userDrawn="1"/>
        </p:nvPicPr>
        <p:blipFill>
          <a:blip r:embed="rId5" cstate="print"/>
          <a:srcRect/>
          <a:stretch>
            <a:fillRect/>
          </a:stretch>
        </p:blipFill>
        <p:spPr bwMode="auto">
          <a:xfrm>
            <a:off x="416496" y="6596806"/>
            <a:ext cx="179388" cy="179388"/>
          </a:xfrm>
          <a:prstGeom prst="rect">
            <a:avLst/>
          </a:prstGeom>
          <a:noFill/>
          <a:ln w="9525">
            <a:noFill/>
            <a:miter lim="800000"/>
            <a:headEnd/>
            <a:tailEnd/>
          </a:ln>
          <a:effectLst/>
        </p:spPr>
      </p:pic>
      <p:pic>
        <p:nvPicPr>
          <p:cNvPr id="125955" name="Picture 3"/>
          <p:cNvPicPr>
            <a:picLocks noChangeAspect="1" noChangeArrowheads="1"/>
          </p:cNvPicPr>
          <p:nvPr userDrawn="1"/>
        </p:nvPicPr>
        <p:blipFill>
          <a:blip r:embed="rId6" cstate="print"/>
          <a:srcRect/>
          <a:stretch>
            <a:fillRect/>
          </a:stretch>
        </p:blipFill>
        <p:spPr bwMode="auto">
          <a:xfrm>
            <a:off x="632520" y="6596806"/>
            <a:ext cx="179388" cy="179388"/>
          </a:xfrm>
          <a:prstGeom prst="rect">
            <a:avLst/>
          </a:prstGeom>
          <a:noFill/>
          <a:ln w="9525">
            <a:noFill/>
            <a:miter lim="800000"/>
            <a:headEnd/>
            <a:tailEnd/>
          </a:ln>
          <a:effectLst/>
        </p:spPr>
      </p:pic>
      <p:pic>
        <p:nvPicPr>
          <p:cNvPr id="125956" name="Picture 4"/>
          <p:cNvPicPr>
            <a:picLocks noChangeAspect="1" noChangeArrowheads="1"/>
          </p:cNvPicPr>
          <p:nvPr userDrawn="1"/>
        </p:nvPicPr>
        <p:blipFill>
          <a:blip r:embed="rId7" cstate="print"/>
          <a:srcRect/>
          <a:stretch>
            <a:fillRect/>
          </a:stretch>
        </p:blipFill>
        <p:spPr bwMode="auto">
          <a:xfrm>
            <a:off x="848544" y="6597352"/>
            <a:ext cx="190500" cy="190500"/>
          </a:xfrm>
          <a:prstGeom prst="rect">
            <a:avLst/>
          </a:prstGeom>
          <a:noFill/>
          <a:ln w="9525">
            <a:noFill/>
            <a:miter lim="800000"/>
            <a:headEnd/>
            <a:tailEnd/>
          </a:ln>
          <a:effectLst/>
        </p:spPr>
      </p:pic>
    </p:spTree>
  </p:cSld>
  <p:clrMap bg1="lt1" tx1="dk1" bg2="lt2" tx2="dk2" accent1="accent1" accent2="accent2" accent3="accent3" accent4="accent4" accent5="accent5" accent6="accent6" hlink="hlink" folHlink="folHlink"/>
  <p:sldLayoutIdLst>
    <p:sldLayoutId id="2147483689" r:id="rId1"/>
    <p:sldLayoutId id="2147483677" r:id="rId2"/>
    <p:sldLayoutId id="2147483682" r:id="rId3"/>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Espace réservé du pied de page 4"/>
          <p:cNvSpPr txBox="1">
            <a:spLocks/>
          </p:cNvSpPr>
          <p:nvPr/>
        </p:nvSpPr>
        <p:spPr bwMode="auto">
          <a:xfrm>
            <a:off x="704528" y="2205038"/>
            <a:ext cx="8568952" cy="792038"/>
          </a:xfrm>
          <a:prstGeom prst="rect">
            <a:avLst/>
          </a:prstGeom>
          <a:noFill/>
          <a:ln w="9525">
            <a:noFill/>
            <a:miter lim="800000"/>
            <a:headEnd/>
            <a:tailEnd/>
          </a:ln>
        </p:spPr>
        <p:txBody>
          <a:bodyPr/>
          <a:lstStyle/>
          <a:p>
            <a:pPr algn="ctr"/>
            <a:r>
              <a:rPr lang="fr-FR" sz="2800" b="1" i="1" dirty="0" smtClean="0">
                <a:solidFill>
                  <a:srgbClr val="002060"/>
                </a:solidFill>
                <a:latin typeface="Calibri" pitchFamily="34" charset="0"/>
              </a:rPr>
              <a:t>Projet </a:t>
            </a:r>
            <a:r>
              <a:rPr lang="fr-FR" sz="2800" b="1" i="1" dirty="0" err="1" smtClean="0">
                <a:solidFill>
                  <a:srgbClr val="002060"/>
                </a:solidFill>
                <a:latin typeface="Calibri" pitchFamily="34" charset="0"/>
              </a:rPr>
              <a:t>BourbaKeM</a:t>
            </a:r>
            <a:endParaRPr lang="fr-FR" sz="2800" b="1" i="1" dirty="0" smtClean="0">
              <a:solidFill>
                <a:srgbClr val="002060"/>
              </a:solidFill>
              <a:latin typeface="Calibri" pitchFamily="34" charset="0"/>
            </a:endParaRPr>
          </a:p>
          <a:p>
            <a:pPr algn="ctr"/>
            <a:endParaRPr lang="fr-FR" sz="2800" b="1" i="1" dirty="0" smtClean="0">
              <a:solidFill>
                <a:srgbClr val="002060"/>
              </a:solidFill>
              <a:latin typeface="Calibri" pitchFamily="34" charset="0"/>
            </a:endParaRPr>
          </a:p>
          <a:p>
            <a:pPr algn="ctr"/>
            <a:r>
              <a:rPr lang="fr-FR" sz="2800" b="1" i="1" dirty="0" smtClean="0">
                <a:solidFill>
                  <a:srgbClr val="002060"/>
                </a:solidFill>
                <a:latin typeface="Calibri" pitchFamily="34" charset="0"/>
              </a:rPr>
              <a:t>Elément n° 9 :</a:t>
            </a:r>
          </a:p>
          <a:p>
            <a:pPr algn="ctr"/>
            <a:r>
              <a:rPr lang="fr-FR" sz="2800" b="1" i="1" dirty="0" smtClean="0">
                <a:solidFill>
                  <a:srgbClr val="002060"/>
                </a:solidFill>
                <a:latin typeface="Calibri" pitchFamily="34" charset="0"/>
              </a:rPr>
              <a:t>La connaissance relationnelle</a:t>
            </a:r>
          </a:p>
        </p:txBody>
      </p:sp>
      <p:sp>
        <p:nvSpPr>
          <p:cNvPr id="7171" name="Rectangle 6"/>
          <p:cNvSpPr>
            <a:spLocks noChangeArrowheads="1"/>
          </p:cNvSpPr>
          <p:nvPr/>
        </p:nvSpPr>
        <p:spPr bwMode="auto">
          <a:xfrm>
            <a:off x="5385048" y="4292600"/>
            <a:ext cx="3773487" cy="455613"/>
          </a:xfrm>
          <a:prstGeom prst="rect">
            <a:avLst/>
          </a:prstGeom>
          <a:noFill/>
          <a:ln w="9525" algn="ctr">
            <a:noFill/>
            <a:miter lim="800000"/>
            <a:headEnd/>
            <a:tailEnd/>
          </a:ln>
        </p:spPr>
        <p:txBody>
          <a:bodyPr/>
          <a:lstStyle/>
          <a:p>
            <a:pPr algn="ctr"/>
            <a:r>
              <a:rPr lang="en-CA" sz="2400" b="1" i="1" dirty="0" smtClean="0">
                <a:solidFill>
                  <a:srgbClr val="002060"/>
                </a:solidFill>
                <a:latin typeface="Calibri" pitchFamily="34" charset="0"/>
              </a:rPr>
              <a:t>Bertrand PAUGET</a:t>
            </a:r>
            <a:endParaRPr lang="en-CA" sz="2400" b="1" i="1" dirty="0">
              <a:solidFill>
                <a:srgbClr val="002060"/>
              </a:solidFill>
              <a:latin typeface="Calibri" pitchFamily="34" charset="0"/>
            </a:endParaRPr>
          </a:p>
        </p:txBody>
      </p:sp>
      <p:pic>
        <p:nvPicPr>
          <p:cNvPr id="110593" name="Picture 1" descr="U:\AGeCSO\Logo\Logo final AGeCSO.png"/>
          <p:cNvPicPr>
            <a:picLocks noChangeAspect="1" noChangeArrowheads="1"/>
          </p:cNvPicPr>
          <p:nvPr/>
        </p:nvPicPr>
        <p:blipFill>
          <a:blip r:embed="rId3" cstate="print"/>
          <a:srcRect/>
          <a:stretch>
            <a:fillRect/>
          </a:stretch>
        </p:blipFill>
        <p:spPr bwMode="auto">
          <a:xfrm>
            <a:off x="632520" y="332656"/>
            <a:ext cx="1116012" cy="1298575"/>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4488" y="476672"/>
            <a:ext cx="9210228" cy="720080"/>
          </a:xfrm>
        </p:spPr>
        <p:txBody>
          <a:bodyPr/>
          <a:lstStyle/>
          <a:p>
            <a:r>
              <a:rPr lang="fr-FR" sz="3200" b="1" kern="1200" dirty="0" smtClean="0">
                <a:solidFill>
                  <a:srgbClr val="000066"/>
                </a:solidFill>
                <a:latin typeface="+mn-lt"/>
                <a:ea typeface="+mn-ea"/>
                <a:cs typeface="+mn-cs"/>
              </a:rPr>
              <a:t>La connaissance relationnelle, </a:t>
            </a:r>
            <a:br>
              <a:rPr lang="fr-FR" sz="3200" b="1" kern="1200" dirty="0" smtClean="0">
                <a:solidFill>
                  <a:srgbClr val="000066"/>
                </a:solidFill>
                <a:latin typeface="+mn-lt"/>
                <a:ea typeface="+mn-ea"/>
                <a:cs typeface="+mn-cs"/>
              </a:rPr>
            </a:br>
            <a:r>
              <a:rPr lang="fr-FR" sz="3200" b="1" kern="1200" dirty="0" smtClean="0">
                <a:solidFill>
                  <a:srgbClr val="000066"/>
                </a:solidFill>
                <a:latin typeface="+mn-lt"/>
                <a:ea typeface="+mn-ea"/>
                <a:cs typeface="+mn-cs"/>
              </a:rPr>
              <a:t>Conclusion</a:t>
            </a:r>
          </a:p>
        </p:txBody>
      </p:sp>
      <p:sp>
        <p:nvSpPr>
          <p:cNvPr id="3" name="Espace réservé du contenu 2"/>
          <p:cNvSpPr>
            <a:spLocks noGrp="1"/>
          </p:cNvSpPr>
          <p:nvPr>
            <p:ph idx="1"/>
          </p:nvPr>
        </p:nvSpPr>
        <p:spPr>
          <a:xfrm>
            <a:off x="488504" y="1412776"/>
            <a:ext cx="8915400" cy="4237931"/>
          </a:xfrm>
        </p:spPr>
        <p:txBody>
          <a:bodyPr anchor="ctr">
            <a:normAutofit fontScale="62500" lnSpcReduction="20000"/>
          </a:bodyPr>
          <a:lstStyle/>
          <a:p>
            <a:pPr eaLnBrk="1" hangingPunct="1"/>
            <a:endParaRPr lang="fr-FR" altLang="fr-FR" sz="1200" dirty="0" smtClean="0"/>
          </a:p>
          <a:p>
            <a:pPr eaLnBrk="1" hangingPunct="1"/>
            <a:r>
              <a:rPr lang="fr-FR" altLang="fr-FR" sz="3400" b="1" i="1" kern="1200" dirty="0" smtClean="0">
                <a:solidFill>
                  <a:schemeClr val="accent2"/>
                </a:solidFill>
                <a:latin typeface="Arial" charset="0"/>
              </a:rPr>
              <a:t>Nous retrouvons dans la littérature, une étude de comment la connaissance façonne les relations ou à l’inverse les types de relations qui construisent les relations (capital social, capital relationnel...). </a:t>
            </a:r>
          </a:p>
          <a:p>
            <a:pPr eaLnBrk="1" hangingPunct="1"/>
            <a:endParaRPr lang="fr-FR" altLang="fr-FR" sz="3400" b="1" i="1" kern="1200" dirty="0" smtClean="0">
              <a:solidFill>
                <a:schemeClr val="accent2"/>
              </a:solidFill>
              <a:latin typeface="Arial" charset="0"/>
            </a:endParaRPr>
          </a:p>
          <a:p>
            <a:pPr eaLnBrk="1" hangingPunct="1"/>
            <a:r>
              <a:rPr lang="fr-FR" altLang="fr-FR" sz="3400" b="1" i="1" kern="1200" dirty="0" smtClean="0">
                <a:solidFill>
                  <a:schemeClr val="accent2"/>
                </a:solidFill>
                <a:latin typeface="Arial" charset="0"/>
              </a:rPr>
              <a:t>L’objet de l’étude de ces connaissances est donc de comprendre comment l’organisation produit des relations et des connaissances et comment elles s’entremêlent pour fonder l’organisation qui nous est donnée à voir. </a:t>
            </a:r>
          </a:p>
          <a:p>
            <a:pPr eaLnBrk="1" hangingPunct="1"/>
            <a:endParaRPr lang="fr-FR" altLang="fr-FR" sz="3400" b="1" i="1" kern="1200" dirty="0" smtClean="0">
              <a:solidFill>
                <a:schemeClr val="accent2"/>
              </a:solidFill>
              <a:latin typeface="Arial" charset="0"/>
            </a:endParaRPr>
          </a:p>
          <a:p>
            <a:pPr eaLnBrk="1" hangingPunct="1"/>
            <a:r>
              <a:rPr lang="fr-FR" altLang="fr-FR" sz="3400" b="1" i="1" kern="1200" dirty="0" smtClean="0">
                <a:solidFill>
                  <a:schemeClr val="accent2"/>
                </a:solidFill>
                <a:latin typeface="Arial" charset="0"/>
              </a:rPr>
              <a:t>C’est la perspective épistémologique. La connaissance relationnelle forme donc une notion riche et sous-estimée. </a:t>
            </a:r>
          </a:p>
          <a:p>
            <a:pPr eaLnBrk="1" hangingPunct="1"/>
            <a:endParaRPr lang="fr-FR" altLang="fr-FR" sz="1200" dirty="0" smtClean="0"/>
          </a:p>
          <a:p>
            <a:pPr eaLnBrk="1" hangingPunct="1"/>
            <a:endParaRPr lang="fr-FR" altLang="fr-FR" sz="2000" dirty="0" smtClean="0"/>
          </a:p>
        </p:txBody>
      </p:sp>
    </p:spTree>
    <p:extLst>
      <p:ext uri="{BB962C8B-B14F-4D97-AF65-F5344CB8AC3E}">
        <p14:creationId xmlns="" xmlns:p14="http://schemas.microsoft.com/office/powerpoint/2010/main" val="14796368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WordArt 2"/>
          <p:cNvSpPr>
            <a:spLocks noChangeArrowheads="1" noChangeShapeType="1" noTextEdit="1"/>
          </p:cNvSpPr>
          <p:nvPr/>
        </p:nvSpPr>
        <p:spPr bwMode="auto">
          <a:xfrm>
            <a:off x="2216696" y="5013176"/>
            <a:ext cx="5761037" cy="998538"/>
          </a:xfrm>
          <a:prstGeom prst="rect">
            <a:avLst/>
          </a:prstGeom>
        </p:spPr>
        <p:txBody>
          <a:bodyPr wrap="none" fromWordArt="1">
            <a:prstTxWarp prst="textWave1">
              <a:avLst>
                <a:gd name="adj1" fmla="val 13005"/>
                <a:gd name="adj2" fmla="val 0"/>
              </a:avLst>
            </a:prstTxWarp>
          </a:bodyPr>
          <a:lstStyle/>
          <a:p>
            <a:pPr algn="ctr"/>
            <a:r>
              <a:rPr lang="fr-FR" sz="3600" kern="10" dirty="0" smtClean="0">
                <a:ln w="9525">
                  <a:noFill/>
                  <a:round/>
                  <a:headEnd type="none" w="sm" len="sm"/>
                  <a:tailEnd type="none" w="sm" len="sm"/>
                </a:ln>
                <a:gradFill rotWithShape="1">
                  <a:gsLst>
                    <a:gs pos="0">
                      <a:srgbClr val="9999FF"/>
                    </a:gs>
                    <a:gs pos="100000">
                      <a:srgbClr val="009999"/>
                    </a:gs>
                  </a:gsLst>
                  <a:lin ang="5400000" scaled="1"/>
                </a:gradFill>
                <a:effectLst>
                  <a:outerShdw dist="53882" dir="2700000" algn="ctr" rotWithShape="0">
                    <a:srgbClr val="C0C0C0">
                      <a:alpha val="79999"/>
                    </a:srgbClr>
                  </a:outerShdw>
                </a:effectLst>
                <a:latin typeface="Times New Roman"/>
                <a:cs typeface="Times New Roman"/>
              </a:rPr>
              <a:t>Merci pour votre attention</a:t>
            </a:r>
            <a:endParaRPr lang="fr-FR" sz="3600" kern="10" dirty="0">
              <a:ln w="9525">
                <a:noFill/>
                <a:round/>
                <a:headEnd type="none" w="sm" len="sm"/>
                <a:tailEnd type="none" w="sm" len="sm"/>
              </a:ln>
              <a:gradFill rotWithShape="1">
                <a:gsLst>
                  <a:gs pos="0">
                    <a:srgbClr val="9999FF"/>
                  </a:gs>
                  <a:gs pos="100000">
                    <a:srgbClr val="009999"/>
                  </a:gs>
                </a:gsLst>
                <a:lin ang="5400000" scaled="1"/>
              </a:gradFill>
              <a:effectLst>
                <a:outerShdw dist="53882" dir="2700000" algn="ctr" rotWithShape="0">
                  <a:srgbClr val="C0C0C0">
                    <a:alpha val="79999"/>
                  </a:srgbClr>
                </a:outerShdw>
              </a:effectLst>
              <a:latin typeface="Times New Roman"/>
              <a:cs typeface="Times New Roman"/>
            </a:endParaRPr>
          </a:p>
        </p:txBody>
      </p:sp>
      <p:sp>
        <p:nvSpPr>
          <p:cNvPr id="5" name="WordArt 2"/>
          <p:cNvSpPr>
            <a:spLocks noChangeArrowheads="1" noChangeShapeType="1" noTextEdit="1"/>
          </p:cNvSpPr>
          <p:nvPr/>
        </p:nvSpPr>
        <p:spPr bwMode="auto">
          <a:xfrm>
            <a:off x="2396617" y="476672"/>
            <a:ext cx="5112766" cy="710506"/>
          </a:xfrm>
          <a:prstGeom prst="rect">
            <a:avLst/>
          </a:prstGeom>
        </p:spPr>
        <p:txBody>
          <a:bodyPr wrap="none" fromWordArt="1">
            <a:prstTxWarp prst="textWave1">
              <a:avLst>
                <a:gd name="adj1" fmla="val 13005"/>
                <a:gd name="adj2" fmla="val 0"/>
              </a:avLst>
            </a:prstTxWarp>
          </a:bodyPr>
          <a:lstStyle/>
          <a:p>
            <a:pPr algn="ctr"/>
            <a:r>
              <a:rPr lang="fr-FR" sz="3600" kern="1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2"/>
                </a:solidFill>
                <a:effectLst>
                  <a:outerShdw blurRad="50800" dist="40000" dir="5400000" algn="tl" rotWithShape="0">
                    <a:srgbClr val="000000">
                      <a:shade val="5000"/>
                      <a:satMod val="120000"/>
                      <a:alpha val="33000"/>
                    </a:srgbClr>
                  </a:outerShdw>
                </a:effectLst>
                <a:latin typeface="Times New Roman"/>
                <a:cs typeface="Times New Roman"/>
              </a:rPr>
              <a:t>Fin de l’élément n°9</a:t>
            </a:r>
            <a:endParaRPr lang="fr-FR" sz="3600" kern="1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2"/>
              </a:solidFill>
              <a:effectLst>
                <a:outerShdw blurRad="50800" dist="40000" dir="5400000" algn="tl" rotWithShape="0">
                  <a:srgbClr val="000000">
                    <a:shade val="5000"/>
                    <a:satMod val="120000"/>
                    <a:alpha val="33000"/>
                  </a:srgbClr>
                </a:outerShdw>
              </a:effectLst>
              <a:latin typeface="Times New Roman"/>
              <a:cs typeface="Times New Roman"/>
            </a:endParaRPr>
          </a:p>
        </p:txBody>
      </p:sp>
      <p:grpSp>
        <p:nvGrpSpPr>
          <p:cNvPr id="19" name="Groupe 18"/>
          <p:cNvGrpSpPr/>
          <p:nvPr/>
        </p:nvGrpSpPr>
        <p:grpSpPr>
          <a:xfrm>
            <a:off x="3720455" y="1662534"/>
            <a:ext cx="2465090" cy="2630066"/>
            <a:chOff x="3720455" y="1662534"/>
            <a:chExt cx="2465090" cy="2630066"/>
          </a:xfrm>
        </p:grpSpPr>
        <p:pic>
          <p:nvPicPr>
            <p:cNvPr id="7" name="Picture 2" descr="U:\GeCSO\AGeCSO\penrose.gif"/>
            <p:cNvPicPr>
              <a:picLocks noChangeAspect="1" noChangeArrowheads="1" noCrop="1"/>
            </p:cNvPicPr>
            <p:nvPr/>
          </p:nvPicPr>
          <p:blipFill>
            <a:blip r:embed="rId2" cstate="print"/>
            <a:srcRect/>
            <a:stretch>
              <a:fillRect/>
            </a:stretch>
          </p:blipFill>
          <p:spPr bwMode="auto">
            <a:xfrm>
              <a:off x="3720455" y="1662534"/>
              <a:ext cx="2465090" cy="2630066"/>
            </a:xfrm>
            <a:prstGeom prst="rect">
              <a:avLst/>
            </a:prstGeom>
            <a:noFill/>
          </p:spPr>
        </p:pic>
        <p:cxnSp>
          <p:nvCxnSpPr>
            <p:cNvPr id="9" name="Connecteur droit 8"/>
            <p:cNvCxnSpPr/>
            <p:nvPr/>
          </p:nvCxnSpPr>
          <p:spPr>
            <a:xfrm>
              <a:off x="4953653" y="3135116"/>
              <a:ext cx="0" cy="559905"/>
            </a:xfrm>
            <a:prstGeom prst="line">
              <a:avLst/>
            </a:prstGeom>
            <a:ln w="76200">
              <a:solidFill>
                <a:schemeClr val="tx1"/>
              </a:solidFill>
            </a:ln>
          </p:spPr>
          <p:style>
            <a:lnRef idx="1">
              <a:schemeClr val="accent2"/>
            </a:lnRef>
            <a:fillRef idx="0">
              <a:schemeClr val="accent2"/>
            </a:fillRef>
            <a:effectRef idx="0">
              <a:schemeClr val="accent2"/>
            </a:effectRef>
            <a:fontRef idx="minor">
              <a:schemeClr val="tx1"/>
            </a:fontRef>
          </p:style>
        </p:cxnSp>
        <p:cxnSp>
          <p:nvCxnSpPr>
            <p:cNvPr id="10" name="Connecteur droit 9"/>
            <p:cNvCxnSpPr/>
            <p:nvPr/>
          </p:nvCxnSpPr>
          <p:spPr>
            <a:xfrm flipV="1">
              <a:off x="4953653" y="2634593"/>
              <a:ext cx="289926" cy="500523"/>
            </a:xfrm>
            <a:prstGeom prst="line">
              <a:avLst/>
            </a:prstGeom>
            <a:ln w="76200">
              <a:solidFill>
                <a:schemeClr val="tx1"/>
              </a:solidFill>
            </a:ln>
          </p:spPr>
          <p:style>
            <a:lnRef idx="1">
              <a:schemeClr val="accent2"/>
            </a:lnRef>
            <a:fillRef idx="0">
              <a:schemeClr val="accent2"/>
            </a:fillRef>
            <a:effectRef idx="0">
              <a:schemeClr val="accent2"/>
            </a:effectRef>
            <a:fontRef idx="minor">
              <a:schemeClr val="tx1"/>
            </a:fontRef>
          </p:style>
        </p:cxnSp>
        <p:cxnSp>
          <p:nvCxnSpPr>
            <p:cNvPr id="11" name="Connecteur droit 10"/>
            <p:cNvCxnSpPr/>
            <p:nvPr/>
          </p:nvCxnSpPr>
          <p:spPr>
            <a:xfrm flipH="1" flipV="1">
              <a:off x="4663727" y="2634593"/>
              <a:ext cx="289926" cy="500523"/>
            </a:xfrm>
            <a:prstGeom prst="line">
              <a:avLst/>
            </a:prstGeom>
            <a:ln w="76200">
              <a:solidFill>
                <a:schemeClr val="tx1"/>
              </a:solidFill>
            </a:ln>
          </p:spPr>
          <p:style>
            <a:lnRef idx="1">
              <a:schemeClr val="accent2"/>
            </a:lnRef>
            <a:fillRef idx="0">
              <a:schemeClr val="accent2"/>
            </a:fillRef>
            <a:effectRef idx="0">
              <a:schemeClr val="accent2"/>
            </a:effectRef>
            <a:fontRef idx="minor">
              <a:schemeClr val="tx1"/>
            </a:fontRef>
          </p:style>
        </p:cxnSp>
        <p:cxnSp>
          <p:nvCxnSpPr>
            <p:cNvPr id="12" name="Connecteur droit 11"/>
            <p:cNvCxnSpPr/>
            <p:nvPr/>
          </p:nvCxnSpPr>
          <p:spPr>
            <a:xfrm flipV="1">
              <a:off x="4752066" y="3140968"/>
              <a:ext cx="400788" cy="3272"/>
            </a:xfrm>
            <a:prstGeom prst="line">
              <a:avLst/>
            </a:prstGeom>
            <a:ln w="76200">
              <a:solidFill>
                <a:schemeClr val="tx1"/>
              </a:solidFill>
            </a:ln>
          </p:spPr>
          <p:style>
            <a:lnRef idx="1">
              <a:schemeClr val="accent2"/>
            </a:lnRef>
            <a:fillRef idx="0">
              <a:schemeClr val="accent2"/>
            </a:fillRef>
            <a:effectRef idx="0">
              <a:schemeClr val="accent2"/>
            </a:effectRef>
            <a:fontRef idx="minor">
              <a:schemeClr val="tx1"/>
            </a:fontRef>
          </p:style>
        </p:cxnSp>
        <p:cxnSp>
          <p:nvCxnSpPr>
            <p:cNvPr id="13" name="Connecteur droit 12"/>
            <p:cNvCxnSpPr/>
            <p:nvPr/>
          </p:nvCxnSpPr>
          <p:spPr>
            <a:xfrm flipH="1">
              <a:off x="5114285" y="3048324"/>
              <a:ext cx="112" cy="86792"/>
            </a:xfrm>
            <a:prstGeom prst="line">
              <a:avLst/>
            </a:prstGeom>
            <a:ln w="76200">
              <a:solidFill>
                <a:schemeClr val="tx1"/>
              </a:solidFill>
            </a:ln>
          </p:spPr>
          <p:style>
            <a:lnRef idx="1">
              <a:schemeClr val="accent2"/>
            </a:lnRef>
            <a:fillRef idx="0">
              <a:schemeClr val="accent2"/>
            </a:fillRef>
            <a:effectRef idx="0">
              <a:schemeClr val="accent2"/>
            </a:effectRef>
            <a:fontRef idx="minor">
              <a:schemeClr val="tx1"/>
            </a:fontRef>
          </p:style>
        </p:cxnSp>
        <p:cxnSp>
          <p:nvCxnSpPr>
            <p:cNvPr id="14" name="Connecteur droit 13"/>
            <p:cNvCxnSpPr/>
            <p:nvPr/>
          </p:nvCxnSpPr>
          <p:spPr>
            <a:xfrm flipH="1">
              <a:off x="4788282" y="3048324"/>
              <a:ext cx="112" cy="86792"/>
            </a:xfrm>
            <a:prstGeom prst="line">
              <a:avLst/>
            </a:prstGeom>
            <a:ln w="76200">
              <a:solidFill>
                <a:schemeClr val="tx1"/>
              </a:solidFill>
            </a:ln>
          </p:spPr>
          <p:style>
            <a:lnRef idx="1">
              <a:schemeClr val="accent2"/>
            </a:lnRef>
            <a:fillRef idx="0">
              <a:schemeClr val="accent2"/>
            </a:fillRef>
            <a:effectRef idx="0">
              <a:schemeClr val="accent2"/>
            </a:effectRef>
            <a:fontRef idx="minor">
              <a:schemeClr val="tx1"/>
            </a:fontRef>
          </p:style>
        </p:cxnSp>
      </p:grpSp>
      <p:sp>
        <p:nvSpPr>
          <p:cNvPr id="15" name="Rectangle 1"/>
          <p:cNvSpPr>
            <a:spLocks noChangeArrowheads="1"/>
          </p:cNvSpPr>
          <p:nvPr/>
        </p:nvSpPr>
        <p:spPr bwMode="auto">
          <a:xfrm>
            <a:off x="2756756" y="4140369"/>
            <a:ext cx="4392488"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79388" algn="ctr" defTabSz="914400" rtl="0" eaLnBrk="0" fontAlgn="base" latinLnBrk="0" hangingPunct="0">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tx1"/>
                </a:solidFill>
                <a:effectLst/>
                <a:latin typeface="+mj-lt"/>
                <a:ea typeface="Times New Roman" pitchFamily="18" charset="0"/>
              </a:rPr>
              <a:t>Association pour la </a:t>
            </a:r>
            <a:r>
              <a:rPr kumimoji="0" lang="fr-FR" sz="1600" b="1" i="0" u="none" strike="noStrike" cap="none" normalizeH="0" baseline="0" dirty="0" smtClean="0">
                <a:ln>
                  <a:noFill/>
                </a:ln>
                <a:solidFill>
                  <a:srgbClr val="CC0000"/>
                </a:solidFill>
                <a:effectLst/>
                <a:latin typeface="+mj-lt"/>
                <a:ea typeface="Times New Roman" pitchFamily="18" charset="0"/>
              </a:rPr>
              <a:t>Ge</a:t>
            </a:r>
            <a:r>
              <a:rPr kumimoji="0" lang="fr-FR" sz="1600" b="1" i="0" u="none" strike="noStrike" cap="none" normalizeH="0" baseline="0" dirty="0" smtClean="0">
                <a:ln>
                  <a:noFill/>
                </a:ln>
                <a:solidFill>
                  <a:schemeClr val="tx1"/>
                </a:solidFill>
                <a:effectLst/>
                <a:latin typeface="+mj-lt"/>
                <a:ea typeface="Times New Roman" pitchFamily="18" charset="0"/>
              </a:rPr>
              <a:t>stion des </a:t>
            </a:r>
            <a:r>
              <a:rPr kumimoji="0" lang="fr-FR" sz="1600" b="1" i="0" u="none" strike="noStrike" cap="none" normalizeH="0" baseline="0" dirty="0" smtClean="0">
                <a:ln>
                  <a:noFill/>
                </a:ln>
                <a:solidFill>
                  <a:srgbClr val="CC0000"/>
                </a:solidFill>
                <a:effectLst/>
                <a:latin typeface="+mj-lt"/>
                <a:ea typeface="Times New Roman" pitchFamily="18" charset="0"/>
              </a:rPr>
              <a:t>C</a:t>
            </a:r>
            <a:r>
              <a:rPr kumimoji="0" lang="fr-FR" sz="1600" b="1" i="0" u="none" strike="noStrike" cap="none" normalizeH="0" baseline="0" dirty="0" smtClean="0">
                <a:ln>
                  <a:noFill/>
                </a:ln>
                <a:solidFill>
                  <a:schemeClr val="tx1"/>
                </a:solidFill>
                <a:effectLst/>
                <a:latin typeface="+mj-lt"/>
                <a:ea typeface="Times New Roman" pitchFamily="18" charset="0"/>
              </a:rPr>
              <a:t>onnaissances dans la </a:t>
            </a:r>
            <a:r>
              <a:rPr kumimoji="0" lang="fr-FR" sz="1600" b="1" i="0" u="none" strike="noStrike" cap="none" normalizeH="0" baseline="0" dirty="0" smtClean="0">
                <a:ln>
                  <a:noFill/>
                </a:ln>
                <a:solidFill>
                  <a:srgbClr val="CC0000"/>
                </a:solidFill>
                <a:effectLst/>
                <a:latin typeface="+mj-lt"/>
                <a:ea typeface="Times New Roman" pitchFamily="18" charset="0"/>
              </a:rPr>
              <a:t>S</a:t>
            </a:r>
            <a:r>
              <a:rPr kumimoji="0" lang="fr-FR" sz="1600" b="1" i="0" u="none" strike="noStrike" cap="none" normalizeH="0" baseline="0" dirty="0" smtClean="0">
                <a:ln>
                  <a:noFill/>
                </a:ln>
                <a:solidFill>
                  <a:schemeClr val="tx1"/>
                </a:solidFill>
                <a:effectLst/>
                <a:latin typeface="+mj-lt"/>
                <a:ea typeface="Times New Roman" pitchFamily="18" charset="0"/>
              </a:rPr>
              <a:t>ociété et les </a:t>
            </a:r>
            <a:r>
              <a:rPr kumimoji="0" lang="fr-FR" sz="1600" b="1" i="0" u="none" strike="noStrike" cap="none" normalizeH="0" baseline="0" dirty="0" smtClean="0">
                <a:ln>
                  <a:noFill/>
                </a:ln>
                <a:solidFill>
                  <a:srgbClr val="CC0000"/>
                </a:solidFill>
                <a:effectLst/>
                <a:latin typeface="+mj-lt"/>
                <a:ea typeface="Times New Roman" pitchFamily="18" charset="0"/>
              </a:rPr>
              <a:t>O</a:t>
            </a:r>
            <a:r>
              <a:rPr kumimoji="0" lang="fr-FR" sz="1600" b="1" i="0" u="none" strike="noStrike" cap="none" normalizeH="0" baseline="0" dirty="0" smtClean="0">
                <a:ln>
                  <a:noFill/>
                </a:ln>
                <a:solidFill>
                  <a:schemeClr val="tx1"/>
                </a:solidFill>
                <a:effectLst/>
                <a:latin typeface="+mj-lt"/>
                <a:ea typeface="Times New Roman" pitchFamily="18" charset="0"/>
              </a:rPr>
              <a:t>rganisations</a:t>
            </a:r>
            <a:endParaRPr kumimoji="0" lang="fr-FR" sz="2400" b="0" i="0" u="none" strike="noStrike" cap="none" normalizeH="0" baseline="0" dirty="0" smtClean="0">
              <a:ln>
                <a:noFill/>
              </a:ln>
              <a:solidFill>
                <a:schemeClr val="tx1"/>
              </a:solidFill>
              <a:effectLst/>
              <a:latin typeface="+mj-lt"/>
            </a:endParaRP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316418"/>
                                        </p:tgtEl>
                                        <p:attrNameLst>
                                          <p:attrName>style.visibility</p:attrName>
                                        </p:attrNameLst>
                                      </p:cBhvr>
                                      <p:to>
                                        <p:strVal val="visible"/>
                                      </p:to>
                                    </p:set>
                                    <p:animEffect transition="in" filter="checkerboard(across)">
                                      <p:cBhvr>
                                        <p:cTn id="11" dur="500"/>
                                        <p:tgtEl>
                                          <p:spTgt spid="316418"/>
                                        </p:tgtEl>
                                      </p:cBhvr>
                                    </p:animEffect>
                                  </p:childTnLst>
                                </p:cTn>
                              </p:par>
                            </p:childTnLst>
                          </p:cTn>
                        </p:par>
                        <p:par>
                          <p:cTn id="12" fill="hold">
                            <p:stCondLst>
                              <p:cond delay="1000"/>
                            </p:stCondLst>
                            <p:childTnLst>
                              <p:par>
                                <p:cTn id="13" presetID="9" presetClass="entr" presetSubtype="0" fill="hold" grpId="0" nodeType="afterEffect">
                                  <p:stCondLst>
                                    <p:cond delay="2000"/>
                                  </p:stCondLst>
                                  <p:childTnLst>
                                    <p:set>
                                      <p:cBhvr>
                                        <p:cTn id="14" dur="1" fill="hold">
                                          <p:stCondLst>
                                            <p:cond delay="0"/>
                                          </p:stCondLst>
                                        </p:cTn>
                                        <p:tgtEl>
                                          <p:spTgt spid="15"/>
                                        </p:tgtEl>
                                        <p:attrNameLst>
                                          <p:attrName>style.visibility</p:attrName>
                                        </p:attrNameLst>
                                      </p:cBhvr>
                                      <p:to>
                                        <p:strVal val="visible"/>
                                      </p:to>
                                    </p:set>
                                    <p:animEffect transition="in" filter="dissolve">
                                      <p:cBhvr>
                                        <p:cTn id="15" dur="500"/>
                                        <p:tgtEl>
                                          <p:spTgt spid="15"/>
                                        </p:tgtEl>
                                      </p:cBhvr>
                                    </p:animEffect>
                                  </p:childTnLst>
                                </p:cTn>
                              </p:par>
                            </p:childTnLst>
                          </p:cTn>
                        </p:par>
                        <p:par>
                          <p:cTn id="16" fill="hold">
                            <p:stCondLst>
                              <p:cond delay="3500"/>
                            </p:stCondLst>
                            <p:childTnLst>
                              <p:par>
                                <p:cTn id="17" presetID="22" presetClass="entr" presetSubtype="1" fill="hold" nodeType="after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wipe(up)">
                                      <p:cBhvr>
                                        <p:cTn id="19"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6418" grpId="0"/>
      <p:bldP spid="5" grpId="0"/>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95300" y="476672"/>
            <a:ext cx="8915400" cy="720080"/>
          </a:xfrm>
        </p:spPr>
        <p:txBody>
          <a:bodyPr/>
          <a:lstStyle/>
          <a:p>
            <a:r>
              <a:rPr lang="fr-FR" sz="3200" b="1" kern="1200" dirty="0" smtClean="0">
                <a:solidFill>
                  <a:srgbClr val="000066"/>
                </a:solidFill>
                <a:latin typeface="+mn-lt"/>
                <a:ea typeface="+mn-ea"/>
                <a:cs typeface="+mn-cs"/>
              </a:rPr>
              <a:t>Qu’est ce qu’une connaissance relationnelle ?</a:t>
            </a:r>
            <a:endParaRPr lang="fr-FR" sz="3200" b="1" kern="1200" dirty="0">
              <a:solidFill>
                <a:srgbClr val="000066"/>
              </a:solidFill>
              <a:latin typeface="+mn-lt"/>
              <a:ea typeface="+mn-ea"/>
              <a:cs typeface="+mn-cs"/>
            </a:endParaRPr>
          </a:p>
        </p:txBody>
      </p:sp>
      <p:sp>
        <p:nvSpPr>
          <p:cNvPr id="3" name="Espace réservé du contenu 2"/>
          <p:cNvSpPr>
            <a:spLocks noGrp="1"/>
          </p:cNvSpPr>
          <p:nvPr>
            <p:ph idx="1"/>
          </p:nvPr>
        </p:nvSpPr>
        <p:spPr>
          <a:xfrm>
            <a:off x="488504" y="1340768"/>
            <a:ext cx="8915400" cy="4525963"/>
          </a:xfrm>
        </p:spPr>
        <p:txBody>
          <a:bodyPr anchor="ctr">
            <a:normAutofit fontScale="85000" lnSpcReduction="20000"/>
          </a:bodyPr>
          <a:lstStyle/>
          <a:p>
            <a:pPr eaLnBrk="1" hangingPunct="1"/>
            <a:endParaRPr lang="fr-FR" altLang="fr-FR" sz="2900" b="1" i="1" kern="1200" dirty="0" smtClean="0">
              <a:solidFill>
                <a:schemeClr val="accent2"/>
              </a:solidFill>
              <a:latin typeface="Arial" charset="0"/>
            </a:endParaRPr>
          </a:p>
          <a:p>
            <a:pPr eaLnBrk="1" hangingPunct="1"/>
            <a:endParaRPr lang="fr-FR" altLang="fr-FR" sz="2900" b="1" i="1" kern="1200" dirty="0" smtClean="0">
              <a:solidFill>
                <a:schemeClr val="accent2"/>
              </a:solidFill>
              <a:latin typeface="Arial" charset="0"/>
            </a:endParaRPr>
          </a:p>
          <a:p>
            <a:pPr eaLnBrk="1" hangingPunct="1">
              <a:buNone/>
            </a:pPr>
            <a:r>
              <a:rPr lang="fr-FR" altLang="fr-FR" sz="2900" b="1" i="1" kern="1200" dirty="0" smtClean="0">
                <a:solidFill>
                  <a:schemeClr val="accent2"/>
                </a:solidFill>
                <a:latin typeface="Arial" charset="0"/>
              </a:rPr>
              <a:t>La connaissance relationnelle désigne à la fois : </a:t>
            </a:r>
          </a:p>
          <a:p>
            <a:pPr eaLnBrk="1" hangingPunct="1"/>
            <a:endParaRPr lang="fr-FR" altLang="fr-FR" sz="2900" b="1" i="1" kern="1200" dirty="0" smtClean="0">
              <a:solidFill>
                <a:schemeClr val="accent2"/>
              </a:solidFill>
              <a:latin typeface="Arial" charset="0"/>
            </a:endParaRPr>
          </a:p>
          <a:p>
            <a:pPr lvl="1" eaLnBrk="1" hangingPunct="1"/>
            <a:r>
              <a:rPr lang="fr-FR" altLang="fr-FR" sz="2500" b="1" i="1" kern="1200" dirty="0" smtClean="0">
                <a:solidFill>
                  <a:schemeClr val="accent2"/>
                </a:solidFill>
                <a:latin typeface="Arial" charset="0"/>
              </a:rPr>
              <a:t>Une manière de définir la sociologie,  les Sciences de Gestion ( projet épistémologique) ou de classer certaines disciplines (Sciences Cognitives)</a:t>
            </a:r>
          </a:p>
          <a:p>
            <a:pPr eaLnBrk="1" hangingPunct="1"/>
            <a:endParaRPr lang="fr-FR" altLang="fr-FR" sz="2900" b="1" i="1" kern="1200" dirty="0" smtClean="0">
              <a:solidFill>
                <a:schemeClr val="accent2"/>
              </a:solidFill>
              <a:latin typeface="Arial" charset="0"/>
            </a:endParaRPr>
          </a:p>
          <a:p>
            <a:pPr lvl="1" eaLnBrk="1" hangingPunct="1"/>
            <a:r>
              <a:rPr lang="fr-FR" altLang="fr-FR" sz="2500" b="1" i="1" kern="1200" dirty="0" smtClean="0">
                <a:solidFill>
                  <a:schemeClr val="accent2"/>
                </a:solidFill>
                <a:latin typeface="Arial" charset="0"/>
              </a:rPr>
              <a:t>Une perspective relationnelle qui envisage :</a:t>
            </a:r>
          </a:p>
          <a:p>
            <a:pPr lvl="2" eaLnBrk="1" hangingPunct="1"/>
            <a:r>
              <a:rPr lang="fr-FR" altLang="fr-FR" sz="2100" b="1" i="1" kern="1200" dirty="0" smtClean="0">
                <a:solidFill>
                  <a:schemeClr val="accent2"/>
                </a:solidFill>
                <a:latin typeface="Arial" charset="0"/>
              </a:rPr>
              <a:t>les transferts de connaissances entre les firmes (perspective gestionnaire) dépendantes des relations</a:t>
            </a:r>
          </a:p>
          <a:p>
            <a:pPr lvl="2" eaLnBrk="1" hangingPunct="1"/>
            <a:r>
              <a:rPr lang="fr-FR" altLang="fr-FR" sz="2100" b="1" i="1" kern="1200" dirty="0" smtClean="0">
                <a:solidFill>
                  <a:schemeClr val="accent2"/>
                </a:solidFill>
                <a:latin typeface="Arial" charset="0"/>
              </a:rPr>
              <a:t>Des réseaux de connaissances associant connaissances et relations</a:t>
            </a:r>
          </a:p>
          <a:p>
            <a:pPr lvl="2" eaLnBrk="1" hangingPunct="1"/>
            <a:r>
              <a:rPr lang="fr-FR" altLang="fr-FR" sz="2100" b="1" i="1" kern="1200" dirty="0" smtClean="0">
                <a:solidFill>
                  <a:schemeClr val="accent2"/>
                </a:solidFill>
                <a:latin typeface="Arial" charset="0"/>
              </a:rPr>
              <a:t>Les connaissances que les individus ont des relations  et  réciproquement (perspective sociologique) </a:t>
            </a:r>
          </a:p>
          <a:p>
            <a:pPr algn="just">
              <a:buNone/>
            </a:pPr>
            <a:endParaRPr lang="fr-FR" sz="2800" b="1" i="1" kern="1200" dirty="0" smtClean="0">
              <a:solidFill>
                <a:schemeClr val="accent2"/>
              </a:solidFill>
              <a:latin typeface="Arial" charset="0"/>
            </a:endParaRPr>
          </a:p>
        </p:txBody>
      </p:sp>
    </p:spTree>
    <p:extLst>
      <p:ext uri="{BB962C8B-B14F-4D97-AF65-F5344CB8AC3E}">
        <p14:creationId xmlns="" xmlns:p14="http://schemas.microsoft.com/office/powerpoint/2010/main" val="14796368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95300" y="476672"/>
            <a:ext cx="8915400" cy="720080"/>
          </a:xfrm>
        </p:spPr>
        <p:txBody>
          <a:bodyPr/>
          <a:lstStyle/>
          <a:p>
            <a:r>
              <a:rPr lang="fr-FR" sz="3200" b="1" kern="1200" dirty="0" smtClean="0">
                <a:solidFill>
                  <a:srgbClr val="000066"/>
                </a:solidFill>
                <a:latin typeface="+mn-lt"/>
                <a:ea typeface="+mn-ea"/>
                <a:cs typeface="+mn-cs"/>
              </a:rPr>
              <a:t>La connaissance relationnelle : quelle définition ?</a:t>
            </a:r>
          </a:p>
        </p:txBody>
      </p:sp>
      <p:sp>
        <p:nvSpPr>
          <p:cNvPr id="3" name="Espace réservé du contenu 2"/>
          <p:cNvSpPr>
            <a:spLocks noGrp="1"/>
          </p:cNvSpPr>
          <p:nvPr>
            <p:ph idx="1"/>
          </p:nvPr>
        </p:nvSpPr>
        <p:spPr>
          <a:xfrm>
            <a:off x="488504" y="1340768"/>
            <a:ext cx="8915400" cy="4525963"/>
          </a:xfrm>
        </p:spPr>
        <p:txBody>
          <a:bodyPr anchor="ctr">
            <a:normAutofit fontScale="62500" lnSpcReduction="20000"/>
          </a:bodyPr>
          <a:lstStyle/>
          <a:p>
            <a:pPr lvl="2" eaLnBrk="1" hangingPunct="1"/>
            <a:endParaRPr lang="fr-FR" altLang="fr-FR" sz="2100" b="1" i="1" kern="1200" dirty="0" smtClean="0">
              <a:solidFill>
                <a:schemeClr val="accent2"/>
              </a:solidFill>
              <a:latin typeface="Arial" charset="0"/>
            </a:endParaRPr>
          </a:p>
          <a:p>
            <a:pPr eaLnBrk="1" hangingPunct="1">
              <a:buNone/>
            </a:pPr>
            <a:r>
              <a:rPr lang="fr-FR" altLang="fr-FR" sz="3000" b="1" i="1" kern="1200" dirty="0" smtClean="0">
                <a:solidFill>
                  <a:schemeClr val="accent2"/>
                </a:solidFill>
                <a:latin typeface="Arial" charset="0"/>
              </a:rPr>
              <a:t>Les définitions de la relation et de la connaissance sont problématiques : </a:t>
            </a:r>
          </a:p>
          <a:p>
            <a:pPr eaLnBrk="1" hangingPunct="1"/>
            <a:endParaRPr lang="fr-FR" altLang="fr-FR" dirty="0" smtClean="0"/>
          </a:p>
          <a:p>
            <a:pPr eaLnBrk="1" hangingPunct="1"/>
            <a:r>
              <a:rPr lang="fr-FR" altLang="fr-FR" sz="3000" b="1" i="1" kern="1200" dirty="0" smtClean="0">
                <a:solidFill>
                  <a:schemeClr val="accent2"/>
                </a:solidFill>
                <a:latin typeface="Arial" charset="0"/>
              </a:rPr>
              <a:t>Exemple  :  </a:t>
            </a:r>
            <a:r>
              <a:rPr lang="fr-FR" altLang="fr-FR" sz="3000" b="1" i="1" kern="1200" dirty="0" err="1" smtClean="0">
                <a:solidFill>
                  <a:schemeClr val="accent2"/>
                </a:solidFill>
                <a:latin typeface="Arial" charset="0"/>
              </a:rPr>
              <a:t>Clarkson</a:t>
            </a:r>
            <a:r>
              <a:rPr lang="fr-FR" altLang="fr-FR" sz="3000" b="1" i="1" kern="1200" dirty="0" smtClean="0">
                <a:solidFill>
                  <a:schemeClr val="accent2"/>
                </a:solidFill>
                <a:latin typeface="Arial" charset="0"/>
              </a:rPr>
              <a:t> (1995) à propos des relations déclare : «une condition première de l’être humain. Si convenue qu’elle est considérée comme acquise et si énigmatique (…) que beaucoup en ont fait un point de focalisation de leur préoccupation tout au long de leur vie». </a:t>
            </a:r>
          </a:p>
          <a:p>
            <a:pPr eaLnBrk="1" hangingPunct="1"/>
            <a:endParaRPr lang="fr-FR" altLang="fr-FR" sz="3000" b="1" i="1" kern="1200" dirty="0" smtClean="0">
              <a:solidFill>
                <a:schemeClr val="accent2"/>
              </a:solidFill>
              <a:latin typeface="Arial" charset="0"/>
            </a:endParaRPr>
          </a:p>
          <a:p>
            <a:pPr eaLnBrk="1" hangingPunct="1"/>
            <a:r>
              <a:rPr lang="fr-FR" altLang="fr-FR" sz="3000" b="1" i="1" kern="1200" dirty="0" smtClean="0">
                <a:solidFill>
                  <a:schemeClr val="accent2"/>
                </a:solidFill>
                <a:latin typeface="Arial" charset="0"/>
              </a:rPr>
              <a:t>Même constat avec la connaissance. Réifier la connaissance relationnelle est un enjeu fort tant au niveau épistémologique que pratique. </a:t>
            </a:r>
          </a:p>
          <a:p>
            <a:pPr eaLnBrk="1" hangingPunct="1"/>
            <a:endParaRPr lang="fr-FR" altLang="fr-FR" sz="3000" b="1" i="1" kern="1200" dirty="0" smtClean="0">
              <a:solidFill>
                <a:schemeClr val="accent2"/>
              </a:solidFill>
              <a:latin typeface="Arial" charset="0"/>
            </a:endParaRPr>
          </a:p>
          <a:p>
            <a:pPr eaLnBrk="1" hangingPunct="1">
              <a:buNone/>
            </a:pPr>
            <a:r>
              <a:rPr lang="fr-FR" altLang="fr-FR" sz="3000" b="1" i="1" kern="1200" dirty="0" smtClean="0">
                <a:solidFill>
                  <a:schemeClr val="accent2"/>
                </a:solidFill>
                <a:latin typeface="Arial" charset="0"/>
              </a:rPr>
              <a:t>=&gt;  Il faut donc parler plus de regards différents sur la connaissance relationnelle que d’une vision unifiée de cette notion.</a:t>
            </a:r>
          </a:p>
          <a:p>
            <a:pPr algn="just">
              <a:buNone/>
            </a:pPr>
            <a:endParaRPr lang="fr-FR" sz="2800" b="1" i="1" kern="1200" dirty="0" smtClean="0">
              <a:solidFill>
                <a:schemeClr val="accent2"/>
              </a:solidFill>
              <a:latin typeface="Arial" charset="0"/>
            </a:endParaRPr>
          </a:p>
        </p:txBody>
      </p:sp>
    </p:spTree>
    <p:extLst>
      <p:ext uri="{BB962C8B-B14F-4D97-AF65-F5344CB8AC3E}">
        <p14:creationId xmlns="" xmlns:p14="http://schemas.microsoft.com/office/powerpoint/2010/main" val="14796368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0472" y="476672"/>
            <a:ext cx="9210228" cy="720080"/>
          </a:xfrm>
        </p:spPr>
        <p:txBody>
          <a:bodyPr/>
          <a:lstStyle/>
          <a:p>
            <a:r>
              <a:rPr lang="fr-FR" sz="3200" b="1" kern="1200" dirty="0" smtClean="0">
                <a:solidFill>
                  <a:srgbClr val="000066"/>
                </a:solidFill>
                <a:latin typeface="+mn-lt"/>
                <a:ea typeface="+mn-ea"/>
                <a:cs typeface="+mn-cs"/>
              </a:rPr>
              <a:t>La connaissance relationnelle, </a:t>
            </a:r>
            <a:br>
              <a:rPr lang="fr-FR" sz="3200" b="1" kern="1200" dirty="0" smtClean="0">
                <a:solidFill>
                  <a:srgbClr val="000066"/>
                </a:solidFill>
                <a:latin typeface="+mn-lt"/>
                <a:ea typeface="+mn-ea"/>
                <a:cs typeface="+mn-cs"/>
              </a:rPr>
            </a:br>
            <a:r>
              <a:rPr lang="fr-FR" sz="3200" b="1" kern="1200" dirty="0" smtClean="0">
                <a:solidFill>
                  <a:srgbClr val="000066"/>
                </a:solidFill>
                <a:latin typeface="+mn-lt"/>
                <a:ea typeface="+mn-ea"/>
                <a:cs typeface="+mn-cs"/>
              </a:rPr>
              <a:t>projet épistémologique</a:t>
            </a:r>
          </a:p>
        </p:txBody>
      </p:sp>
      <p:sp>
        <p:nvSpPr>
          <p:cNvPr id="3" name="Espace réservé du contenu 2"/>
          <p:cNvSpPr>
            <a:spLocks noGrp="1"/>
          </p:cNvSpPr>
          <p:nvPr>
            <p:ph idx="1"/>
          </p:nvPr>
        </p:nvSpPr>
        <p:spPr>
          <a:xfrm>
            <a:off x="488504" y="1412776"/>
            <a:ext cx="8915400" cy="4237931"/>
          </a:xfrm>
        </p:spPr>
        <p:txBody>
          <a:bodyPr anchor="ctr">
            <a:normAutofit fontScale="70000" lnSpcReduction="20000"/>
          </a:bodyPr>
          <a:lstStyle/>
          <a:p>
            <a:pPr lvl="2" eaLnBrk="1" hangingPunct="1"/>
            <a:endParaRPr lang="fr-FR" altLang="fr-FR" sz="2100" b="1" i="1" kern="1200" dirty="0" smtClean="0">
              <a:solidFill>
                <a:schemeClr val="accent2"/>
              </a:solidFill>
              <a:latin typeface="Arial" charset="0"/>
            </a:endParaRPr>
          </a:p>
          <a:p>
            <a:pPr algn="ctr" eaLnBrk="1" hangingPunct="1">
              <a:buNone/>
            </a:pPr>
            <a:r>
              <a:rPr lang="fr-FR" altLang="fr-FR" sz="2900" b="1" dirty="0" smtClean="0">
                <a:solidFill>
                  <a:srgbClr val="FF0000"/>
                </a:solidFill>
                <a:latin typeface="Arial" pitchFamily="34" charset="0"/>
                <a:cs typeface="Arial" pitchFamily="34" charset="0"/>
              </a:rPr>
              <a:t>En Sciences de Gestion :</a:t>
            </a:r>
          </a:p>
          <a:p>
            <a:pPr eaLnBrk="1" hangingPunct="1">
              <a:buNone/>
            </a:pPr>
            <a:endParaRPr lang="fr-FR" altLang="fr-FR" dirty="0" smtClean="0"/>
          </a:p>
          <a:p>
            <a:pPr eaLnBrk="1" hangingPunct="1">
              <a:buNone/>
            </a:pPr>
            <a:r>
              <a:rPr lang="fr-FR" altLang="fr-FR" sz="3000" b="1" i="1" kern="1200" dirty="0" smtClean="0">
                <a:solidFill>
                  <a:schemeClr val="accent2"/>
                </a:solidFill>
                <a:latin typeface="Arial" charset="0"/>
              </a:rPr>
              <a:t>C’est la compréhension de l’action collective qui amène aussi </a:t>
            </a:r>
            <a:r>
              <a:rPr lang="fr-FR" altLang="fr-FR" sz="3000" b="1" i="1" kern="1200" dirty="0" err="1" smtClean="0">
                <a:solidFill>
                  <a:schemeClr val="accent2"/>
                </a:solidFill>
                <a:latin typeface="Arial" charset="0"/>
              </a:rPr>
              <a:t>Hacthuel</a:t>
            </a:r>
            <a:r>
              <a:rPr lang="fr-FR" altLang="fr-FR" sz="3000" b="1" i="1" kern="1200" dirty="0" smtClean="0">
                <a:solidFill>
                  <a:schemeClr val="accent2"/>
                </a:solidFill>
                <a:latin typeface="Arial" charset="0"/>
              </a:rPr>
              <a:t> (2000:33) à s’intéresser aux savoirs qui dans les écrits de l’auteur s’apparente aux connaissances et aux relations. </a:t>
            </a:r>
          </a:p>
          <a:p>
            <a:pPr eaLnBrk="1" hangingPunct="1"/>
            <a:endParaRPr lang="fr-FR" altLang="fr-FR" sz="3000" b="1" i="1" kern="1200" dirty="0" smtClean="0">
              <a:solidFill>
                <a:schemeClr val="accent2"/>
              </a:solidFill>
              <a:latin typeface="Arial" charset="0"/>
            </a:endParaRPr>
          </a:p>
          <a:p>
            <a:pPr eaLnBrk="1" hangingPunct="1"/>
            <a:r>
              <a:rPr lang="fr-FR" altLang="fr-FR" sz="3000" b="1" i="1" kern="1200" dirty="0" smtClean="0">
                <a:solidFill>
                  <a:schemeClr val="accent2"/>
                </a:solidFill>
                <a:latin typeface="Arial" charset="0"/>
              </a:rPr>
              <a:t>Les connaissances et les relations apparaissent inséparables : la relation est un « savoir sur ce qui « relie » des acteurs et une condition pesant sur les savoirs de chacun ». </a:t>
            </a:r>
          </a:p>
          <a:p>
            <a:pPr eaLnBrk="1" hangingPunct="1"/>
            <a:endParaRPr lang="fr-FR" altLang="fr-FR" sz="3000" b="1" i="1" kern="1200" dirty="0" smtClean="0">
              <a:solidFill>
                <a:schemeClr val="accent2"/>
              </a:solidFill>
              <a:latin typeface="Arial" charset="0"/>
            </a:endParaRPr>
          </a:p>
          <a:p>
            <a:pPr eaLnBrk="1" hangingPunct="1"/>
            <a:r>
              <a:rPr lang="fr-FR" altLang="fr-FR" sz="3000" b="1" i="1" kern="1200" dirty="0" smtClean="0">
                <a:solidFill>
                  <a:schemeClr val="accent2"/>
                </a:solidFill>
                <a:latin typeface="Arial" charset="0"/>
              </a:rPr>
              <a:t>Connaissances et relations peuvent et doivent donc être liées. Elles sont considérées par </a:t>
            </a:r>
            <a:r>
              <a:rPr lang="fr-FR" altLang="fr-FR" sz="3000" b="1" i="1" kern="1200" dirty="0" err="1" smtClean="0">
                <a:solidFill>
                  <a:schemeClr val="accent2"/>
                </a:solidFill>
                <a:latin typeface="Arial" charset="0"/>
              </a:rPr>
              <a:t>Hatchuel</a:t>
            </a:r>
            <a:r>
              <a:rPr lang="fr-FR" altLang="fr-FR" sz="3000" b="1" i="1" kern="1200" dirty="0" smtClean="0">
                <a:solidFill>
                  <a:schemeClr val="accent2"/>
                </a:solidFill>
                <a:latin typeface="Arial" charset="0"/>
              </a:rPr>
              <a:t> comme des axiomes prenant une place centrale dans sa théorie de l’action collective. </a:t>
            </a:r>
          </a:p>
          <a:p>
            <a:pPr eaLnBrk="1" hangingPunct="1"/>
            <a:endParaRPr lang="fr-FR" altLang="fr-FR" dirty="0" smtClean="0"/>
          </a:p>
        </p:txBody>
      </p:sp>
    </p:spTree>
    <p:extLst>
      <p:ext uri="{BB962C8B-B14F-4D97-AF65-F5344CB8AC3E}">
        <p14:creationId xmlns="" xmlns:p14="http://schemas.microsoft.com/office/powerpoint/2010/main" val="14796368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0472" y="476672"/>
            <a:ext cx="9210228" cy="720080"/>
          </a:xfrm>
        </p:spPr>
        <p:txBody>
          <a:bodyPr/>
          <a:lstStyle/>
          <a:p>
            <a:r>
              <a:rPr lang="fr-FR" sz="3200" b="1" kern="1200" dirty="0" smtClean="0">
                <a:solidFill>
                  <a:srgbClr val="000066"/>
                </a:solidFill>
                <a:latin typeface="+mn-lt"/>
                <a:ea typeface="+mn-ea"/>
                <a:cs typeface="+mn-cs"/>
              </a:rPr>
              <a:t>La connaissance relationnelle, </a:t>
            </a:r>
            <a:br>
              <a:rPr lang="fr-FR" sz="3200" b="1" kern="1200" dirty="0" smtClean="0">
                <a:solidFill>
                  <a:srgbClr val="000066"/>
                </a:solidFill>
                <a:latin typeface="+mn-lt"/>
                <a:ea typeface="+mn-ea"/>
                <a:cs typeface="+mn-cs"/>
              </a:rPr>
            </a:br>
            <a:r>
              <a:rPr lang="fr-FR" sz="3200" b="1" kern="1200" dirty="0" smtClean="0">
                <a:solidFill>
                  <a:srgbClr val="000066"/>
                </a:solidFill>
                <a:latin typeface="+mn-lt"/>
                <a:ea typeface="+mn-ea"/>
                <a:cs typeface="+mn-cs"/>
              </a:rPr>
              <a:t>projet épistémologique</a:t>
            </a:r>
          </a:p>
        </p:txBody>
      </p:sp>
      <p:sp>
        <p:nvSpPr>
          <p:cNvPr id="3" name="Espace réservé du contenu 2"/>
          <p:cNvSpPr>
            <a:spLocks noGrp="1"/>
          </p:cNvSpPr>
          <p:nvPr>
            <p:ph idx="1"/>
          </p:nvPr>
        </p:nvSpPr>
        <p:spPr>
          <a:xfrm>
            <a:off x="488504" y="1412776"/>
            <a:ext cx="8915400" cy="4237931"/>
          </a:xfrm>
        </p:spPr>
        <p:txBody>
          <a:bodyPr anchor="ctr">
            <a:normAutofit fontScale="62500" lnSpcReduction="20000"/>
          </a:bodyPr>
          <a:lstStyle/>
          <a:p>
            <a:pPr lvl="2" eaLnBrk="1" hangingPunct="1"/>
            <a:endParaRPr lang="fr-FR" altLang="fr-FR" sz="2100" b="1" i="1" kern="1200" dirty="0" smtClean="0">
              <a:solidFill>
                <a:schemeClr val="accent2"/>
              </a:solidFill>
              <a:latin typeface="Arial" charset="0"/>
            </a:endParaRPr>
          </a:p>
          <a:p>
            <a:pPr algn="ctr" eaLnBrk="1" hangingPunct="1">
              <a:buNone/>
            </a:pPr>
            <a:r>
              <a:rPr lang="fr-FR" altLang="fr-FR" sz="2900" b="1" dirty="0" smtClean="0">
                <a:solidFill>
                  <a:srgbClr val="FF0000"/>
                </a:solidFill>
                <a:latin typeface="Arial" pitchFamily="34" charset="0"/>
                <a:cs typeface="Arial" pitchFamily="34" charset="0"/>
              </a:rPr>
              <a:t>En Sciences Cognitives :</a:t>
            </a:r>
          </a:p>
          <a:p>
            <a:pPr eaLnBrk="1" hangingPunct="1"/>
            <a:endParaRPr lang="fr-FR" altLang="fr-FR" dirty="0" smtClean="0"/>
          </a:p>
          <a:p>
            <a:pPr>
              <a:buNone/>
            </a:pPr>
            <a:r>
              <a:rPr lang="fr-FR" altLang="fr-FR" sz="3100" b="1" i="1" kern="1200" dirty="0" smtClean="0">
                <a:solidFill>
                  <a:schemeClr val="accent2"/>
                </a:solidFill>
                <a:latin typeface="Arial" charset="0"/>
              </a:rPr>
              <a:t>Dans le domaine des Sciences Cognitives, </a:t>
            </a:r>
            <a:r>
              <a:rPr lang="fr-FR" altLang="fr-FR" sz="3100" b="1" i="1" kern="1200" dirty="0" err="1" smtClean="0">
                <a:solidFill>
                  <a:schemeClr val="accent2"/>
                </a:solidFill>
                <a:latin typeface="Arial" charset="0"/>
              </a:rPr>
              <a:t>Chamak</a:t>
            </a:r>
            <a:r>
              <a:rPr lang="fr-FR" altLang="fr-FR" sz="3100" b="1" i="1" kern="1200" dirty="0" smtClean="0">
                <a:solidFill>
                  <a:schemeClr val="accent2"/>
                </a:solidFill>
                <a:latin typeface="Arial" charset="0"/>
              </a:rPr>
              <a:t> (2004) rappelait que les Sciences Cognitives connaissaient un débat fort orienté :</a:t>
            </a:r>
          </a:p>
          <a:p>
            <a:endParaRPr lang="fr-FR" altLang="fr-FR" sz="3100" b="1" i="1" kern="1200" dirty="0" smtClean="0">
              <a:solidFill>
                <a:schemeClr val="accent2"/>
              </a:solidFill>
              <a:latin typeface="Arial" charset="0"/>
            </a:endParaRPr>
          </a:p>
          <a:p>
            <a:r>
              <a:rPr lang="fr-FR" altLang="fr-FR" sz="3100" b="1" i="1" kern="1200" dirty="0" smtClean="0">
                <a:solidFill>
                  <a:schemeClr val="accent2"/>
                </a:solidFill>
                <a:latin typeface="Arial" charset="0"/>
              </a:rPr>
              <a:t>Soit vers la production de modèles informatiques et où les mécanismes de la pensée sont rapportés à un niveau d'explication logique », c'est-à-dire le modèle cognitiviste =&gt;  modélisation des connaissances à travers des réseaux de relations. </a:t>
            </a:r>
          </a:p>
          <a:p>
            <a:endParaRPr lang="fr-FR" altLang="fr-FR" sz="3100" b="1" i="1" kern="1200" dirty="0" smtClean="0">
              <a:solidFill>
                <a:schemeClr val="accent2"/>
              </a:solidFill>
              <a:latin typeface="Arial" charset="0"/>
            </a:endParaRPr>
          </a:p>
          <a:p>
            <a:r>
              <a:rPr lang="fr-FR" altLang="fr-FR" sz="3100" b="1" i="1" kern="1200" dirty="0" smtClean="0">
                <a:solidFill>
                  <a:schemeClr val="accent2"/>
                </a:solidFill>
                <a:latin typeface="Arial" charset="0"/>
              </a:rPr>
              <a:t>Soit vers « des neurosciences cognitives où les mécanismes de la pensée sont rapportés à un niveau d'explication neurologique », c'est-à-dire un modèle connexionniste. =&gt; Ce sont les réseaux de relations (qu’ils soient neuronaux, informatiques) qui créent des états transitoires et qui s’instituent parfois au </a:t>
            </a:r>
            <a:r>
              <a:rPr lang="fr-FR" altLang="fr-FR" b="1" i="1" kern="1200" dirty="0" smtClean="0">
                <a:solidFill>
                  <a:schemeClr val="accent2"/>
                </a:solidFill>
                <a:latin typeface="Arial" charset="0"/>
              </a:rPr>
              <a:t>niveau global.</a:t>
            </a:r>
          </a:p>
        </p:txBody>
      </p:sp>
    </p:spTree>
    <p:extLst>
      <p:ext uri="{BB962C8B-B14F-4D97-AF65-F5344CB8AC3E}">
        <p14:creationId xmlns="" xmlns:p14="http://schemas.microsoft.com/office/powerpoint/2010/main" val="14796368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0472" y="476672"/>
            <a:ext cx="9210228" cy="720080"/>
          </a:xfrm>
        </p:spPr>
        <p:txBody>
          <a:bodyPr/>
          <a:lstStyle/>
          <a:p>
            <a:r>
              <a:rPr lang="fr-FR" sz="3200" b="1" kern="1200" dirty="0" smtClean="0">
                <a:solidFill>
                  <a:srgbClr val="000066"/>
                </a:solidFill>
                <a:latin typeface="+mn-lt"/>
                <a:ea typeface="+mn-ea"/>
                <a:cs typeface="+mn-cs"/>
              </a:rPr>
              <a:t>La connaissance relationnelle, </a:t>
            </a:r>
            <a:br>
              <a:rPr lang="fr-FR" sz="3200" b="1" kern="1200" dirty="0" smtClean="0">
                <a:solidFill>
                  <a:srgbClr val="000066"/>
                </a:solidFill>
                <a:latin typeface="+mn-lt"/>
                <a:ea typeface="+mn-ea"/>
                <a:cs typeface="+mn-cs"/>
              </a:rPr>
            </a:br>
            <a:r>
              <a:rPr lang="fr-FR" sz="3200" b="1" kern="1200" dirty="0" smtClean="0">
                <a:solidFill>
                  <a:srgbClr val="000066"/>
                </a:solidFill>
                <a:latin typeface="+mn-lt"/>
                <a:ea typeface="+mn-ea"/>
                <a:cs typeface="+mn-cs"/>
              </a:rPr>
              <a:t>projet gestionnaire</a:t>
            </a:r>
          </a:p>
        </p:txBody>
      </p:sp>
      <p:sp>
        <p:nvSpPr>
          <p:cNvPr id="3" name="Espace réservé du contenu 2"/>
          <p:cNvSpPr>
            <a:spLocks noGrp="1"/>
          </p:cNvSpPr>
          <p:nvPr>
            <p:ph idx="1"/>
          </p:nvPr>
        </p:nvSpPr>
        <p:spPr>
          <a:xfrm>
            <a:off x="488504" y="1412776"/>
            <a:ext cx="8915400" cy="4237931"/>
          </a:xfrm>
        </p:spPr>
        <p:txBody>
          <a:bodyPr anchor="ctr">
            <a:normAutofit fontScale="70000" lnSpcReduction="20000"/>
          </a:bodyPr>
          <a:lstStyle/>
          <a:p>
            <a:pPr eaLnBrk="1" hangingPunct="1">
              <a:buNone/>
            </a:pPr>
            <a:endParaRPr lang="fr-FR" altLang="fr-FR" sz="1800" dirty="0" smtClean="0"/>
          </a:p>
          <a:p>
            <a:pPr eaLnBrk="1" hangingPunct="1"/>
            <a:r>
              <a:rPr lang="fr-FR" altLang="fr-FR" sz="3100" b="1" i="1" kern="1200" dirty="0" smtClean="0">
                <a:solidFill>
                  <a:schemeClr val="accent2"/>
                </a:solidFill>
                <a:latin typeface="Arial" charset="0"/>
              </a:rPr>
              <a:t>Origine : la relation est une source  de compétitivité pour l’organisation. Elle est liée à la capacité des organisations à l’utiliser (perspective des capacités dynamiques). </a:t>
            </a:r>
          </a:p>
          <a:p>
            <a:pPr eaLnBrk="1" hangingPunct="1"/>
            <a:endParaRPr lang="fr-FR" altLang="fr-FR" sz="3100" b="1" i="1" kern="1200" dirty="0" smtClean="0">
              <a:solidFill>
                <a:schemeClr val="accent2"/>
              </a:solidFill>
              <a:latin typeface="Arial" charset="0"/>
            </a:endParaRPr>
          </a:p>
          <a:p>
            <a:pPr eaLnBrk="1" hangingPunct="1"/>
            <a:r>
              <a:rPr lang="fr-FR" altLang="fr-FR" sz="3100" b="1" i="1" kern="1200" dirty="0" smtClean="0">
                <a:solidFill>
                  <a:schemeClr val="accent2"/>
                </a:solidFill>
                <a:latin typeface="Arial" charset="0"/>
              </a:rPr>
              <a:t>Centrée autour des échanges entre les organisations</a:t>
            </a:r>
          </a:p>
          <a:p>
            <a:pPr eaLnBrk="1" hangingPunct="1"/>
            <a:endParaRPr lang="fr-FR" altLang="fr-FR" sz="3100" b="1" i="1" kern="1200" dirty="0" smtClean="0">
              <a:solidFill>
                <a:schemeClr val="accent2"/>
              </a:solidFill>
              <a:latin typeface="Arial" charset="0"/>
            </a:endParaRPr>
          </a:p>
          <a:p>
            <a:pPr eaLnBrk="1" hangingPunct="1"/>
            <a:r>
              <a:rPr lang="fr-FR" altLang="fr-FR" sz="3100" b="1" i="1" kern="1200" dirty="0" smtClean="0">
                <a:solidFill>
                  <a:schemeClr val="accent2"/>
                </a:solidFill>
                <a:latin typeface="Arial" charset="0"/>
              </a:rPr>
              <a:t>=&gt; La connaissance relationnelle naît d’études sur le monde de l’industrie (notamment celui de l’automobile) entre sous traitants et donneur d’ordre. Elle s’interroge sur la qualité des relations  entre les différentes  parties et l’impact des relations sur la performance de ce réseau d’entreprises. </a:t>
            </a:r>
          </a:p>
        </p:txBody>
      </p:sp>
    </p:spTree>
    <p:extLst>
      <p:ext uri="{BB962C8B-B14F-4D97-AF65-F5344CB8AC3E}">
        <p14:creationId xmlns="" xmlns:p14="http://schemas.microsoft.com/office/powerpoint/2010/main" val="14796368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4488" y="476672"/>
            <a:ext cx="9210228" cy="720080"/>
          </a:xfrm>
        </p:spPr>
        <p:txBody>
          <a:bodyPr/>
          <a:lstStyle/>
          <a:p>
            <a:r>
              <a:rPr lang="fr-FR" sz="3200" b="1" kern="1200" dirty="0" smtClean="0">
                <a:solidFill>
                  <a:srgbClr val="000066"/>
                </a:solidFill>
                <a:latin typeface="+mn-lt"/>
                <a:ea typeface="+mn-ea"/>
                <a:cs typeface="+mn-cs"/>
              </a:rPr>
              <a:t>La connaissance relationnelle, </a:t>
            </a:r>
            <a:br>
              <a:rPr lang="fr-FR" sz="3200" b="1" kern="1200" dirty="0" smtClean="0">
                <a:solidFill>
                  <a:srgbClr val="000066"/>
                </a:solidFill>
                <a:latin typeface="+mn-lt"/>
                <a:ea typeface="+mn-ea"/>
                <a:cs typeface="+mn-cs"/>
              </a:rPr>
            </a:br>
            <a:r>
              <a:rPr lang="fr-FR" sz="3200" b="1" kern="1200" dirty="0" smtClean="0">
                <a:solidFill>
                  <a:srgbClr val="000066"/>
                </a:solidFill>
                <a:latin typeface="+mn-lt"/>
                <a:ea typeface="+mn-ea"/>
                <a:cs typeface="+mn-cs"/>
              </a:rPr>
              <a:t>capital social</a:t>
            </a:r>
          </a:p>
        </p:txBody>
      </p:sp>
      <p:sp>
        <p:nvSpPr>
          <p:cNvPr id="3" name="Espace réservé du contenu 2"/>
          <p:cNvSpPr>
            <a:spLocks noGrp="1"/>
          </p:cNvSpPr>
          <p:nvPr>
            <p:ph idx="1"/>
          </p:nvPr>
        </p:nvSpPr>
        <p:spPr>
          <a:xfrm>
            <a:off x="488504" y="1412776"/>
            <a:ext cx="8915400" cy="4237931"/>
          </a:xfrm>
        </p:spPr>
        <p:txBody>
          <a:bodyPr anchor="ctr">
            <a:normAutofit fontScale="62500" lnSpcReduction="20000"/>
          </a:bodyPr>
          <a:lstStyle/>
          <a:p>
            <a:pPr eaLnBrk="1" hangingPunct="1"/>
            <a:endParaRPr lang="fr-FR" altLang="fr-FR" sz="1800" dirty="0" smtClean="0"/>
          </a:p>
          <a:p>
            <a:pPr eaLnBrk="1" hangingPunct="1"/>
            <a:endParaRPr lang="fr-FR" altLang="fr-FR" sz="2000" dirty="0" smtClean="0"/>
          </a:p>
          <a:p>
            <a:pPr eaLnBrk="1" hangingPunct="1"/>
            <a:r>
              <a:rPr lang="fr-FR" altLang="fr-FR" sz="3300" b="1" i="1" kern="1200" dirty="0" smtClean="0">
                <a:solidFill>
                  <a:schemeClr val="accent2"/>
                </a:solidFill>
                <a:latin typeface="Arial" charset="0"/>
              </a:rPr>
              <a:t>L’idée principale est que toute connaissance est dépendante d’un contexte social. Celui-ci affecte tour à tour la création et la diffusion de la connaissance.</a:t>
            </a:r>
          </a:p>
          <a:p>
            <a:pPr eaLnBrk="1" hangingPunct="1"/>
            <a:endParaRPr lang="fr-FR" altLang="fr-FR" b="1" i="1" kern="1200" dirty="0" smtClean="0">
              <a:solidFill>
                <a:schemeClr val="accent2"/>
              </a:solidFill>
              <a:latin typeface="Arial" charset="0"/>
            </a:endParaRPr>
          </a:p>
          <a:p>
            <a:pPr eaLnBrk="1" hangingPunct="1"/>
            <a:r>
              <a:rPr lang="fr-FR" altLang="fr-FR" b="1" i="1" kern="1200" dirty="0" smtClean="0">
                <a:solidFill>
                  <a:schemeClr val="accent2"/>
                </a:solidFill>
                <a:latin typeface="Arial" charset="0"/>
              </a:rPr>
              <a:t>La littérature est unanime pour dire que l’accès au capital social permet l’accès, la création et le transfert de nouvelles connaissances (</a:t>
            </a:r>
            <a:r>
              <a:rPr lang="fr-FR" altLang="fr-FR" b="1" i="1" kern="1200" dirty="0" err="1" smtClean="0">
                <a:solidFill>
                  <a:schemeClr val="accent2"/>
                </a:solidFill>
                <a:latin typeface="Arial" charset="0"/>
              </a:rPr>
              <a:t>Nieves</a:t>
            </a:r>
            <a:r>
              <a:rPr lang="fr-FR" altLang="fr-FR" b="1" i="1" kern="1200" dirty="0" smtClean="0">
                <a:solidFill>
                  <a:schemeClr val="accent2"/>
                </a:solidFill>
                <a:latin typeface="Arial" charset="0"/>
              </a:rPr>
              <a:t> et </a:t>
            </a:r>
            <a:r>
              <a:rPr lang="fr-FR" altLang="fr-FR" b="1" i="1" kern="1200" dirty="0" err="1" smtClean="0">
                <a:solidFill>
                  <a:schemeClr val="accent2"/>
                </a:solidFill>
                <a:latin typeface="Arial" charset="0"/>
              </a:rPr>
              <a:t>Osorio</a:t>
            </a:r>
            <a:r>
              <a:rPr lang="fr-FR" altLang="fr-FR" b="1" i="1" kern="1200" dirty="0" smtClean="0">
                <a:solidFill>
                  <a:schemeClr val="accent2"/>
                </a:solidFill>
                <a:latin typeface="Arial" charset="0"/>
              </a:rPr>
              <a:t>, 2013) </a:t>
            </a:r>
          </a:p>
          <a:p>
            <a:pPr eaLnBrk="1" hangingPunct="1"/>
            <a:endParaRPr lang="fr-FR" altLang="fr-FR" b="1" i="1" kern="1200" dirty="0" smtClean="0">
              <a:solidFill>
                <a:schemeClr val="accent2"/>
              </a:solidFill>
              <a:latin typeface="Arial" charset="0"/>
            </a:endParaRPr>
          </a:p>
          <a:p>
            <a:pPr eaLnBrk="1" hangingPunct="1"/>
            <a:r>
              <a:rPr lang="fr-FR" altLang="fr-FR" b="1" i="1" kern="1200" dirty="0" smtClean="0">
                <a:solidFill>
                  <a:schemeClr val="accent2"/>
                </a:solidFill>
                <a:latin typeface="Arial" charset="0"/>
              </a:rPr>
              <a:t>Le capital social a été associé de longue date à l’étude des réseaux sociaux (Coleman, 1988). La notion est aujourd’hui souvent utilisée comme un élément de mesure de la capacité d’un individu à faire appel à des relations, des ressources… pour mener à bien une action dans un contexte organisationnel. </a:t>
            </a:r>
          </a:p>
          <a:p>
            <a:pPr eaLnBrk="1" hangingPunct="1"/>
            <a:endParaRPr lang="fr-FR" altLang="fr-FR" sz="3100" b="1" i="1" kern="1200" dirty="0" smtClean="0">
              <a:solidFill>
                <a:schemeClr val="accent2"/>
              </a:solidFill>
              <a:latin typeface="Arial" charset="0"/>
            </a:endParaRPr>
          </a:p>
        </p:txBody>
      </p:sp>
    </p:spTree>
    <p:extLst>
      <p:ext uri="{BB962C8B-B14F-4D97-AF65-F5344CB8AC3E}">
        <p14:creationId xmlns="" xmlns:p14="http://schemas.microsoft.com/office/powerpoint/2010/main" val="14796368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4488" y="476672"/>
            <a:ext cx="9210228" cy="720080"/>
          </a:xfrm>
        </p:spPr>
        <p:txBody>
          <a:bodyPr/>
          <a:lstStyle/>
          <a:p>
            <a:r>
              <a:rPr lang="fr-FR" sz="3200" b="1" kern="1200" dirty="0" smtClean="0">
                <a:solidFill>
                  <a:srgbClr val="000066"/>
                </a:solidFill>
                <a:latin typeface="+mn-lt"/>
                <a:ea typeface="+mn-ea"/>
                <a:cs typeface="+mn-cs"/>
              </a:rPr>
              <a:t>La connaissance relationnelle, </a:t>
            </a:r>
            <a:br>
              <a:rPr lang="fr-FR" sz="3200" b="1" kern="1200" dirty="0" smtClean="0">
                <a:solidFill>
                  <a:srgbClr val="000066"/>
                </a:solidFill>
                <a:latin typeface="+mn-lt"/>
                <a:ea typeface="+mn-ea"/>
                <a:cs typeface="+mn-cs"/>
              </a:rPr>
            </a:br>
            <a:r>
              <a:rPr lang="fr-FR" sz="3200" b="1" kern="1200" dirty="0" smtClean="0">
                <a:solidFill>
                  <a:srgbClr val="000066"/>
                </a:solidFill>
                <a:latin typeface="+mn-lt"/>
                <a:ea typeface="+mn-ea"/>
                <a:cs typeface="+mn-cs"/>
              </a:rPr>
              <a:t>capital social</a:t>
            </a:r>
          </a:p>
        </p:txBody>
      </p:sp>
      <p:sp>
        <p:nvSpPr>
          <p:cNvPr id="3" name="Espace réservé du contenu 2"/>
          <p:cNvSpPr>
            <a:spLocks noGrp="1"/>
          </p:cNvSpPr>
          <p:nvPr>
            <p:ph idx="1"/>
          </p:nvPr>
        </p:nvSpPr>
        <p:spPr>
          <a:xfrm>
            <a:off x="488504" y="1412776"/>
            <a:ext cx="8915400" cy="4237931"/>
          </a:xfrm>
        </p:spPr>
        <p:txBody>
          <a:bodyPr anchor="ctr">
            <a:normAutofit fontScale="55000" lnSpcReduction="20000"/>
          </a:bodyPr>
          <a:lstStyle/>
          <a:p>
            <a:pPr eaLnBrk="1" hangingPunct="1"/>
            <a:endParaRPr lang="fr-FR" altLang="fr-FR" sz="1800" dirty="0" smtClean="0"/>
          </a:p>
          <a:p>
            <a:pPr eaLnBrk="1" hangingPunct="1"/>
            <a:endParaRPr lang="fr-FR" altLang="fr-FR" sz="2000" dirty="0" smtClean="0"/>
          </a:p>
          <a:p>
            <a:r>
              <a:rPr lang="fr-FR" altLang="fr-FR" sz="3400" b="1" i="1" kern="1200" dirty="0" smtClean="0">
                <a:solidFill>
                  <a:schemeClr val="accent2"/>
                </a:solidFill>
                <a:latin typeface="Arial" charset="0"/>
              </a:rPr>
              <a:t>Les chercheurs se sont alors intéressés soit aux facteurs les limitant soit à ceux les facilitant :</a:t>
            </a:r>
          </a:p>
          <a:p>
            <a:pPr lvl="1"/>
            <a:r>
              <a:rPr lang="fr-FR" altLang="fr-FR" sz="3000" b="1" i="1" kern="1200" dirty="0" smtClean="0">
                <a:solidFill>
                  <a:schemeClr val="accent2"/>
                </a:solidFill>
                <a:latin typeface="Arial" charset="0"/>
              </a:rPr>
              <a:t>La limitation vient des individus eux-mêmes : de leur motivation, de leur compétence à intégrer et à se mouvoir dans un réseau (</a:t>
            </a:r>
            <a:r>
              <a:rPr lang="fr-FR" altLang="fr-FR" sz="3000" b="1" i="1" kern="1200" dirty="0" err="1" smtClean="0">
                <a:solidFill>
                  <a:schemeClr val="accent2"/>
                </a:solidFill>
                <a:latin typeface="Arial" charset="0"/>
              </a:rPr>
              <a:t>Pauget</a:t>
            </a:r>
            <a:r>
              <a:rPr lang="fr-FR" altLang="fr-FR" sz="3000" b="1" i="1" kern="1200" dirty="0" smtClean="0">
                <a:solidFill>
                  <a:schemeClr val="accent2"/>
                </a:solidFill>
                <a:latin typeface="Arial" charset="0"/>
              </a:rPr>
              <a:t> et Wald, 2013) ou encore de l’ambiguïté de la nature de la connaissance (</a:t>
            </a:r>
            <a:r>
              <a:rPr lang="fr-FR" altLang="fr-FR" sz="3000" b="1" i="1" kern="1200" dirty="0" err="1" smtClean="0">
                <a:solidFill>
                  <a:schemeClr val="accent2"/>
                </a:solidFill>
                <a:latin typeface="Arial" charset="0"/>
              </a:rPr>
              <a:t>Kogut</a:t>
            </a:r>
            <a:r>
              <a:rPr lang="fr-FR" altLang="fr-FR" sz="3000" b="1" i="1" kern="1200" dirty="0" smtClean="0">
                <a:solidFill>
                  <a:schemeClr val="accent2"/>
                </a:solidFill>
                <a:latin typeface="Arial" charset="0"/>
              </a:rPr>
              <a:t> et </a:t>
            </a:r>
            <a:r>
              <a:rPr lang="fr-FR" altLang="fr-FR" sz="3000" b="1" i="1" kern="1200" dirty="0" err="1" smtClean="0">
                <a:solidFill>
                  <a:schemeClr val="accent2"/>
                </a:solidFill>
                <a:latin typeface="Arial" charset="0"/>
              </a:rPr>
              <a:t>Zander</a:t>
            </a:r>
            <a:r>
              <a:rPr lang="fr-FR" altLang="fr-FR" sz="3000" b="1" i="1" kern="1200" dirty="0" smtClean="0">
                <a:solidFill>
                  <a:schemeClr val="accent2"/>
                </a:solidFill>
                <a:latin typeface="Arial" charset="0"/>
              </a:rPr>
              <a:t>, 1995), de son contenu... ou enfin de la capacité de l’</a:t>
            </a:r>
            <a:r>
              <a:rPr lang="fr-FR" altLang="fr-FR" sz="3000" b="1" i="1" kern="1200" dirty="0" err="1" smtClean="0">
                <a:solidFill>
                  <a:schemeClr val="accent2"/>
                </a:solidFill>
                <a:latin typeface="Arial" charset="0"/>
              </a:rPr>
              <a:t>organisaition</a:t>
            </a:r>
            <a:r>
              <a:rPr lang="fr-FR" altLang="fr-FR" sz="3000" b="1" i="1" kern="1200" dirty="0" smtClean="0">
                <a:solidFill>
                  <a:schemeClr val="accent2"/>
                </a:solidFill>
                <a:latin typeface="Arial" charset="0"/>
              </a:rPr>
              <a:t> à absorber les connaissances (perspective de la </a:t>
            </a:r>
            <a:r>
              <a:rPr lang="fr-FR" altLang="fr-FR" sz="3000" b="1" i="1" kern="1200" dirty="0" err="1" smtClean="0">
                <a:solidFill>
                  <a:schemeClr val="accent2"/>
                </a:solidFill>
                <a:latin typeface="Arial" charset="0"/>
              </a:rPr>
              <a:t>knowledge</a:t>
            </a:r>
            <a:r>
              <a:rPr lang="fr-FR" altLang="fr-FR" sz="3000" b="1" i="1" kern="1200" dirty="0" smtClean="0">
                <a:solidFill>
                  <a:schemeClr val="accent2"/>
                </a:solidFill>
                <a:latin typeface="Arial" charset="0"/>
              </a:rPr>
              <a:t> </a:t>
            </a:r>
            <a:r>
              <a:rPr lang="fr-FR" altLang="fr-FR" sz="3000" b="1" i="1" kern="1200" dirty="0" err="1" smtClean="0">
                <a:solidFill>
                  <a:schemeClr val="accent2"/>
                </a:solidFill>
                <a:latin typeface="Arial" charset="0"/>
              </a:rPr>
              <a:t>based</a:t>
            </a:r>
            <a:r>
              <a:rPr lang="fr-FR" altLang="fr-FR" sz="3000" b="1" i="1" kern="1200" dirty="0" smtClean="0">
                <a:solidFill>
                  <a:schemeClr val="accent2"/>
                </a:solidFill>
                <a:latin typeface="Arial" charset="0"/>
              </a:rPr>
              <a:t> </a:t>
            </a:r>
            <a:r>
              <a:rPr lang="fr-FR" altLang="fr-FR" sz="3000" b="1" i="1" kern="1200" dirty="0" err="1" smtClean="0">
                <a:solidFill>
                  <a:schemeClr val="accent2"/>
                </a:solidFill>
                <a:latin typeface="Arial" charset="0"/>
              </a:rPr>
              <a:t>view</a:t>
            </a:r>
            <a:r>
              <a:rPr lang="fr-FR" altLang="fr-FR" sz="3000" b="1" i="1" kern="1200" dirty="0" smtClean="0">
                <a:solidFill>
                  <a:schemeClr val="accent2"/>
                </a:solidFill>
                <a:latin typeface="Arial" charset="0"/>
              </a:rPr>
              <a:t>). </a:t>
            </a:r>
          </a:p>
          <a:p>
            <a:pPr lvl="1"/>
            <a:r>
              <a:rPr lang="fr-FR" altLang="fr-FR" sz="3000" b="1" i="1" kern="1200" dirty="0" smtClean="0">
                <a:solidFill>
                  <a:schemeClr val="accent2"/>
                </a:solidFill>
                <a:latin typeface="Arial" charset="0"/>
              </a:rPr>
              <a:t>Il le facilite. Toutefois, c’est plus le positionnement de l’individu au sein du réseau (sa centralité, son accès au nœud de relation, son ancienneté dans le réseau…) qui est mise en avant que la qualité de la relation.</a:t>
            </a:r>
          </a:p>
          <a:p>
            <a:endParaRPr lang="fr-FR" altLang="fr-FR" sz="3400" b="1" i="1" kern="1200" dirty="0" smtClean="0">
              <a:solidFill>
                <a:schemeClr val="accent2"/>
              </a:solidFill>
              <a:latin typeface="Arial" charset="0"/>
            </a:endParaRPr>
          </a:p>
          <a:p>
            <a:r>
              <a:rPr lang="fr-FR" altLang="fr-FR" sz="3400" b="1" i="1" kern="1200" dirty="0" smtClean="0">
                <a:solidFill>
                  <a:schemeClr val="accent2"/>
                </a:solidFill>
                <a:latin typeface="Arial" charset="0"/>
              </a:rPr>
              <a:t>=&gt; Pour synthétiser le lien entre connaissance et relations, Phelps et al. (2012) proposent la notion de « </a:t>
            </a:r>
            <a:r>
              <a:rPr lang="fr-FR" altLang="fr-FR" sz="3400" b="1" i="1" kern="1200" dirty="0" err="1" smtClean="0">
                <a:solidFill>
                  <a:schemeClr val="accent2"/>
                </a:solidFill>
                <a:latin typeface="Arial" charset="0"/>
              </a:rPr>
              <a:t>knowledge</a:t>
            </a:r>
            <a:r>
              <a:rPr lang="fr-FR" altLang="fr-FR" sz="3400" b="1" i="1" kern="1200" dirty="0" smtClean="0">
                <a:solidFill>
                  <a:schemeClr val="accent2"/>
                </a:solidFill>
                <a:latin typeface="Arial" charset="0"/>
              </a:rPr>
              <a:t> networks » qui constitue aujourd’hui un champ de recherche académique en forte croissance. </a:t>
            </a:r>
          </a:p>
        </p:txBody>
      </p:sp>
    </p:spTree>
    <p:extLst>
      <p:ext uri="{BB962C8B-B14F-4D97-AF65-F5344CB8AC3E}">
        <p14:creationId xmlns="" xmlns:p14="http://schemas.microsoft.com/office/powerpoint/2010/main" val="14796368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4488" y="476672"/>
            <a:ext cx="9210228" cy="720080"/>
          </a:xfrm>
        </p:spPr>
        <p:txBody>
          <a:bodyPr/>
          <a:lstStyle/>
          <a:p>
            <a:r>
              <a:rPr lang="fr-FR" sz="3200" b="1" kern="1200" dirty="0" smtClean="0">
                <a:solidFill>
                  <a:srgbClr val="000066"/>
                </a:solidFill>
                <a:latin typeface="+mn-lt"/>
                <a:ea typeface="+mn-ea"/>
                <a:cs typeface="+mn-cs"/>
              </a:rPr>
              <a:t>La connaissance relationnelle, </a:t>
            </a:r>
            <a:br>
              <a:rPr lang="fr-FR" sz="3200" b="1" kern="1200" dirty="0" smtClean="0">
                <a:solidFill>
                  <a:srgbClr val="000066"/>
                </a:solidFill>
                <a:latin typeface="+mn-lt"/>
                <a:ea typeface="+mn-ea"/>
                <a:cs typeface="+mn-cs"/>
              </a:rPr>
            </a:br>
            <a:r>
              <a:rPr lang="fr-FR" sz="3200" b="1" kern="1200" dirty="0" smtClean="0">
                <a:solidFill>
                  <a:srgbClr val="000066"/>
                </a:solidFill>
                <a:latin typeface="+mn-lt"/>
                <a:ea typeface="+mn-ea"/>
                <a:cs typeface="+mn-cs"/>
              </a:rPr>
              <a:t>projet sociologique</a:t>
            </a:r>
          </a:p>
        </p:txBody>
      </p:sp>
      <p:sp>
        <p:nvSpPr>
          <p:cNvPr id="3" name="Espace réservé du contenu 2"/>
          <p:cNvSpPr>
            <a:spLocks noGrp="1"/>
          </p:cNvSpPr>
          <p:nvPr>
            <p:ph idx="1"/>
          </p:nvPr>
        </p:nvSpPr>
        <p:spPr>
          <a:xfrm>
            <a:off x="488504" y="1412776"/>
            <a:ext cx="8915400" cy="4237931"/>
          </a:xfrm>
        </p:spPr>
        <p:txBody>
          <a:bodyPr anchor="ctr">
            <a:normAutofit fontScale="62500" lnSpcReduction="20000"/>
          </a:bodyPr>
          <a:lstStyle/>
          <a:p>
            <a:pPr eaLnBrk="1" hangingPunct="1"/>
            <a:endParaRPr lang="fr-FR" altLang="fr-FR" sz="1800" dirty="0" smtClean="0"/>
          </a:p>
          <a:p>
            <a:pPr eaLnBrk="1" hangingPunct="1"/>
            <a:endParaRPr lang="fr-FR" altLang="fr-FR" sz="2000" dirty="0" smtClean="0"/>
          </a:p>
          <a:p>
            <a:pPr eaLnBrk="1" hangingPunct="1"/>
            <a:endParaRPr lang="fr-FR" altLang="fr-FR" sz="2000" dirty="0" smtClean="0"/>
          </a:p>
          <a:p>
            <a:pPr eaLnBrk="1" hangingPunct="1"/>
            <a:endParaRPr lang="fr-FR" altLang="fr-FR" sz="2000" dirty="0" smtClean="0"/>
          </a:p>
          <a:p>
            <a:pPr eaLnBrk="1" hangingPunct="1">
              <a:buNone/>
            </a:pPr>
            <a:r>
              <a:rPr lang="fr-FR" altLang="fr-FR" sz="3400" b="1" i="1" kern="1200" dirty="0" smtClean="0">
                <a:solidFill>
                  <a:schemeClr val="accent2"/>
                </a:solidFill>
                <a:latin typeface="Arial" charset="0"/>
              </a:rPr>
              <a:t>Une dernière approche de la connaissance relationnelle peut être définie comme :</a:t>
            </a:r>
          </a:p>
          <a:p>
            <a:pPr eaLnBrk="1" hangingPunct="1"/>
            <a:endParaRPr lang="fr-FR" altLang="fr-FR" sz="3400" b="1" i="1" kern="1200" dirty="0" smtClean="0">
              <a:solidFill>
                <a:schemeClr val="accent2"/>
              </a:solidFill>
              <a:latin typeface="Arial" charset="0"/>
            </a:endParaRPr>
          </a:p>
          <a:p>
            <a:pPr eaLnBrk="1" hangingPunct="1"/>
            <a:r>
              <a:rPr lang="fr-FR" altLang="fr-FR" sz="3400" b="1" i="1" kern="1200" dirty="0" smtClean="0">
                <a:solidFill>
                  <a:schemeClr val="accent2"/>
                </a:solidFill>
                <a:latin typeface="Arial" charset="0"/>
              </a:rPr>
              <a:t>une connaissance de l'autre créée au cours d'une action (</a:t>
            </a:r>
            <a:r>
              <a:rPr lang="fr-FR" altLang="fr-FR" sz="3400" b="1" i="1" kern="1200" dirty="0" err="1" smtClean="0">
                <a:solidFill>
                  <a:schemeClr val="accent2"/>
                </a:solidFill>
                <a:latin typeface="Arial" charset="0"/>
              </a:rPr>
              <a:t>Orlikowski</a:t>
            </a:r>
            <a:r>
              <a:rPr lang="fr-FR" altLang="fr-FR" sz="3400" b="1" i="1" kern="1200" dirty="0" smtClean="0">
                <a:solidFill>
                  <a:schemeClr val="accent2"/>
                </a:solidFill>
                <a:latin typeface="Arial" charset="0"/>
              </a:rPr>
              <a:t>, 2002) </a:t>
            </a:r>
          </a:p>
          <a:p>
            <a:pPr eaLnBrk="1" hangingPunct="1"/>
            <a:endParaRPr lang="fr-FR" altLang="fr-FR" sz="3400" b="1" i="1" kern="1200" dirty="0" smtClean="0">
              <a:solidFill>
                <a:schemeClr val="accent2"/>
              </a:solidFill>
              <a:latin typeface="Arial" charset="0"/>
            </a:endParaRPr>
          </a:p>
          <a:p>
            <a:pPr eaLnBrk="1" hangingPunct="1"/>
            <a:r>
              <a:rPr lang="fr-FR" altLang="fr-FR" sz="3400" b="1" i="1" kern="1200" dirty="0" smtClean="0">
                <a:solidFill>
                  <a:schemeClr val="accent2"/>
                </a:solidFill>
                <a:latin typeface="Arial" charset="0"/>
              </a:rPr>
              <a:t>ou véhiculée au cours de celle-ci (</a:t>
            </a:r>
            <a:r>
              <a:rPr lang="fr-FR" altLang="fr-FR" sz="3400" b="1" i="1" kern="1200" dirty="0" err="1" smtClean="0">
                <a:solidFill>
                  <a:schemeClr val="accent2"/>
                </a:solidFill>
                <a:latin typeface="Arial" charset="0"/>
              </a:rPr>
              <a:t>Kogut</a:t>
            </a:r>
            <a:r>
              <a:rPr lang="fr-FR" altLang="fr-FR" sz="3400" b="1" i="1" kern="1200" dirty="0" smtClean="0">
                <a:solidFill>
                  <a:schemeClr val="accent2"/>
                </a:solidFill>
                <a:latin typeface="Arial" charset="0"/>
              </a:rPr>
              <a:t> et </a:t>
            </a:r>
            <a:r>
              <a:rPr lang="fr-FR" altLang="fr-FR" sz="3400" b="1" i="1" kern="1200" dirty="0" err="1" smtClean="0">
                <a:solidFill>
                  <a:schemeClr val="accent2"/>
                </a:solidFill>
                <a:latin typeface="Arial" charset="0"/>
              </a:rPr>
              <a:t>Zander</a:t>
            </a:r>
            <a:r>
              <a:rPr lang="fr-FR" altLang="fr-FR" sz="3400" b="1" i="1" kern="1200" dirty="0" smtClean="0">
                <a:solidFill>
                  <a:schemeClr val="accent2"/>
                </a:solidFill>
                <a:latin typeface="Arial" charset="0"/>
              </a:rPr>
              <a:t>, 1995). </a:t>
            </a:r>
          </a:p>
          <a:p>
            <a:pPr eaLnBrk="1" hangingPunct="1"/>
            <a:endParaRPr lang="fr-FR" altLang="fr-FR" sz="3400" b="1" i="1" kern="1200" dirty="0" smtClean="0">
              <a:solidFill>
                <a:schemeClr val="accent2"/>
              </a:solidFill>
              <a:latin typeface="Arial" charset="0"/>
            </a:endParaRPr>
          </a:p>
          <a:p>
            <a:pPr eaLnBrk="1" hangingPunct="1"/>
            <a:r>
              <a:rPr lang="fr-FR" altLang="fr-FR" sz="3400" b="1" i="1" kern="1200" dirty="0" smtClean="0">
                <a:solidFill>
                  <a:schemeClr val="accent2"/>
                </a:solidFill>
                <a:latin typeface="Arial" charset="0"/>
              </a:rPr>
              <a:t>Ceci est une approche plus centrée sur la construction des actions, et de la structuration des organisations. </a:t>
            </a:r>
          </a:p>
          <a:p>
            <a:pPr eaLnBrk="1" hangingPunct="1"/>
            <a:endParaRPr lang="fr-FR" altLang="fr-FR" sz="2000" dirty="0" smtClean="0"/>
          </a:p>
        </p:txBody>
      </p:sp>
    </p:spTree>
    <p:extLst>
      <p:ext uri="{BB962C8B-B14F-4D97-AF65-F5344CB8AC3E}">
        <p14:creationId xmlns="" xmlns:p14="http://schemas.microsoft.com/office/powerpoint/2010/main" val="147963684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4634</TotalTime>
  <Words>689</Words>
  <Application>Microsoft Office PowerPoint</Application>
  <PresentationFormat>Format A4 (210 x 297 mm)</PresentationFormat>
  <Paragraphs>89</Paragraphs>
  <Slides>11</Slides>
  <Notes>1</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Default Design</vt:lpstr>
      <vt:lpstr>Diapositive 1</vt:lpstr>
      <vt:lpstr>Qu’est ce qu’une connaissance relationnelle ?</vt:lpstr>
      <vt:lpstr>La connaissance relationnelle : quelle définition ?</vt:lpstr>
      <vt:lpstr>La connaissance relationnelle,  projet épistémologique</vt:lpstr>
      <vt:lpstr>La connaissance relationnelle,  projet épistémologique</vt:lpstr>
      <vt:lpstr>La connaissance relationnelle,  projet gestionnaire</vt:lpstr>
      <vt:lpstr>La connaissance relationnelle,  capital social</vt:lpstr>
      <vt:lpstr>La connaissance relationnelle,  capital social</vt:lpstr>
      <vt:lpstr>La connaissance relationnelle,  projet sociologique</vt:lpstr>
      <vt:lpstr>La connaissance relationnelle,  Conclusion</vt:lpstr>
      <vt:lpstr>Diapositive 11</vt:lpstr>
    </vt:vector>
  </TitlesOfParts>
  <Company>Groupe ESSEC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 I P</dc:title>
  <dc:creator>Jean-Louis Roy</dc:creator>
  <cp:lastModifiedBy>ermine</cp:lastModifiedBy>
  <cp:revision>126</cp:revision>
  <dcterms:created xsi:type="dcterms:W3CDTF">2010-11-25T07:39:51Z</dcterms:created>
  <dcterms:modified xsi:type="dcterms:W3CDTF">2016-03-22T10:25:57Z</dcterms:modified>
</cp:coreProperties>
</file>