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5" r:id="rId2"/>
    <p:sldId id="477" r:id="rId3"/>
    <p:sldId id="518" r:id="rId4"/>
    <p:sldId id="519" r:id="rId5"/>
    <p:sldId id="520" r:id="rId6"/>
    <p:sldId id="521" r:id="rId7"/>
    <p:sldId id="523" r:id="rId8"/>
    <p:sldId id="524" r:id="rId9"/>
    <p:sldId id="525" r:id="rId10"/>
    <p:sldId id="526" r:id="rId11"/>
    <p:sldId id="528" r:id="rId12"/>
    <p:sldId id="527" r:id="rId13"/>
    <p:sldId id="529" r:id="rId14"/>
  </p:sldIdLst>
  <p:sldSz cx="9906000" cy="6858000" type="A4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38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99"/>
    <a:srgbClr val="808080"/>
    <a:srgbClr val="000066"/>
    <a:srgbClr val="FF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51" autoAdjust="0"/>
    <p:restoredTop sz="96494" autoAdjust="0"/>
  </p:normalViewPr>
  <p:slideViewPr>
    <p:cSldViewPr showGuides="1">
      <p:cViewPr varScale="1">
        <p:scale>
          <a:sx n="95" d="100"/>
          <a:sy n="95" d="100"/>
        </p:scale>
        <p:origin x="-688" y="-104"/>
      </p:cViewPr>
      <p:guideLst>
        <p:guide orient="horz" pos="3838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8018F-3E34-4107-BCF3-C6B5767CFFC7}" type="datetimeFigureOut">
              <a:rPr lang="fr-FR" smtClean="0"/>
              <a:pPr/>
              <a:t>16-01-29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EA2D2-60A1-4B3B-8C85-82E2E52562D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4302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E69298B-5290-407C-AA65-33FCD2D34A91}" type="datetimeFigureOut">
              <a:rPr lang="fr-FR"/>
              <a:pPr>
                <a:defRPr/>
              </a:pPr>
              <a:t>16-01-29</a:t>
            </a:fld>
            <a:endParaRPr lang="fr-FR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A7DDF7E-C45A-4D8F-94E7-81E3231674C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705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5363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36D6A0E-6DC9-46DB-93C4-0B96569B4BA2}" type="slidenum">
              <a:rPr lang="fr-FR" sz="1200">
                <a:latin typeface="+mn-lt"/>
              </a:rPr>
              <a:pPr algn="r">
                <a:defRPr/>
              </a:pPr>
              <a:t>1</a:t>
            </a:fld>
            <a:endParaRPr lang="fr-FR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0176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8077A-FA0E-4B73-8E06-7441EA2BAEF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526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081902-7E74-4FBE-A967-DB01012DD6DB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8111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081902-7E74-4FBE-A967-DB01012DD6DB}" type="slidenum">
              <a:rPr lang="fr-FR" altLang="fr-FR"/>
              <a:pPr/>
              <a:t>11</a:t>
            </a:fld>
            <a:endParaRPr lang="fr-FR" altLang="fr-FR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8111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5363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36D6A0E-6DC9-46DB-93C4-0B96569B4BA2}" type="slidenum">
              <a:rPr lang="fr-FR" sz="1200">
                <a:latin typeface="+mn-lt"/>
              </a:rPr>
              <a:pPr algn="r">
                <a:defRPr/>
              </a:pPr>
              <a:t>13</a:t>
            </a:fld>
            <a:endParaRPr lang="fr-FR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0176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7" name="Text Box 26"/>
          <p:cNvSpPr txBox="1">
            <a:spLocks noChangeArrowheads="1"/>
          </p:cNvSpPr>
          <p:nvPr userDrawn="1"/>
        </p:nvSpPr>
        <p:spPr bwMode="auto">
          <a:xfrm>
            <a:off x="920552" y="6567155"/>
            <a:ext cx="70567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</a:t>
            </a:r>
            <a:r>
              <a:rPr lang="fr-FR" sz="100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Licence « </a:t>
            </a:r>
            <a:r>
              <a:rPr lang="fr-FR" sz="10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Creative</a:t>
            </a: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Commons » </a:t>
            </a: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rPr>
              <a:t>(CC-BY-NC-SA)  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Claude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Praponaris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Projet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BourbaKeM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élément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 n°8, 2015</a:t>
            </a:r>
            <a:endParaRPr lang="fr-FR" sz="1000" kern="1200" dirty="0" smtClean="0">
              <a:solidFill>
                <a:schemeClr val="tx1"/>
              </a:solidFill>
              <a:latin typeface="Arial" charset="0"/>
              <a:ea typeface="+mn-ea"/>
              <a:cs typeface="Tahoma" pitchFamily="34" charset="0"/>
            </a:endParaRPr>
          </a:p>
        </p:txBody>
      </p:sp>
      <p:pic>
        <p:nvPicPr>
          <p:cNvPr id="125954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6496" y="6596806"/>
            <a:ext cx="1793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5955" name="Picture 3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520" y="6596806"/>
            <a:ext cx="1793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5956" name="Picture 4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8544" y="6597352"/>
            <a:ext cx="1905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8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pied de page 4"/>
          <p:cNvSpPr txBox="1">
            <a:spLocks/>
          </p:cNvSpPr>
          <p:nvPr/>
        </p:nvSpPr>
        <p:spPr bwMode="auto">
          <a:xfrm>
            <a:off x="704528" y="2205038"/>
            <a:ext cx="8568952" cy="79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Projet </a:t>
            </a:r>
            <a:r>
              <a:rPr lang="fr-FR" sz="2800" b="1" dirty="0" err="1" smtClean="0">
                <a:solidFill>
                  <a:srgbClr val="002060"/>
                </a:solidFill>
                <a:latin typeface="Calibri" pitchFamily="34" charset="0"/>
              </a:rPr>
              <a:t>BourbaKeM</a:t>
            </a:r>
            <a:endParaRPr lang="fr-FR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fr-FR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Elément n° 8 :</a:t>
            </a:r>
          </a:p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Le transfert des connaissances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5385048" y="4292600"/>
            <a:ext cx="3773487" cy="455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400" b="1" i="1" dirty="0" smtClean="0">
                <a:solidFill>
                  <a:srgbClr val="002060"/>
                </a:solidFill>
                <a:latin typeface="Calibri" pitchFamily="34" charset="0"/>
              </a:rPr>
              <a:t>Claude PARAPONARIS</a:t>
            </a:r>
            <a:endParaRPr lang="en-CA" sz="24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6" name="Image 5" descr="logo_AgeCSO-20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188640"/>
            <a:ext cx="2920582" cy="1412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687" y="365126"/>
            <a:ext cx="8716276" cy="70579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fr-FR" sz="2400" b="1" kern="1200" dirty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Facteurs facilitant le transfert au sein de </a:t>
            </a: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l’organisation </a:t>
            </a:r>
            <a:b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</a:b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selon </a:t>
            </a:r>
            <a:r>
              <a:rPr lang="fr-FR" sz="2400" b="1" kern="1200" dirty="0" err="1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Ikujiro</a:t>
            </a: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2400" b="1" kern="1200" dirty="0" err="1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Nonaka</a:t>
            </a:r>
            <a:endParaRPr lang="fr-FR" altLang="fr-FR" sz="2400" b="1" kern="1200" dirty="0">
              <a:solidFill>
                <a:srgbClr val="000066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6" name="Groupe 25"/>
          <p:cNvGrpSpPr/>
          <p:nvPr/>
        </p:nvGrpSpPr>
        <p:grpSpPr>
          <a:xfrm>
            <a:off x="2282209" y="2073890"/>
            <a:ext cx="5341582" cy="1931174"/>
            <a:chOff x="4082589" y="1558926"/>
            <a:chExt cx="5341582" cy="1931174"/>
          </a:xfrm>
        </p:grpSpPr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4232275" y="1558926"/>
              <a:ext cx="1728787" cy="4873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1200" b="1" dirty="0">
                  <a:solidFill>
                    <a:schemeClr val="accent2"/>
                  </a:solidFill>
                  <a:latin typeface="Calibri" pitchFamily="34" charset="0"/>
                </a:rPr>
                <a:t>Connaissances </a:t>
              </a:r>
              <a:r>
                <a:rPr lang="fr-FR" sz="1200" b="1" dirty="0" smtClean="0">
                  <a:solidFill>
                    <a:schemeClr val="accent2"/>
                  </a:solidFill>
                  <a:latin typeface="Calibri" pitchFamily="34" charset="0"/>
                </a:rPr>
                <a:t>explicites</a:t>
              </a:r>
              <a:endParaRPr lang="fr-FR" sz="1200" b="1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33" name="Line 20"/>
            <p:cNvSpPr>
              <a:spLocks noChangeShapeType="1"/>
            </p:cNvSpPr>
            <p:nvPr/>
          </p:nvSpPr>
          <p:spPr bwMode="auto">
            <a:xfrm>
              <a:off x="6032500" y="1785938"/>
              <a:ext cx="115252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arrow" w="lg" len="lg"/>
              <a:tailEnd type="arrow" w="lg" len="lg"/>
            </a:ln>
            <a:effectLst/>
          </p:spPr>
          <p:txBody>
            <a:bodyPr/>
            <a:lstStyle/>
            <a:p>
              <a:endParaRPr lang="fr-FR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 flipV="1">
              <a:off x="5199063" y="2151063"/>
              <a:ext cx="0" cy="62706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arrow" w="lg" len="lg"/>
            </a:ln>
            <a:effectLst/>
          </p:spPr>
          <p:txBody>
            <a:bodyPr/>
            <a:lstStyle/>
            <a:p>
              <a:endParaRPr lang="fr-FR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35" name="Line 22"/>
            <p:cNvSpPr>
              <a:spLocks noChangeShapeType="1"/>
            </p:cNvSpPr>
            <p:nvPr/>
          </p:nvSpPr>
          <p:spPr bwMode="auto">
            <a:xfrm>
              <a:off x="8297863" y="2178348"/>
              <a:ext cx="0" cy="62547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arrow" w="lg" len="lg"/>
            </a:ln>
            <a:effectLst/>
          </p:spPr>
          <p:txBody>
            <a:bodyPr/>
            <a:lstStyle/>
            <a:p>
              <a:endParaRPr lang="fr-FR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4082589" y="2363788"/>
              <a:ext cx="1080425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 err="1" smtClean="0">
                  <a:solidFill>
                    <a:schemeClr val="accent2"/>
                  </a:solidFill>
                  <a:latin typeface="+mn-lt"/>
                </a:rPr>
                <a:t>Exterorisation</a:t>
              </a:r>
              <a:endParaRPr lang="fr-FR" sz="1200" b="1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8325665" y="2292351"/>
              <a:ext cx="1098506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 dirty="0" err="1" smtClean="0">
                  <a:solidFill>
                    <a:schemeClr val="accent2"/>
                  </a:solidFill>
                  <a:latin typeface="+mn-lt"/>
                </a:rPr>
                <a:t>Interiorisation</a:t>
              </a:r>
              <a:endParaRPr lang="fr-FR" sz="1200" b="1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38" name="Rectangle 25"/>
            <p:cNvSpPr>
              <a:spLocks noChangeArrowheads="1"/>
            </p:cNvSpPr>
            <p:nvPr/>
          </p:nvSpPr>
          <p:spPr bwMode="auto">
            <a:xfrm>
              <a:off x="7256463" y="1570038"/>
              <a:ext cx="1728787" cy="4873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1200" b="1" dirty="0">
                  <a:solidFill>
                    <a:schemeClr val="accent2"/>
                  </a:solidFill>
                  <a:latin typeface="Calibri" pitchFamily="34" charset="0"/>
                </a:rPr>
                <a:t>Connaissances </a:t>
              </a:r>
              <a:r>
                <a:rPr lang="fr-FR" sz="1200" b="1" dirty="0" smtClean="0">
                  <a:solidFill>
                    <a:schemeClr val="accent2"/>
                  </a:solidFill>
                  <a:latin typeface="Calibri" pitchFamily="34" charset="0"/>
                </a:rPr>
                <a:t>explicites</a:t>
              </a:r>
              <a:endParaRPr lang="fr-FR" sz="1200" b="1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4303713" y="2847976"/>
              <a:ext cx="1573212" cy="55562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1200" b="1">
                  <a:solidFill>
                    <a:schemeClr val="accent2"/>
                  </a:solidFill>
                  <a:latin typeface="Calibri" pitchFamily="34" charset="0"/>
                </a:rPr>
                <a:t> Connaissances tacites</a:t>
              </a: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7185025" y="2867026"/>
              <a:ext cx="1573212" cy="55562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fr-FR" sz="1200" b="1">
                  <a:solidFill>
                    <a:schemeClr val="accent2"/>
                  </a:solidFill>
                  <a:latin typeface="Calibri" pitchFamily="34" charset="0"/>
                </a:rPr>
                <a:t> Connaissances tacites</a:t>
              </a:r>
            </a:p>
          </p:txBody>
        </p:sp>
        <p:sp>
          <p:nvSpPr>
            <p:cNvPr id="41" name="Line 28"/>
            <p:cNvSpPr>
              <a:spLocks noChangeShapeType="1"/>
            </p:cNvSpPr>
            <p:nvPr/>
          </p:nvSpPr>
          <p:spPr bwMode="auto">
            <a:xfrm>
              <a:off x="5961063" y="3154363"/>
              <a:ext cx="115252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arrow" w="lg" len="lg"/>
              <a:tailEnd type="arrow" w="lg" len="lg"/>
            </a:ln>
            <a:effectLst/>
          </p:spPr>
          <p:txBody>
            <a:bodyPr/>
            <a:lstStyle/>
            <a:p>
              <a:endParaRPr lang="fr-FR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42" name="Text Box 29"/>
            <p:cNvSpPr txBox="1">
              <a:spLocks noChangeArrowheads="1"/>
            </p:cNvSpPr>
            <p:nvPr/>
          </p:nvSpPr>
          <p:spPr bwMode="auto">
            <a:xfrm>
              <a:off x="6132971" y="1844676"/>
              <a:ext cx="1021433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>
                  <a:solidFill>
                    <a:schemeClr val="accent2"/>
                  </a:solidFill>
                  <a:latin typeface="+mn-lt"/>
                </a:rPr>
                <a:t>Combinaison</a:t>
              </a:r>
            </a:p>
          </p:txBody>
        </p:sp>
        <p:sp>
          <p:nvSpPr>
            <p:cNvPr id="43" name="Text Box 30"/>
            <p:cNvSpPr txBox="1">
              <a:spLocks noChangeArrowheads="1"/>
            </p:cNvSpPr>
            <p:nvPr/>
          </p:nvSpPr>
          <p:spPr bwMode="auto">
            <a:xfrm>
              <a:off x="6008419" y="3213101"/>
              <a:ext cx="987963" cy="27699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fr-FR" sz="1200" b="1">
                  <a:solidFill>
                    <a:schemeClr val="accent2"/>
                  </a:solidFill>
                  <a:latin typeface="+mn-lt"/>
                </a:rPr>
                <a:t>Socialisation</a:t>
              </a:r>
            </a:p>
          </p:txBody>
        </p:sp>
      </p:grp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3600611" y="1446579"/>
            <a:ext cx="270477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accent2"/>
                </a:solidFill>
                <a:latin typeface="+mn-lt"/>
              </a:rPr>
              <a:t>Le modèle SECI de </a:t>
            </a:r>
            <a:r>
              <a:rPr lang="fr-FR" sz="1800" b="1" dirty="0" err="1" smtClean="0">
                <a:solidFill>
                  <a:schemeClr val="accent2"/>
                </a:solidFill>
                <a:latin typeface="+mn-lt"/>
              </a:rPr>
              <a:t>Nonaka</a:t>
            </a:r>
            <a:endParaRPr lang="fr-FR" sz="18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36676" y="4653136"/>
            <a:ext cx="583264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700" b="1" i="1" dirty="0" smtClean="0">
                <a:solidFill>
                  <a:schemeClr val="accent2"/>
                </a:solidFill>
              </a:rPr>
              <a:t>Les trois rôles des « </a:t>
            </a:r>
            <a:r>
              <a:rPr lang="fr-FR" sz="1700" b="1" i="1" dirty="0" err="1" smtClean="0">
                <a:solidFill>
                  <a:schemeClr val="accent2"/>
                </a:solidFill>
              </a:rPr>
              <a:t>Knowledge</a:t>
            </a:r>
            <a:r>
              <a:rPr lang="fr-FR" sz="1700" b="1" i="1" dirty="0" smtClean="0">
                <a:solidFill>
                  <a:schemeClr val="accent2"/>
                </a:solidFill>
              </a:rPr>
              <a:t> </a:t>
            </a:r>
            <a:r>
              <a:rPr lang="fr-FR" sz="1700" b="1" i="1" dirty="0" err="1" smtClean="0">
                <a:solidFill>
                  <a:schemeClr val="accent2"/>
                </a:solidFill>
              </a:rPr>
              <a:t>Activists</a:t>
            </a:r>
            <a:r>
              <a:rPr lang="fr-FR" sz="1700" b="1" i="1" dirty="0" smtClean="0">
                <a:solidFill>
                  <a:schemeClr val="accent2"/>
                </a:solidFill>
              </a:rPr>
              <a:t> » : </a:t>
            </a:r>
            <a:endParaRPr lang="fr-FR" altLang="fr-FR" sz="1700" b="1" i="1" dirty="0" smtClean="0">
              <a:solidFill>
                <a:schemeClr val="accent2"/>
              </a:solidFill>
            </a:endParaRPr>
          </a:p>
          <a:p>
            <a:pPr marL="45720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 catalyseur de création, </a:t>
            </a:r>
          </a:p>
          <a:p>
            <a:pPr marL="45720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 coordinateur des initiatives de création,</a:t>
            </a:r>
          </a:p>
          <a:p>
            <a:pPr marL="45720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 « </a:t>
            </a:r>
            <a:r>
              <a:rPr lang="fr-FR" altLang="fr-FR" sz="1700" b="1" i="1" dirty="0" err="1" smtClean="0">
                <a:solidFill>
                  <a:schemeClr val="accent2"/>
                </a:solidFill>
              </a:rPr>
              <a:t>merchant</a:t>
            </a:r>
            <a:r>
              <a:rPr lang="fr-FR" altLang="fr-FR" sz="1700" b="1" i="1" dirty="0" smtClean="0">
                <a:solidFill>
                  <a:schemeClr val="accent2"/>
                </a:solidFill>
              </a:rPr>
              <a:t> of </a:t>
            </a:r>
            <a:r>
              <a:rPr lang="fr-FR" altLang="fr-FR" sz="1700" b="1" i="1" dirty="0" err="1" smtClean="0">
                <a:solidFill>
                  <a:schemeClr val="accent2"/>
                </a:solidFill>
              </a:rPr>
              <a:t>foresight</a:t>
            </a:r>
            <a:r>
              <a:rPr lang="fr-FR" altLang="fr-FR" sz="1700" b="1" i="1" dirty="0" smtClean="0">
                <a:solidFill>
                  <a:schemeClr val="accent2"/>
                </a:solidFill>
              </a:rPr>
              <a:t> ».</a:t>
            </a:r>
          </a:p>
        </p:txBody>
      </p:sp>
    </p:spTree>
    <p:extLst>
      <p:ext uri="{BB962C8B-B14F-4D97-AF65-F5344CB8AC3E}">
        <p14:creationId xmlns:p14="http://schemas.microsoft.com/office/powerpoint/2010/main" val="3776260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04" y="274934"/>
            <a:ext cx="8716276" cy="70579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fr-FR" sz="2400" b="1" kern="1200" dirty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Facteurs facilitant le transfert au sein de </a:t>
            </a: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l’organisation </a:t>
            </a:r>
            <a:b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</a:b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selon </a:t>
            </a:r>
            <a:r>
              <a:rPr lang="fr-FR" sz="2400" b="1" kern="1200" dirty="0" err="1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Ikujiro</a:t>
            </a: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2400" b="1" kern="1200" dirty="0" err="1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Nonaka</a:t>
            </a:r>
            <a:endParaRPr lang="fr-FR" altLang="fr-FR" sz="2400" b="1" kern="1200" dirty="0">
              <a:solidFill>
                <a:srgbClr val="00006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6496" y="1340768"/>
            <a:ext cx="921702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 création de connaissances : un processus en cinq phases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altLang="fr-FR" sz="1700" b="1" i="1" dirty="0" smtClean="0">
              <a:solidFill>
                <a:schemeClr val="accent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phase 1 : partage de connaissances tacites par le dialogue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phase 2 : création de concepts,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phase 3 : justification des concept</a:t>
            </a:r>
            <a:r>
              <a:rPr lang="en-US" altLang="fr-FR" sz="1700" b="1" i="1" dirty="0" smtClean="0">
                <a:solidFill>
                  <a:schemeClr val="accent2"/>
                </a:solidFill>
              </a:rPr>
              <a:t>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phase 4 : construction d'un archétype (conversion du concept justifié en quelque chose de concret et de tangible),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phase 5 : extension de la connaissance dans l'organisation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60512" y="3789040"/>
            <a:ext cx="9001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 « BA »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altLang="fr-FR" sz="1700" b="1" i="1" dirty="0" smtClean="0">
              <a:solidFill>
                <a:schemeClr val="accent2"/>
              </a:solidFill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 « BA » : idéogramme associant l’idée de ce qui soulève (terre et eau) et l’idée de ce qui rend possible.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altLang="fr-FR" sz="1700" b="1" i="1" dirty="0" smtClean="0">
                <a:solidFill>
                  <a:schemeClr val="accent2"/>
                </a:solidFill>
              </a:rPr>
              <a:t> Mise en valeur des dimensions spatiale et temporelle de la création des connaissances. Dimensions qui se cristallisent dans la notion de contexte (au sens de plate-forme de création de connaissance en termes d’espace-temps) au sein duquel sont autorisés certains types d’interaction.</a:t>
            </a:r>
          </a:p>
        </p:txBody>
      </p:sp>
    </p:spTree>
    <p:extLst>
      <p:ext uri="{BB962C8B-B14F-4D97-AF65-F5344CB8AC3E}">
        <p14:creationId xmlns:p14="http://schemas.microsoft.com/office/powerpoint/2010/main" val="3776260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46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4185" y="175656"/>
            <a:ext cx="8543925" cy="13255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1"/>
            <a:r>
              <a:rPr lang="fr-FR" sz="2200" b="1" kern="1200" dirty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Une heuristique pour faciliter la transmission : la création dans </a:t>
            </a:r>
            <a:r>
              <a:rPr lang="fr-FR" sz="22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l’interaction d’après Brassac</a:t>
            </a:r>
            <a:endParaRPr lang="fr-FR" sz="2200" b="1" kern="1200" dirty="0">
              <a:solidFill>
                <a:srgbClr val="00006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3754874"/>
          </a:xfr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kern="1200" dirty="0" smtClean="0">
                <a:solidFill>
                  <a:schemeClr val="accent2"/>
                </a:solidFill>
                <a:latin typeface="Arial" charset="0"/>
              </a:rPr>
              <a:t>L’acquisition de connaissances est un processus dont deux acteurs au moins ((A)</a:t>
            </a:r>
            <a:r>
              <a:rPr lang="fr-FR" altLang="fr-FR" sz="1700" b="1" i="1" kern="1200" dirty="0" err="1" smtClean="0">
                <a:solidFill>
                  <a:schemeClr val="accent2"/>
                </a:solidFill>
                <a:latin typeface="Arial" charset="0"/>
              </a:rPr>
              <a:t>pprenant</a:t>
            </a:r>
            <a:r>
              <a:rPr lang="fr-FR" altLang="fr-FR" sz="1700" b="1" i="1" kern="1200" dirty="0" smtClean="0">
                <a:solidFill>
                  <a:schemeClr val="accent2"/>
                </a:solidFill>
                <a:latin typeface="Arial" charset="0"/>
              </a:rPr>
              <a:t> et (C)</a:t>
            </a:r>
            <a:r>
              <a:rPr lang="fr-FR" altLang="fr-FR" sz="1700" b="1" i="1" kern="1200" dirty="0" err="1" smtClean="0">
                <a:solidFill>
                  <a:schemeClr val="accent2"/>
                </a:solidFill>
                <a:latin typeface="Arial" charset="0"/>
              </a:rPr>
              <a:t>onnaissant</a:t>
            </a:r>
            <a:r>
              <a:rPr lang="fr-FR" altLang="fr-FR" sz="1700" b="1" i="1" kern="1200" dirty="0" smtClean="0">
                <a:solidFill>
                  <a:schemeClr val="accent2"/>
                </a:solidFill>
                <a:latin typeface="Arial" charset="0"/>
              </a:rPr>
              <a:t>) sont </a:t>
            </a:r>
            <a:r>
              <a:rPr lang="fr-FR" altLang="fr-FR" sz="1700" b="1" i="1" kern="1200" dirty="0" err="1" smtClean="0">
                <a:solidFill>
                  <a:schemeClr val="accent2"/>
                </a:solidFill>
                <a:latin typeface="Arial" charset="0"/>
              </a:rPr>
              <a:t>co-responsables</a:t>
            </a:r>
            <a:r>
              <a:rPr lang="fr-FR" altLang="fr-FR" sz="1700" b="1" i="1" kern="1200" dirty="0" smtClean="0">
                <a:solidFill>
                  <a:schemeClr val="accent2"/>
                </a:solidFill>
                <a:latin typeface="Arial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altLang="fr-FR" sz="17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kern="1200" dirty="0" smtClean="0">
                <a:solidFill>
                  <a:schemeClr val="accent2"/>
                </a:solidFill>
                <a:latin typeface="Arial" charset="0"/>
              </a:rPr>
              <a:t>Pas de transfert à proprement dit. Plutôt une construction conjointe de significations ayant vocation à être utilisées et appropriées par A dans l’après-coup de l’acquisition.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altLang="fr-FR" sz="17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kern="1200" dirty="0" smtClean="0">
                <a:solidFill>
                  <a:schemeClr val="accent2"/>
                </a:solidFill>
                <a:latin typeface="Arial" charset="0"/>
              </a:rPr>
              <a:t>Intégrer le plus grand nombre possible de données du contexte d’interaction.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kern="1200" dirty="0" smtClean="0">
                <a:solidFill>
                  <a:schemeClr val="accent2"/>
                </a:solidFill>
                <a:latin typeface="Arial" charset="0"/>
              </a:rPr>
              <a:t>Le recueil du discours n’est pas suffisant, il ne faut pas déconnecter le discours de C et l’appréhension de ce discours par A, il ne faut pas abstraire l’expression de l’expertise de son lieu concret de réalisation.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altLang="fr-FR" sz="17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1700" b="1" i="1" kern="1200" dirty="0" smtClean="0">
                <a:solidFill>
                  <a:schemeClr val="accent2"/>
                </a:solidFill>
                <a:latin typeface="Arial" charset="0"/>
              </a:rPr>
              <a:t>Il ne faut pas empêcher les deux acteurs C et A de représenter graphiquement les éléments de travail.</a:t>
            </a:r>
          </a:p>
        </p:txBody>
      </p:sp>
    </p:spTree>
    <p:extLst>
      <p:ext uri="{BB962C8B-B14F-4D97-AF65-F5344CB8AC3E}">
        <p14:creationId xmlns:p14="http://schemas.microsoft.com/office/powerpoint/2010/main" val="3371028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pied de page 4"/>
          <p:cNvSpPr txBox="1">
            <a:spLocks/>
          </p:cNvSpPr>
          <p:nvPr/>
        </p:nvSpPr>
        <p:spPr bwMode="auto">
          <a:xfrm>
            <a:off x="704528" y="2205038"/>
            <a:ext cx="8568952" cy="79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Projet </a:t>
            </a:r>
            <a:r>
              <a:rPr lang="fr-FR" sz="2800" b="1" dirty="0" err="1" smtClean="0">
                <a:solidFill>
                  <a:srgbClr val="002060"/>
                </a:solidFill>
                <a:latin typeface="Calibri" pitchFamily="34" charset="0"/>
              </a:rPr>
              <a:t>BourbaKeM</a:t>
            </a:r>
            <a:endParaRPr lang="fr-FR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fr-FR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Elément n° 8 :</a:t>
            </a:r>
          </a:p>
          <a:p>
            <a:r>
              <a:rPr lang="fr-FR" sz="2800" b="1" dirty="0" smtClean="0">
                <a:solidFill>
                  <a:srgbClr val="002060"/>
                </a:solidFill>
                <a:latin typeface="Calibri" pitchFamily="34" charset="0"/>
              </a:rPr>
              <a:t>Le transfert des connaissances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5385048" y="4292600"/>
            <a:ext cx="3773487" cy="455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400" b="1" i="1" dirty="0" err="1" smtClean="0">
                <a:solidFill>
                  <a:srgbClr val="002060"/>
                </a:solidFill>
                <a:latin typeface="Calibri" pitchFamily="34" charset="0"/>
              </a:rPr>
              <a:t>Merci</a:t>
            </a:r>
            <a:r>
              <a:rPr lang="en-CA" sz="2400" b="1" i="1" dirty="0" smtClean="0">
                <a:solidFill>
                  <a:srgbClr val="002060"/>
                </a:solidFill>
                <a:latin typeface="Calibri" pitchFamily="34" charset="0"/>
              </a:rPr>
              <a:t> pour </a:t>
            </a:r>
            <a:r>
              <a:rPr lang="en-CA" sz="2400" b="1" i="1" dirty="0" err="1" smtClean="0">
                <a:solidFill>
                  <a:srgbClr val="002060"/>
                </a:solidFill>
                <a:latin typeface="Calibri" pitchFamily="34" charset="0"/>
              </a:rPr>
              <a:t>votre</a:t>
            </a:r>
            <a:r>
              <a:rPr lang="en-CA" sz="2400" b="1" i="1" dirty="0" smtClean="0">
                <a:solidFill>
                  <a:srgbClr val="002060"/>
                </a:solidFill>
                <a:latin typeface="Calibri" pitchFamily="34" charset="0"/>
              </a:rPr>
              <a:t> attention</a:t>
            </a:r>
            <a:endParaRPr lang="en-CA" sz="24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6" name="Image 5" descr="logo_AgeCSO-20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188640"/>
            <a:ext cx="2920582" cy="14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74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 txBox="1">
            <a:spLocks/>
          </p:cNvSpPr>
          <p:nvPr/>
        </p:nvSpPr>
        <p:spPr>
          <a:xfrm>
            <a:off x="560512" y="548680"/>
            <a:ext cx="8915400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 smtClean="0">
                <a:solidFill>
                  <a:srgbClr val="000066"/>
                </a:solidFill>
                <a:latin typeface="+mn-lt"/>
              </a:rPr>
              <a:t>Des intérêts multiples pour le transfert</a:t>
            </a:r>
            <a:endParaRPr lang="fr-FR" sz="2400" b="1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488504" y="1412776"/>
            <a:ext cx="8915400" cy="45259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fr-FR" sz="1800" b="1" i="1" dirty="0" smtClean="0">
                <a:solidFill>
                  <a:schemeClr val="accent2"/>
                </a:solidFill>
              </a:rPr>
              <a:t>Faciliter la prise de fonction des jeunes recrues dans l’entreprise en mettant à disposition des documents informés par le vécu des experts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fr-FR" sz="1800" b="1" i="1" dirty="0" smtClean="0">
              <a:solidFill>
                <a:schemeClr val="accent2"/>
              </a:solidFill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fr-FR" sz="1800" b="1" i="1" dirty="0" smtClean="0">
                <a:solidFill>
                  <a:schemeClr val="accent2"/>
                </a:solidFill>
              </a:rPr>
              <a:t>Simplifier le démarrage d’un nouveau projet et bénéficier de l’expérience accumulée par les projets antérieurs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fr-FR" sz="1800" b="1" i="1" dirty="0" smtClean="0">
              <a:solidFill>
                <a:schemeClr val="accent2"/>
              </a:solidFill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fr-FR" sz="1800" b="1" i="1" dirty="0" smtClean="0">
                <a:solidFill>
                  <a:schemeClr val="accent2"/>
                </a:solidFill>
              </a:rPr>
              <a:t>Optimiser le partage des connaissances au sein d’une firme multinationale qui dispose de multiples filiales et qui s’expose à la fuite de ses technologies vers d’autres agents économiques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fr-FR" sz="1800" b="1" i="1" dirty="0" smtClean="0">
              <a:solidFill>
                <a:schemeClr val="accent2"/>
              </a:solidFill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fr-FR" sz="1800" b="1" i="1" dirty="0" smtClean="0">
                <a:solidFill>
                  <a:schemeClr val="accent2"/>
                </a:solidFill>
              </a:rPr>
              <a:t>Rendre possible l’innovation en prenant appui sur les patrimoines de connaissances possédés en propre ou développés au sein de centre de ressources académiques ou techniques</a:t>
            </a:r>
            <a:endParaRPr lang="fr-FR" sz="18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476672"/>
            <a:ext cx="8915400" cy="720080"/>
          </a:xfrm>
        </p:spPr>
        <p:txBody>
          <a:bodyPr/>
          <a:lstStyle/>
          <a:p>
            <a:r>
              <a:rPr lang="fr-FR" sz="32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Deux grands défis pour le transfert</a:t>
            </a:r>
            <a:endParaRPr lang="fr-FR" sz="3200" b="1" kern="1200" dirty="0">
              <a:solidFill>
                <a:srgbClr val="00006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504" y="1340768"/>
            <a:ext cx="8915400" cy="4525963"/>
          </a:xfrm>
        </p:spPr>
        <p:txBody>
          <a:bodyPr anchor="ctr"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fr-FR" sz="2800" b="1" i="1" kern="1200" dirty="0">
                <a:solidFill>
                  <a:schemeClr val="accent2"/>
                </a:solidFill>
                <a:latin typeface="Arial" charset="0"/>
              </a:rPr>
              <a:t>design organisationnel </a:t>
            </a:r>
            <a:r>
              <a:rPr lang="fr-FR" sz="2800" b="1" i="1" kern="1200" dirty="0" smtClean="0">
                <a:solidFill>
                  <a:schemeClr val="accent2"/>
                </a:solidFill>
                <a:latin typeface="Arial" charset="0"/>
              </a:rPr>
              <a:t>: quelles capacités </a:t>
            </a:r>
            <a:r>
              <a:rPr lang="fr-FR" sz="2800" b="1" i="1" kern="1200" dirty="0">
                <a:solidFill>
                  <a:schemeClr val="accent2"/>
                </a:solidFill>
                <a:latin typeface="Arial" charset="0"/>
              </a:rPr>
              <a:t>d’intégration formelle de </a:t>
            </a:r>
            <a:r>
              <a:rPr lang="fr-FR" sz="2800" b="1" i="1" kern="1200" dirty="0" smtClean="0">
                <a:solidFill>
                  <a:schemeClr val="accent2"/>
                </a:solidFill>
                <a:latin typeface="Arial" charset="0"/>
              </a:rPr>
              <a:t>l’organisation ?</a:t>
            </a:r>
          </a:p>
          <a:p>
            <a:pPr algn="just">
              <a:buFont typeface="+mj-lt"/>
              <a:buAutoNum type="arabicPeriod"/>
            </a:pPr>
            <a:endParaRPr lang="fr-FR" sz="28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algn="just">
              <a:buFont typeface="+mj-lt"/>
              <a:buAutoNum type="arabicPeriod"/>
            </a:pPr>
            <a:r>
              <a:rPr lang="fr-FR" sz="2800" b="1" i="1" kern="1200" dirty="0" smtClean="0">
                <a:solidFill>
                  <a:schemeClr val="accent2"/>
                </a:solidFill>
                <a:latin typeface="Arial" charset="0"/>
              </a:rPr>
              <a:t>réseaux </a:t>
            </a:r>
            <a:r>
              <a:rPr lang="fr-FR" sz="2800" b="1" i="1" kern="1200" dirty="0">
                <a:solidFill>
                  <a:schemeClr val="accent2"/>
                </a:solidFill>
                <a:latin typeface="Arial" charset="0"/>
              </a:rPr>
              <a:t>et </a:t>
            </a:r>
            <a:r>
              <a:rPr lang="fr-FR" sz="2800" b="1" i="1" kern="1200" dirty="0" smtClean="0">
                <a:solidFill>
                  <a:schemeClr val="accent2"/>
                </a:solidFill>
                <a:latin typeface="Arial" charset="0"/>
              </a:rPr>
              <a:t>capital </a:t>
            </a:r>
            <a:r>
              <a:rPr lang="fr-FR" sz="2800" b="1" i="1" kern="1200" dirty="0">
                <a:solidFill>
                  <a:schemeClr val="accent2"/>
                </a:solidFill>
                <a:latin typeface="Arial" charset="0"/>
              </a:rPr>
              <a:t>social </a:t>
            </a:r>
            <a:r>
              <a:rPr lang="fr-FR" sz="2800" b="1" i="1" kern="1200" dirty="0" smtClean="0">
                <a:solidFill>
                  <a:schemeClr val="accent2"/>
                </a:solidFill>
                <a:latin typeface="Arial" charset="0"/>
              </a:rPr>
              <a:t>: quels liens entre </a:t>
            </a:r>
            <a:r>
              <a:rPr lang="fr-FR" sz="2800" b="1" i="1" kern="1200" dirty="0">
                <a:solidFill>
                  <a:schemeClr val="accent2"/>
                </a:solidFill>
                <a:latin typeface="Arial" charset="0"/>
              </a:rPr>
              <a:t>les personnes </a:t>
            </a:r>
            <a:r>
              <a:rPr lang="fr-FR" sz="2800" b="1" i="1" kern="1200" dirty="0" smtClean="0">
                <a:solidFill>
                  <a:schemeClr val="accent2"/>
                </a:solidFill>
                <a:latin typeface="Arial" charset="0"/>
              </a:rPr>
              <a:t>? Liens qui sont </a:t>
            </a:r>
            <a:r>
              <a:rPr lang="fr-FR" sz="2800" b="1" i="1" kern="1200" dirty="0">
                <a:solidFill>
                  <a:schemeClr val="accent2"/>
                </a:solidFill>
                <a:latin typeface="Arial" charset="0"/>
              </a:rPr>
              <a:t>plus importants que les structures formelles </a:t>
            </a:r>
            <a:r>
              <a:rPr lang="fr-FR" sz="2800" b="1" i="1" kern="1200" dirty="0" smtClean="0">
                <a:solidFill>
                  <a:schemeClr val="accent2"/>
                </a:solidFill>
                <a:latin typeface="Arial" charset="0"/>
              </a:rPr>
              <a:t>de l’organisation </a:t>
            </a:r>
            <a:endParaRPr lang="fr-FR" sz="2800" b="1" i="1" kern="1200" dirty="0">
              <a:solidFill>
                <a:schemeClr val="accent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36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116632"/>
            <a:ext cx="8915400" cy="1143000"/>
          </a:xfrm>
        </p:spPr>
        <p:txBody>
          <a:bodyPr>
            <a:normAutofit/>
          </a:bodyPr>
          <a:lstStyle/>
          <a:p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Un exemple de méthode de transfert :</a:t>
            </a:r>
            <a:b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</a:b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3 A : Méthode d’Analyse Autonome des Activités</a:t>
            </a:r>
            <a:endParaRPr lang="fr-FR" sz="3200" b="1" kern="1200" dirty="0">
              <a:solidFill>
                <a:srgbClr val="00006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Méthode proposée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par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Jean-Pierre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Poitou (1996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)</a:t>
            </a:r>
          </a:p>
          <a:p>
            <a:pPr algn="just">
              <a:lnSpc>
                <a:spcPct val="110000"/>
              </a:lnSpc>
            </a:pPr>
            <a:endParaRPr lang="fr-FR" sz="20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Plusieurs principes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pour cette méthode :</a:t>
            </a:r>
            <a:endParaRPr lang="fr-FR" sz="2000" b="1" i="1" kern="1200" dirty="0">
              <a:solidFill>
                <a:schemeClr val="accent2"/>
              </a:solidFill>
              <a:latin typeface="Arial" charset="0"/>
            </a:endParaRPr>
          </a:p>
          <a:p>
            <a:pPr lvl="1" algn="just">
              <a:lnSpc>
                <a:spcPct val="110000"/>
              </a:lnSpc>
            </a:pPr>
            <a:r>
              <a:rPr lang="fr-FR" sz="1800" b="1" i="1" kern="1200" dirty="0">
                <a:solidFill>
                  <a:schemeClr val="accent2"/>
                </a:solidFill>
                <a:latin typeface="Arial" charset="0"/>
              </a:rPr>
              <a:t>Les connaissances s’objectivent dans des dispositifs </a:t>
            </a:r>
            <a:r>
              <a:rPr lang="fr-FR" sz="1800" b="1" i="1" kern="1200" dirty="0" smtClean="0">
                <a:solidFill>
                  <a:schemeClr val="accent2"/>
                </a:solidFill>
                <a:latin typeface="Arial" charset="0"/>
              </a:rPr>
              <a:t>matériels</a:t>
            </a:r>
          </a:p>
          <a:p>
            <a:pPr lvl="1" algn="just">
              <a:lnSpc>
                <a:spcPct val="110000"/>
              </a:lnSpc>
            </a:pPr>
            <a:r>
              <a:rPr lang="fr-FR" sz="1800" b="1" i="1" kern="1200" dirty="0" smtClean="0">
                <a:solidFill>
                  <a:schemeClr val="accent2"/>
                </a:solidFill>
                <a:latin typeface="Arial" charset="0"/>
              </a:rPr>
              <a:t>Les </a:t>
            </a:r>
            <a:r>
              <a:rPr lang="fr-FR" sz="1800" b="1" i="1" kern="1200" dirty="0">
                <a:solidFill>
                  <a:schemeClr val="accent2"/>
                </a:solidFill>
                <a:latin typeface="Arial" charset="0"/>
              </a:rPr>
              <a:t>connaissances sont gérées dans des formations dialogiques </a:t>
            </a:r>
            <a:r>
              <a:rPr lang="fr-FR" sz="1800" b="1" i="1" kern="1200" dirty="0" smtClean="0">
                <a:solidFill>
                  <a:schemeClr val="accent2"/>
                </a:solidFill>
                <a:latin typeface="Arial" charset="0"/>
              </a:rPr>
              <a:t>hommes-machines</a:t>
            </a:r>
            <a:endParaRPr lang="fr-FR" sz="1800" b="1" i="1" kern="1200" dirty="0">
              <a:solidFill>
                <a:schemeClr val="accent2"/>
              </a:solidFill>
              <a:latin typeface="Arial" charset="0"/>
            </a:endParaRPr>
          </a:p>
          <a:p>
            <a:pPr lvl="1" algn="just">
              <a:lnSpc>
                <a:spcPct val="110000"/>
              </a:lnSpc>
            </a:pPr>
            <a:r>
              <a:rPr lang="fr-FR" sz="1800" b="1" i="1" kern="1200" dirty="0">
                <a:solidFill>
                  <a:schemeClr val="accent2"/>
                </a:solidFill>
                <a:latin typeface="Arial" charset="0"/>
              </a:rPr>
              <a:t>Les relations entre hommes et machines sont mutuellement </a:t>
            </a:r>
            <a:r>
              <a:rPr lang="fr-FR" sz="1800" b="1" i="1" kern="1200" dirty="0" smtClean="0">
                <a:solidFill>
                  <a:schemeClr val="accent2"/>
                </a:solidFill>
                <a:latin typeface="Arial" charset="0"/>
              </a:rPr>
              <a:t>structurantes</a:t>
            </a:r>
          </a:p>
          <a:p>
            <a:pPr lvl="1" algn="just">
              <a:lnSpc>
                <a:spcPct val="110000"/>
              </a:lnSpc>
            </a:pPr>
            <a:r>
              <a:rPr lang="fr-FR" sz="1800" b="1" i="1" kern="1200" dirty="0">
                <a:solidFill>
                  <a:schemeClr val="accent2"/>
                </a:solidFill>
                <a:latin typeface="Arial" charset="0"/>
              </a:rPr>
              <a:t>D</a:t>
            </a:r>
            <a:r>
              <a:rPr lang="fr-FR" sz="1800" b="1" i="1" kern="1200" smtClean="0">
                <a:solidFill>
                  <a:schemeClr val="accent2"/>
                </a:solidFill>
                <a:latin typeface="Arial" charset="0"/>
              </a:rPr>
              <a:t>ans </a:t>
            </a:r>
            <a:r>
              <a:rPr lang="fr-FR" sz="1800" b="1" i="1" kern="1200" dirty="0">
                <a:solidFill>
                  <a:schemeClr val="accent2"/>
                </a:solidFill>
                <a:latin typeface="Arial" charset="0"/>
              </a:rPr>
              <a:t>une formation dialogique hommes-machines, il s’agit de travail collectif et </a:t>
            </a:r>
            <a:r>
              <a:rPr lang="fr-FR" sz="1800" b="1" i="1" kern="1200" dirty="0" smtClean="0">
                <a:solidFill>
                  <a:schemeClr val="accent2"/>
                </a:solidFill>
                <a:latin typeface="Arial" charset="0"/>
              </a:rPr>
              <a:t>coopératif</a:t>
            </a:r>
            <a:endParaRPr lang="fr-FR" sz="1800" b="1" i="1" kern="1200" dirty="0">
              <a:solidFill>
                <a:schemeClr val="accent2"/>
              </a:solidFill>
              <a:latin typeface="Arial" charset="0"/>
            </a:endParaRPr>
          </a:p>
          <a:p>
            <a:pPr algn="just">
              <a:lnSpc>
                <a:spcPct val="110000"/>
              </a:lnSpc>
            </a:pPr>
            <a:endParaRPr lang="fr-FR" sz="2000" b="1" i="1" kern="1200" dirty="0">
              <a:solidFill>
                <a:schemeClr val="accent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515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7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Méthode 3A :</a:t>
            </a:r>
            <a:br>
              <a:rPr lang="fr-FR" sz="27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</a:br>
            <a:r>
              <a:rPr lang="fr-FR" sz="27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La </a:t>
            </a:r>
            <a:r>
              <a:rPr lang="fr-FR" sz="2700" b="1" kern="1200" dirty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gestion des connaissances prend </a:t>
            </a:r>
            <a:r>
              <a:rPr lang="fr-FR" sz="27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trois </a:t>
            </a:r>
            <a:r>
              <a:rPr lang="fr-FR" sz="2700" b="1" kern="1200" dirty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formes</a:t>
            </a:r>
            <a:r>
              <a:rPr lang="fr-FR" sz="3600" dirty="0"/>
              <a:t>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0512" y="1556792"/>
            <a:ext cx="8915400" cy="45259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endParaRPr lang="fr-FR" sz="2000" b="1" i="1" kern="1200" dirty="0">
              <a:solidFill>
                <a:schemeClr val="accent2"/>
              </a:solidFill>
              <a:latin typeface="Arial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Un état actif : les connaissances sont engagées dans des actes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productifs</a:t>
            </a: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endParaRPr lang="fr-FR" sz="2000" b="1" i="1" kern="1200" dirty="0">
              <a:solidFill>
                <a:schemeClr val="accent2"/>
              </a:solidFill>
              <a:latin typeface="Arial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Un état inerte : les connaissances sont disponibles dans leurs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dépôts</a:t>
            </a: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endParaRPr lang="fr-FR" sz="2000" b="1" i="1" kern="1200" dirty="0">
              <a:solidFill>
                <a:schemeClr val="accent2"/>
              </a:solidFill>
              <a:latin typeface="Arial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Un état de transition : les connaissances sont converties de connaissances inertes en savoirs productifs.</a:t>
            </a:r>
          </a:p>
          <a:p>
            <a:pPr algn="just">
              <a:lnSpc>
                <a:spcPct val="110000"/>
              </a:lnSpc>
            </a:pPr>
            <a:endParaRPr lang="fr-FR" sz="2000" b="1" i="1" kern="1200" dirty="0">
              <a:solidFill>
                <a:schemeClr val="accent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48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fr-FR" sz="27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Méthode 3A :</a:t>
            </a:r>
            <a:br>
              <a:rPr lang="fr-FR" sz="27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</a:br>
            <a:r>
              <a:rPr lang="fr-FR" sz="27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Dispositif de transmission</a:t>
            </a:r>
            <a:endParaRPr lang="fr-FR" sz="2700" b="1" kern="1200" dirty="0">
              <a:solidFill>
                <a:srgbClr val="00006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538312" y="1914426"/>
            <a:ext cx="2187575" cy="142557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fr-FR" sz="4000" b="1" dirty="0" smtClean="0">
                <a:solidFill>
                  <a:schemeClr val="accent2"/>
                </a:solidFill>
                <a:latin typeface="Calibri" pitchFamily="34" charset="0"/>
              </a:rPr>
              <a:t>Apprenti</a:t>
            </a:r>
            <a:endParaRPr lang="fr-FR" sz="40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470657" y="4498529"/>
            <a:ext cx="2189163" cy="116272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fr-FR" sz="4000" b="1" dirty="0" smtClean="0">
                <a:solidFill>
                  <a:schemeClr val="accent2"/>
                </a:solidFill>
                <a:latin typeface="Calibri" pitchFamily="34" charset="0"/>
              </a:rPr>
              <a:t>Tiers</a:t>
            </a:r>
            <a:endParaRPr lang="fr-FR" sz="40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275395" y="3573016"/>
            <a:ext cx="2560637" cy="925512"/>
            <a:chOff x="775" y="2704"/>
            <a:chExt cx="1613" cy="583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172" y="2704"/>
              <a:ext cx="0" cy="583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stealth" w="lg" len="lg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2014" y="2704"/>
              <a:ext cx="0" cy="583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stealth" w="lg" len="lg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775" y="2906"/>
              <a:ext cx="11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endParaRPr lang="fr-FR" b="1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2272" y="2906"/>
              <a:ext cx="11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endParaRPr lang="fr-FR" b="1">
                <a:solidFill>
                  <a:schemeClr val="accent2"/>
                </a:solidFill>
                <a:latin typeface="Calibri" pitchFamily="34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1424608" y="1789013"/>
            <a:ext cx="4102948" cy="1533525"/>
            <a:chOff x="1011" y="1356"/>
            <a:chExt cx="2570" cy="966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011" y="1424"/>
              <a:ext cx="1378" cy="89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fr-FR" sz="900" b="1" dirty="0">
                <a:solidFill>
                  <a:schemeClr val="accent2"/>
                </a:solidFill>
                <a:latin typeface="Calibri" pitchFamily="34" charset="0"/>
              </a:endParaRPr>
            </a:p>
            <a:p>
              <a:pPr algn="ctr" eaLnBrk="0" hangingPunct="0"/>
              <a:r>
                <a:rPr lang="fr-FR" sz="4000" b="1" dirty="0" smtClean="0">
                  <a:solidFill>
                    <a:schemeClr val="accent2"/>
                  </a:solidFill>
                  <a:latin typeface="Calibri" pitchFamily="34" charset="0"/>
                </a:rPr>
                <a:t>Praticien</a:t>
              </a:r>
              <a:endParaRPr lang="fr-FR" sz="4000" b="1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2394" y="1356"/>
              <a:ext cx="1187" cy="964"/>
              <a:chOff x="3196" y="647"/>
              <a:chExt cx="1187" cy="964"/>
            </a:xfrm>
          </p:grpSpPr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 rot="-5400000">
                <a:off x="3790" y="291"/>
                <a:ext cx="0" cy="1187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" name="Line 19"/>
              <p:cNvSpPr>
                <a:spLocks noChangeShapeType="1"/>
              </p:cNvSpPr>
              <p:nvPr/>
            </p:nvSpPr>
            <p:spPr bwMode="auto">
              <a:xfrm rot="5400000">
                <a:off x="3790" y="740"/>
                <a:ext cx="0" cy="1187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prstDash val="solid"/>
                <a:round/>
                <a:headEnd type="none" w="sm" len="sm"/>
                <a:tailEnd type="stealth" w="lg" len="lg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3699" y="647"/>
                <a:ext cx="116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fr-FR" b="1">
                  <a:solidFill>
                    <a:schemeClr val="accent2"/>
                  </a:solidFill>
                  <a:latin typeface="Calibri" pitchFamily="34" charset="0"/>
                </a:endParaRPr>
              </a:p>
            </p:txBody>
          </p:sp>
          <p:sp>
            <p:nvSpPr>
              <p:cNvPr id="20" name="Text Box 21"/>
              <p:cNvSpPr txBox="1">
                <a:spLocks noChangeArrowheads="1"/>
              </p:cNvSpPr>
              <p:nvPr/>
            </p:nvSpPr>
            <p:spPr bwMode="auto">
              <a:xfrm>
                <a:off x="3697" y="1419"/>
                <a:ext cx="116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fr-FR" b="1">
                  <a:solidFill>
                    <a:schemeClr val="accent2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1" name="Rectangle 49"/>
          <p:cNvSpPr>
            <a:spLocks noChangeArrowheads="1"/>
          </p:cNvSpPr>
          <p:nvPr/>
        </p:nvSpPr>
        <p:spPr bwMode="auto">
          <a:xfrm>
            <a:off x="3152800" y="1556792"/>
            <a:ext cx="2952328" cy="46166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fr-FR" sz="1200" b="1" i="1" dirty="0" smtClean="0">
                <a:solidFill>
                  <a:schemeClr val="accent2"/>
                </a:solidFill>
              </a:rPr>
              <a:t>le Praticien réalise la démonstration et valide la reproduction de l’apprenti</a:t>
            </a:r>
            <a:endParaRPr lang="fr-FR" sz="1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2" name="Rectangle 49"/>
          <p:cNvSpPr>
            <a:spLocks noChangeArrowheads="1"/>
          </p:cNvSpPr>
          <p:nvPr/>
        </p:nvSpPr>
        <p:spPr bwMode="auto">
          <a:xfrm>
            <a:off x="3224808" y="2996952"/>
            <a:ext cx="3059042" cy="46166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fr-FR" sz="1200" b="1" i="1" dirty="0" smtClean="0">
                <a:solidFill>
                  <a:schemeClr val="accent2"/>
                </a:solidFill>
              </a:rPr>
              <a:t>l’Observateur-Apprenti observe, tente de reproduire et rédige un document</a:t>
            </a:r>
            <a:endParaRPr lang="fr-FR" sz="1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3" name="Rectangle 49"/>
          <p:cNvSpPr>
            <a:spLocks noChangeArrowheads="1"/>
          </p:cNvSpPr>
          <p:nvPr/>
        </p:nvSpPr>
        <p:spPr bwMode="auto">
          <a:xfrm>
            <a:off x="5376917" y="3917726"/>
            <a:ext cx="3682868" cy="27699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sz="1200" b="1" i="1" dirty="0" smtClean="0">
                <a:solidFill>
                  <a:schemeClr val="accent2"/>
                </a:solidFill>
              </a:rPr>
              <a:t>un Tiers suit le document pour réaliser l’activité</a:t>
            </a:r>
            <a:endParaRPr lang="fr-FR" sz="1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4" name="Rectangle 49"/>
          <p:cNvSpPr>
            <a:spLocks noChangeArrowheads="1"/>
          </p:cNvSpPr>
          <p:nvPr/>
        </p:nvSpPr>
        <p:spPr bwMode="auto">
          <a:xfrm>
            <a:off x="1640632" y="3917726"/>
            <a:ext cx="2141933" cy="27699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sz="1200" b="1" i="1" dirty="0" smtClean="0">
                <a:solidFill>
                  <a:schemeClr val="accent2"/>
                </a:solidFill>
              </a:rPr>
              <a:t>la transmission est validée</a:t>
            </a:r>
            <a:endParaRPr lang="fr-FR" sz="1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813912" y="1412776"/>
            <a:ext cx="8280400" cy="2136775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lgDash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675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06613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Un exemple de  méthode de transfert :</a:t>
            </a:r>
            <a:b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</a:b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MASK (Méthode d’Analyse et de Structuration des Connaissances)</a:t>
            </a:r>
            <a:endParaRPr lang="fr-FR" sz="2400" b="1" kern="1200" dirty="0">
              <a:solidFill>
                <a:srgbClr val="00006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Méthode élaborée par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J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ean-Louis </a:t>
            </a:r>
            <a:r>
              <a:rPr lang="fr-FR" sz="2000" b="1" i="1" kern="1200" dirty="0" err="1" smtClean="0">
                <a:solidFill>
                  <a:schemeClr val="accent2"/>
                </a:solidFill>
                <a:latin typeface="Arial" charset="0"/>
              </a:rPr>
              <a:t>Ermine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selon deux principes :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fr-FR" sz="20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Toute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organisation détient un savoir organisationnel en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propre qui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se pérennise à travers le temps, via des produits d’information (documents, bases de données, logiciels…) ou via des échanges individuels et/ou collectifs. Se forme ainsi un « Patrimoine de Connaissances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».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endParaRPr lang="fr-FR" sz="20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La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complexité de ce savoir nécessite une modélisation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spécifique.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L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a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connaissance organisationnelle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n’est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donc intelligible et maîtrisable qu’à travers une représentation plurielle qui utilise la modélisation systémique.</a:t>
            </a:r>
          </a:p>
          <a:p>
            <a:pPr algn="just">
              <a:lnSpc>
                <a:spcPct val="110000"/>
              </a:lnSpc>
            </a:pPr>
            <a:endParaRPr lang="fr-FR" sz="2000" b="1" i="1" kern="1200" dirty="0">
              <a:solidFill>
                <a:schemeClr val="accent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8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Méthode MASK :</a:t>
            </a:r>
            <a:b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</a:b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Les </a:t>
            </a:r>
            <a:r>
              <a:rPr lang="fr-FR" sz="2400" b="1" kern="1200" dirty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quatre phases </a:t>
            </a: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de la méthode</a:t>
            </a:r>
            <a:endParaRPr lang="fr-FR" sz="2400" b="1" kern="1200" dirty="0">
              <a:solidFill>
                <a:srgbClr val="00006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L’analyse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stratégique du patrimoine de connaissances qui a pour but de repérer les domaines de connaissances qui sont « critiques » dans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l’organisation.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endParaRPr lang="fr-FR" sz="20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La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capitalisation du patrimoine de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connaissances pour tout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domaine de connaissances critique et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stratégique où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la partie tacite est essentiellement détenue par des experts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identifiés.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endParaRPr lang="fr-FR" sz="20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Le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transfert du patrimoine de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connaissances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à </a:t>
            </a: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partir du corpus de connaissance élaboré au moyen de la capitalisation pour un domaine </a:t>
            </a:r>
            <a:r>
              <a:rPr lang="fr-FR" sz="2000" b="1" i="1" kern="1200" dirty="0" smtClean="0">
                <a:solidFill>
                  <a:schemeClr val="accent2"/>
                </a:solidFill>
                <a:latin typeface="Arial" charset="0"/>
              </a:rPr>
              <a:t>particulier.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endParaRPr lang="fr-FR" sz="20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fr-FR" sz="2000" b="1" i="1" kern="1200" dirty="0">
                <a:solidFill>
                  <a:schemeClr val="accent2"/>
                </a:solidFill>
                <a:latin typeface="Arial" charset="0"/>
              </a:rPr>
              <a:t>L’innovation fondée sur les connaissances. Le processus se poursuit avec la capacité de l’organisation à faire évoluer son patrimoine de connaissances dans une perspective stratégique.</a:t>
            </a:r>
          </a:p>
        </p:txBody>
      </p:sp>
    </p:spTree>
    <p:extLst>
      <p:ext uri="{BB962C8B-B14F-4D97-AF65-F5344CB8AC3E}">
        <p14:creationId xmlns:p14="http://schemas.microsoft.com/office/powerpoint/2010/main" val="418520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Méthode MASK :</a:t>
            </a:r>
            <a:b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</a:br>
            <a:r>
              <a:rPr lang="fr-FR" sz="2400" b="1" kern="1200" dirty="0" smtClean="0">
                <a:solidFill>
                  <a:srgbClr val="000066"/>
                </a:solidFill>
                <a:latin typeface="+mn-lt"/>
                <a:ea typeface="+mn-ea"/>
                <a:cs typeface="+mn-cs"/>
              </a:rPr>
              <a:t>Le Livre de Connaissances</a:t>
            </a:r>
            <a:endParaRPr lang="fr-FR" sz="2400" b="1" kern="1200" dirty="0">
              <a:solidFill>
                <a:srgbClr val="00006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C’est un artefact versé à la documentation des métiers qui rassemble des informations structurée selon des modèles de connaissance (phénomènes, tâches</a:t>
            </a:r>
            <a:r>
              <a:rPr lang="fr-FR" sz="1700" b="1" i="1" kern="1200" dirty="0">
                <a:solidFill>
                  <a:schemeClr val="accent2"/>
                </a:solidFill>
                <a:latin typeface="Arial" charset="0"/>
              </a:rPr>
              <a:t>, activités, concepts, lignées</a:t>
            </a: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, historiques)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endParaRPr lang="fr-FR" sz="17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Selon une modélisation sémiotique en trois </a:t>
            </a:r>
            <a:r>
              <a:rPr lang="fr-FR" sz="1700" b="1" i="1" kern="1200" dirty="0">
                <a:solidFill>
                  <a:schemeClr val="accent2"/>
                </a:solidFill>
                <a:latin typeface="Arial" charset="0"/>
              </a:rPr>
              <a:t>dimensions </a:t>
            </a: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: </a:t>
            </a:r>
            <a:r>
              <a:rPr lang="fr-FR" sz="1700" b="1" i="1" kern="1200" dirty="0">
                <a:solidFill>
                  <a:schemeClr val="accent2"/>
                </a:solidFill>
                <a:latin typeface="Arial" charset="0"/>
              </a:rPr>
              <a:t>syntaxe </a:t>
            </a: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(forme), sémantique (sens</a:t>
            </a:r>
            <a:r>
              <a:rPr lang="fr-FR" sz="1700" b="1" i="1" kern="1200" dirty="0">
                <a:solidFill>
                  <a:schemeClr val="accent2"/>
                </a:solidFill>
                <a:latin typeface="Arial" charset="0"/>
              </a:rPr>
              <a:t>, </a:t>
            </a: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signifiant</a:t>
            </a:r>
            <a:r>
              <a:rPr lang="fr-FR" sz="1700" b="1" i="1" kern="1200" dirty="0">
                <a:solidFill>
                  <a:schemeClr val="accent2"/>
                </a:solidFill>
                <a:latin typeface="Arial" charset="0"/>
              </a:rPr>
              <a:t>) et </a:t>
            </a: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dimension pragmatique (contexte) et selon une modélisation systémique en </a:t>
            </a:r>
            <a:r>
              <a:rPr lang="fr-FR" sz="1700" b="1" i="1" kern="1200" dirty="0">
                <a:solidFill>
                  <a:schemeClr val="accent2"/>
                </a:solidFill>
                <a:latin typeface="Arial" charset="0"/>
              </a:rPr>
              <a:t>trois dimensions : </a:t>
            </a: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existence </a:t>
            </a:r>
            <a:r>
              <a:rPr lang="fr-FR" sz="1700" b="1" i="1" kern="1200" dirty="0">
                <a:solidFill>
                  <a:schemeClr val="accent2"/>
                </a:solidFill>
                <a:latin typeface="Arial" charset="0"/>
              </a:rPr>
              <a:t>(structure), f</a:t>
            </a: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onctionnalité </a:t>
            </a:r>
            <a:r>
              <a:rPr lang="fr-FR" sz="1700" b="1" i="1" kern="1200" dirty="0">
                <a:solidFill>
                  <a:schemeClr val="accent2"/>
                </a:solidFill>
                <a:latin typeface="Arial" charset="0"/>
              </a:rPr>
              <a:t>(faire) et </a:t>
            </a: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devenir </a:t>
            </a:r>
            <a:r>
              <a:rPr lang="fr-FR" sz="1700" b="1" i="1" kern="1200" dirty="0">
                <a:solidFill>
                  <a:schemeClr val="accent2"/>
                </a:solidFill>
                <a:latin typeface="Arial" charset="0"/>
              </a:rPr>
              <a:t>(évolution</a:t>
            </a: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).</a:t>
            </a: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endParaRPr lang="fr-FR" sz="1700" b="1" i="1" kern="1200" dirty="0" smtClean="0">
              <a:solidFill>
                <a:schemeClr val="accent2"/>
              </a:solidFill>
              <a:latin typeface="Arial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fr-FR" sz="1700" b="1" i="1" kern="1200" dirty="0" smtClean="0">
                <a:solidFill>
                  <a:schemeClr val="accent2"/>
                </a:solidFill>
                <a:latin typeface="Arial" charset="0"/>
              </a:rPr>
              <a:t>C’est une activité de représentation et de mise à disposition des connaissances destinée à faire expliciter par un employé, pour d’autres employés, un ensemble de connaissances</a:t>
            </a:r>
            <a:endParaRPr lang="fr-FR" sz="1700" b="1" i="1" kern="1200" dirty="0">
              <a:solidFill>
                <a:schemeClr val="accent2"/>
              </a:solidFill>
              <a:latin typeface="Arial" charset="0"/>
            </a:endParaRP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endParaRPr lang="fr-FR" sz="1700" b="1" i="1" kern="1200" dirty="0" smtClean="0">
              <a:solidFill>
                <a:schemeClr val="accent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669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4228</TotalTime>
  <Words>635</Words>
  <Application>Microsoft Macintosh PowerPoint</Application>
  <PresentationFormat>Format A4 (210 x 297 mm)</PresentationFormat>
  <Paragraphs>106</Paragraphs>
  <Slides>13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Default Design</vt:lpstr>
      <vt:lpstr>Présentation PowerPoint</vt:lpstr>
      <vt:lpstr>Présentation PowerPoint</vt:lpstr>
      <vt:lpstr>Deux grands défis pour le transfert</vt:lpstr>
      <vt:lpstr>Un exemple de méthode de transfert : 3 A : Méthode d’Analyse Autonome des Activités</vt:lpstr>
      <vt:lpstr>Méthode 3A : La gestion des connaissances prend trois formes </vt:lpstr>
      <vt:lpstr>Méthode 3A : Dispositif de transmission</vt:lpstr>
      <vt:lpstr>Un exemple de  méthode de transfert : MASK (Méthode d’Analyse et de Structuration des Connaissances)</vt:lpstr>
      <vt:lpstr>Méthode MASK : Les quatre phases de la méthode</vt:lpstr>
      <vt:lpstr>Méthode MASK : Le Livre de Connaissances</vt:lpstr>
      <vt:lpstr>Facteurs facilitant le transfert au sein de l’organisation  selon Ikujiro Nonaka</vt:lpstr>
      <vt:lpstr>Facteurs facilitant le transfert au sein de l’organisation  selon Ikujiro Nonaka</vt:lpstr>
      <vt:lpstr>Une heuristique pour faciliter la transmission : la création dans l’interaction d’après Brassac</vt:lpstr>
      <vt:lpstr>Présentation PowerPoint</vt:lpstr>
    </vt:vector>
  </TitlesOfParts>
  <Company>Groupe ESSEC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 I P</dc:title>
  <dc:creator>Jean-Louis Roy</dc:creator>
  <cp:lastModifiedBy>Guy Home</cp:lastModifiedBy>
  <cp:revision>121</cp:revision>
  <dcterms:created xsi:type="dcterms:W3CDTF">2010-11-25T07:39:51Z</dcterms:created>
  <dcterms:modified xsi:type="dcterms:W3CDTF">2016-01-29T22:32:12Z</dcterms:modified>
</cp:coreProperties>
</file>