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323" r:id="rId2"/>
    <p:sldId id="324" r:id="rId3"/>
    <p:sldId id="319" r:id="rId4"/>
    <p:sldId id="325" r:id="rId5"/>
    <p:sldId id="318" r:id="rId6"/>
    <p:sldId id="312" r:id="rId7"/>
    <p:sldId id="313" r:id="rId8"/>
    <p:sldId id="326" r:id="rId9"/>
    <p:sldId id="258" r:id="rId10"/>
    <p:sldId id="320" r:id="rId11"/>
    <p:sldId id="327" r:id="rId12"/>
    <p:sldId id="321" r:id="rId13"/>
    <p:sldId id="328" r:id="rId14"/>
    <p:sldId id="259" r:id="rId15"/>
    <p:sldId id="322" r:id="rId16"/>
    <p:sldId id="329" r:id="rId17"/>
    <p:sldId id="316" r:id="rId18"/>
    <p:sldId id="310" r:id="rId19"/>
    <p:sldId id="317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7" autoAdjust="0"/>
    <p:restoredTop sz="60336" autoAdjust="0"/>
  </p:normalViewPr>
  <p:slideViewPr>
    <p:cSldViewPr>
      <p:cViewPr varScale="1">
        <p:scale>
          <a:sx n="99" d="100"/>
          <a:sy n="99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0E417-D4F1-4C56-8149-B6F27B6ADEC7}" type="datetimeFigureOut">
              <a:rPr lang="fr-FR" smtClean="0"/>
              <a:t>16-01-06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F4FFC-BA4C-4785-8324-C76AE075AD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590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E73A0-8D40-4D5D-802C-A8AE1758AB20}" type="datetimeFigureOut">
              <a:rPr lang="fr-FR" smtClean="0"/>
              <a:pPr/>
              <a:t>16-01-06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7B3AC-36FF-4C19-8530-92730CC2993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3593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5363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36D6A0E-6DC9-46DB-93C4-0B96569B4BA2}" type="slidenum">
              <a:rPr lang="fr-FR" sz="1200">
                <a:latin typeface="+mn-lt"/>
              </a:rPr>
              <a:pPr algn="r">
                <a:defRPr/>
              </a:pPr>
              <a:t>1</a:t>
            </a:fld>
            <a:endParaRPr lang="fr-FR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180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25102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73462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70567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3809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196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7476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645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97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12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16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ext Box 26"/>
          <p:cNvSpPr txBox="1">
            <a:spLocks noChangeArrowheads="1"/>
          </p:cNvSpPr>
          <p:nvPr userDrawn="1"/>
        </p:nvSpPr>
        <p:spPr bwMode="auto">
          <a:xfrm>
            <a:off x="920552" y="6567155"/>
            <a:ext cx="70567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r>
              <a:rPr lang="fr-FR" sz="100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Licence « </a:t>
            </a:r>
            <a:r>
              <a:rPr lang="fr-FR" sz="10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Creative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Commons »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rPr>
              <a:t>(CC-BY-NC-SA)  C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atherine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Thomas,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Projet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BourbaKeM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élément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n°7, 2015</a:t>
            </a:r>
            <a:endParaRPr lang="fr-FR" sz="1000" kern="1200" dirty="0" smtClean="0">
              <a:solidFill>
                <a:schemeClr val="tx1"/>
              </a:solidFill>
              <a:latin typeface="Arial" charset="0"/>
              <a:ea typeface="+mn-ea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496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520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8544" y="6597352"/>
            <a:ext cx="1905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6811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5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 txBox="1">
            <a:spLocks/>
          </p:cNvSpPr>
          <p:nvPr/>
        </p:nvSpPr>
        <p:spPr bwMode="auto">
          <a:xfrm>
            <a:off x="650333" y="2205038"/>
            <a:ext cx="7909802" cy="79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Projet </a:t>
            </a:r>
            <a:r>
              <a:rPr lang="fr-FR" sz="2800" b="1" dirty="0" err="1" smtClean="0">
                <a:solidFill>
                  <a:srgbClr val="002060"/>
                </a:solidFill>
                <a:latin typeface="Calibri" pitchFamily="34" charset="0"/>
              </a:rPr>
              <a:t>BourbaKeM</a:t>
            </a:r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Elément n° 7:</a:t>
            </a: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La codification des connaissances organisationnelles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4067944" y="4292601"/>
            <a:ext cx="4386089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Catherine THOMAS</a:t>
            </a:r>
          </a:p>
          <a:p>
            <a:pPr algn="r"/>
            <a:r>
              <a:rPr lang="fr-FR" sz="1600" i="1" dirty="0" smtClean="0">
                <a:solidFill>
                  <a:srgbClr val="002060"/>
                </a:solidFill>
                <a:latin typeface="Calibri" pitchFamily="34" charset="0"/>
              </a:rPr>
              <a:t>Professeur des Universités</a:t>
            </a:r>
          </a:p>
          <a:p>
            <a:pPr algn="r"/>
            <a:r>
              <a:rPr lang="fr-FR" sz="1600" i="1" dirty="0" smtClean="0">
                <a:solidFill>
                  <a:srgbClr val="002060"/>
                </a:solidFill>
                <a:latin typeface="Calibri" pitchFamily="34" charset="0"/>
              </a:rPr>
              <a:t>Laboratoire GREDEG </a:t>
            </a:r>
          </a:p>
          <a:p>
            <a:pPr algn="r"/>
            <a:r>
              <a:rPr lang="fr-FR" sz="1600" i="1" dirty="0" smtClean="0">
                <a:solidFill>
                  <a:srgbClr val="002060"/>
                </a:solidFill>
                <a:latin typeface="Calibri" pitchFamily="34" charset="0"/>
              </a:rPr>
              <a:t>UMR 6227 CNRS / Université Nice Sophia-Antipolis</a:t>
            </a:r>
          </a:p>
          <a:p>
            <a:pPr algn="r"/>
            <a:endParaRPr lang="en-CA" sz="2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5" name="Image 4" descr="logo_AgeCSO-20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88640"/>
            <a:ext cx="2920582" cy="1412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4276" y="8879"/>
            <a:ext cx="7612380" cy="1143000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La codification : enjeux et limites</a:t>
            </a:r>
            <a:endParaRPr lang="fr-FR" sz="40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852" y="1531656"/>
            <a:ext cx="8832314" cy="4561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Facilite le transfert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Permet de comprendre les relations causales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Facilite la génération de nouvelles propositions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Renforce </a:t>
            </a: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l’alignement cognitif des membres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Coûteux (temps, ressources, attention managériale)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Source de rigidité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Dans les pratiques, un rôle ambigu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</a:t>
            </a:r>
            <a:r>
              <a:rPr lang="fr-FR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Est-ce la codification en elle-même ou la façon de  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codifier qui est mise en cause ?</a:t>
            </a:r>
            <a:endParaRPr lang="fr-FR" sz="24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6" name="Plus 5"/>
          <p:cNvSpPr/>
          <p:nvPr/>
        </p:nvSpPr>
        <p:spPr bwMode="auto">
          <a:xfrm>
            <a:off x="76785" y="1430191"/>
            <a:ext cx="914400" cy="914400"/>
          </a:xfrm>
          <a:prstGeom prst="math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9" name="Moins 18"/>
          <p:cNvSpPr/>
          <p:nvPr/>
        </p:nvSpPr>
        <p:spPr bwMode="auto">
          <a:xfrm>
            <a:off x="107504" y="3212976"/>
            <a:ext cx="768328" cy="648072"/>
          </a:xfrm>
          <a:prstGeom prst="mathMin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0" name="Flèche droite 19"/>
          <p:cNvSpPr/>
          <p:nvPr/>
        </p:nvSpPr>
        <p:spPr bwMode="auto">
          <a:xfrm>
            <a:off x="136831" y="5085184"/>
            <a:ext cx="906777" cy="57606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1" name="Égal 20"/>
          <p:cNvSpPr/>
          <p:nvPr/>
        </p:nvSpPr>
        <p:spPr bwMode="auto">
          <a:xfrm>
            <a:off x="131852" y="4293096"/>
            <a:ext cx="686772" cy="432048"/>
          </a:xfrm>
          <a:prstGeom prst="mathEqual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7679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2852936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532440" cy="821507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Comment réaliser une bonne codification ?</a:t>
            </a:r>
            <a:endParaRPr lang="fr-FR" sz="3200" b="1" dirty="0">
              <a:solidFill>
                <a:schemeClr val="accent4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491" y="1124744"/>
            <a:ext cx="8696509" cy="51395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Transfert et Structure</a:t>
            </a: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</a:t>
            </a:r>
          </a:p>
          <a:p>
            <a:pPr marL="0" indent="0">
              <a:buNone/>
            </a:pPr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       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      La connaissance explicite se diffuse plus facilement si elle est 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                  structurée et que sa structure est partagée</a:t>
            </a: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571999" y="1614191"/>
            <a:ext cx="22225" cy="339898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>
              <a:solidFill>
                <a:srgbClr val="0070C0"/>
              </a:solidFill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644650" y="20221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1473200" y="23650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758950" y="26508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559050" y="21364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2844800" y="24793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2444750" y="24793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2101850" y="37366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1473200" y="36795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1644650" y="339377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1930400" y="33366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444750" y="41367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2844800" y="43653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2501900" y="29937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2616200" y="3336628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5965825" y="2406353"/>
            <a:ext cx="1508125" cy="1306513"/>
            <a:chOff x="3758" y="1745"/>
            <a:chExt cx="950" cy="830"/>
          </a:xfrm>
        </p:grpSpPr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758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758" y="1907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3758" y="206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3758" y="2232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3758" y="2367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758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4662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4662" y="1907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4662" y="206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4662" y="2232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4662" y="2367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4662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3933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5" name="Oval 32"/>
            <p:cNvSpPr>
              <a:spLocks noChangeArrowheads="1"/>
            </p:cNvSpPr>
            <p:nvPr/>
          </p:nvSpPr>
          <p:spPr bwMode="auto">
            <a:xfrm>
              <a:off x="4122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6" name="Oval 33"/>
            <p:cNvSpPr>
              <a:spLocks noChangeArrowheads="1"/>
            </p:cNvSpPr>
            <p:nvPr/>
          </p:nvSpPr>
          <p:spPr bwMode="auto">
            <a:xfrm>
              <a:off x="4302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4482" y="1745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3933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39" name="Oval 36"/>
            <p:cNvSpPr>
              <a:spLocks noChangeArrowheads="1"/>
            </p:cNvSpPr>
            <p:nvPr/>
          </p:nvSpPr>
          <p:spPr bwMode="auto">
            <a:xfrm>
              <a:off x="4122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4302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4482" y="2529"/>
              <a:ext cx="46" cy="4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w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1187624" y="4653136"/>
            <a:ext cx="1143036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altLang="fr-FR" sz="1800" dirty="0">
                <a:solidFill>
                  <a:srgbClr val="0070C0"/>
                </a:solidFill>
                <a:latin typeface="+mn-lt"/>
              </a:rPr>
              <a:t>A)</a:t>
            </a:r>
            <a:endParaRPr lang="en-GB" altLang="fr-FR" sz="2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3" name="Rectangle 40"/>
          <p:cNvSpPr>
            <a:spLocks noChangeArrowheads="1"/>
          </p:cNvSpPr>
          <p:nvPr/>
        </p:nvSpPr>
        <p:spPr bwMode="auto">
          <a:xfrm>
            <a:off x="5652120" y="4653136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altLang="fr-FR" sz="1800" dirty="0">
                <a:solidFill>
                  <a:srgbClr val="0070C0"/>
                </a:solidFill>
                <a:latin typeface="+mn-lt"/>
              </a:rPr>
              <a:t>B)</a:t>
            </a:r>
            <a:endParaRPr lang="en-GB" altLang="fr-FR" sz="1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2667000" y="25968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3124200" y="38160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3276600" y="47304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1752600" y="36636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1143000" y="33588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9" name="Oval 47"/>
          <p:cNvSpPr>
            <a:spLocks noChangeArrowheads="1"/>
          </p:cNvSpPr>
          <p:nvPr/>
        </p:nvSpPr>
        <p:spPr bwMode="auto">
          <a:xfrm>
            <a:off x="1828800" y="4197053"/>
            <a:ext cx="79375" cy="793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w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395536" y="5517232"/>
            <a:ext cx="933648" cy="504056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3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3835896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 smtClean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96813"/>
            <a:ext cx="7704856" cy="95592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Les étapes clés de la codification</a:t>
            </a:r>
            <a:endParaRPr lang="fr-FR" sz="3600" b="1" dirty="0">
              <a:solidFill>
                <a:schemeClr val="accent4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25625"/>
            <a:ext cx="826383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altLang="fr-FR" sz="3200" b="1" dirty="0">
                <a:solidFill>
                  <a:srgbClr val="3306F4"/>
                </a:solidFill>
                <a:cs typeface="Arial" panose="020B0604020202020204" pitchFamily="34" charset="0"/>
              </a:rPr>
              <a:t>Un processus de codification en 2 phases: </a:t>
            </a:r>
            <a:endParaRPr lang="fr-FR" altLang="fr-FR" sz="3200" b="1" dirty="0" smtClean="0">
              <a:solidFill>
                <a:srgbClr val="3306F4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altLang="fr-FR" sz="3200" b="1" dirty="0">
              <a:solidFill>
                <a:srgbClr val="3306F4"/>
              </a:solidFill>
              <a:cs typeface="Arial" panose="020B0604020202020204" pitchFamily="34" charset="0"/>
            </a:endParaRPr>
          </a:p>
          <a:p>
            <a:pPr lvl="1" algn="just">
              <a:buNone/>
            </a:pPr>
            <a:r>
              <a:rPr lang="fr-FR" altLang="fr-FR" sz="3200" dirty="0">
                <a:solidFill>
                  <a:srgbClr val="3306F4"/>
                </a:solidFill>
                <a:cs typeface="Arial" panose="020B0604020202020204" pitchFamily="34" charset="0"/>
              </a:rPr>
              <a:t>	</a:t>
            </a:r>
            <a:r>
              <a:rPr lang="fr-FR" altLang="fr-FR" sz="3100" dirty="0">
                <a:solidFill>
                  <a:srgbClr val="3306F4"/>
                </a:solidFill>
                <a:cs typeface="Arial" panose="020B0604020202020204" pitchFamily="34" charset="0"/>
              </a:rPr>
              <a:t>(1) </a:t>
            </a:r>
            <a:r>
              <a:rPr lang="fr-FR" sz="3100" b="1" dirty="0">
                <a:solidFill>
                  <a:srgbClr val="3306F4"/>
                </a:solidFill>
                <a:cs typeface="Arial" panose="020B0604020202020204" pitchFamily="34" charset="0"/>
              </a:rPr>
              <a:t>un processus de différenciation ou </a:t>
            </a:r>
            <a:r>
              <a:rPr lang="fr-FR" sz="3100" b="1" dirty="0" smtClean="0">
                <a:solidFill>
                  <a:srgbClr val="3306F4"/>
                </a:solidFill>
                <a:cs typeface="Arial" panose="020B0604020202020204" pitchFamily="34" charset="0"/>
              </a:rPr>
              <a:t>discrimination </a:t>
            </a:r>
            <a:r>
              <a:rPr lang="fr-FR" sz="3100" dirty="0">
                <a:solidFill>
                  <a:srgbClr val="3306F4"/>
                </a:solidFill>
                <a:cs typeface="Arial" panose="020B0604020202020204" pitchFamily="34" charset="0"/>
              </a:rPr>
              <a:t>: permet de distinguer les différentes catégories nécessaires pour saisir les différents aspects qui constituent le phénomène concret et la connaissance tacite mobilisée ; </a:t>
            </a:r>
          </a:p>
          <a:p>
            <a:pPr lvl="1">
              <a:buNone/>
            </a:pPr>
            <a:endParaRPr lang="fr-FR" altLang="fr-FR" sz="3200" dirty="0">
              <a:solidFill>
                <a:srgbClr val="3306F4"/>
              </a:solidFill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fr-FR" altLang="fr-FR" sz="3200" dirty="0" smtClean="0">
                <a:solidFill>
                  <a:srgbClr val="3306F4"/>
                </a:solidFill>
                <a:cs typeface="Arial" panose="020B0604020202020204" pitchFamily="34" charset="0"/>
              </a:rPr>
              <a:t>                                    donne forme</a:t>
            </a:r>
          </a:p>
          <a:p>
            <a:pPr lvl="1">
              <a:buNone/>
            </a:pPr>
            <a:endParaRPr lang="fr-FR" altLang="fr-FR" sz="3200" dirty="0">
              <a:solidFill>
                <a:srgbClr val="3306F4"/>
              </a:solidFill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fr-FR" altLang="fr-FR" sz="3200" dirty="0">
                <a:solidFill>
                  <a:srgbClr val="3306F4"/>
                </a:solidFill>
                <a:cs typeface="Arial" panose="020B0604020202020204" pitchFamily="34" charset="0"/>
              </a:rPr>
              <a:t>	(2) </a:t>
            </a:r>
            <a:r>
              <a:rPr lang="fr-FR" sz="3200" b="1" dirty="0" smtClean="0">
                <a:solidFill>
                  <a:srgbClr val="3306F4"/>
                </a:solidFill>
                <a:cs typeface="Arial" panose="020B0604020202020204" pitchFamily="34" charset="0"/>
              </a:rPr>
              <a:t>un </a:t>
            </a:r>
            <a:r>
              <a:rPr lang="fr-FR" sz="3200" b="1" dirty="0">
                <a:solidFill>
                  <a:srgbClr val="3306F4"/>
                </a:solidFill>
                <a:cs typeface="Arial" panose="020B0604020202020204" pitchFamily="34" charset="0"/>
              </a:rPr>
              <a:t>processus d’intégration  ou  d’association </a:t>
            </a:r>
            <a:r>
              <a:rPr lang="fr-FR" sz="3200" b="1" dirty="0" smtClean="0">
                <a:solidFill>
                  <a:srgbClr val="3306F4"/>
                </a:solidFill>
                <a:cs typeface="Arial" panose="020B0604020202020204" pitchFamily="34" charset="0"/>
              </a:rPr>
              <a:t>:</a:t>
            </a:r>
            <a:r>
              <a:rPr lang="fr-FR" sz="3200" dirty="0" smtClean="0">
                <a:solidFill>
                  <a:srgbClr val="3306F4"/>
                </a:solidFill>
                <a:cs typeface="Arial" panose="020B0604020202020204" pitchFamily="34" charset="0"/>
              </a:rPr>
              <a:t> </a:t>
            </a:r>
            <a:r>
              <a:rPr lang="fr-FR" sz="3200" dirty="0">
                <a:solidFill>
                  <a:srgbClr val="3306F4"/>
                </a:solidFill>
                <a:cs typeface="Arial" panose="020B0604020202020204" pitchFamily="34" charset="0"/>
              </a:rPr>
              <a:t>vise à regrouper  ces catégories en catégories plus abstraites afin d’obtenir une représentation à la fois simplifiée (moins de catégories) et structurée. </a:t>
            </a:r>
          </a:p>
          <a:p>
            <a:pPr lvl="1">
              <a:buNone/>
            </a:pPr>
            <a:endParaRPr lang="fr-FR" altLang="fr-FR" dirty="0" smtClean="0">
              <a:solidFill>
                <a:srgbClr val="3306F4"/>
              </a:solidFill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fr-FR" altLang="fr-FR" dirty="0" smtClean="0">
                <a:solidFill>
                  <a:srgbClr val="3306F4"/>
                </a:solidFill>
                <a:cs typeface="Arial" panose="020B0604020202020204" pitchFamily="34" charset="0"/>
              </a:rPr>
              <a:t>                                              </a:t>
            </a:r>
            <a:r>
              <a:rPr lang="fr-FR" altLang="fr-FR" sz="3100" dirty="0">
                <a:solidFill>
                  <a:srgbClr val="3306F4"/>
                </a:solidFill>
                <a:cs typeface="Arial" panose="020B0604020202020204" pitchFamily="34" charset="0"/>
              </a:rPr>
              <a:t>structure</a:t>
            </a:r>
          </a:p>
          <a:p>
            <a:pPr lvl="1">
              <a:buNone/>
            </a:pPr>
            <a:endParaRPr lang="fr-FR" altLang="fr-FR" dirty="0">
              <a:solidFill>
                <a:srgbClr val="3306F4"/>
              </a:solidFill>
            </a:endParaRPr>
          </a:p>
          <a:p>
            <a:endParaRPr lang="fr-FR" sz="2400" dirty="0">
              <a:solidFill>
                <a:srgbClr val="3306F4"/>
              </a:solidFill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1331640" y="3717032"/>
            <a:ext cx="1440160" cy="36004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306F4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1403648" y="5589240"/>
            <a:ext cx="1440160" cy="36004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306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69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96813"/>
            <a:ext cx="8712646" cy="59588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rôle de l’abstraction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415196" y="4881064"/>
            <a:ext cx="933648" cy="504056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51" name="Plus 50"/>
          <p:cNvSpPr/>
          <p:nvPr/>
        </p:nvSpPr>
        <p:spPr bwMode="auto">
          <a:xfrm>
            <a:off x="251520" y="1286816"/>
            <a:ext cx="914400" cy="914400"/>
          </a:xfrm>
          <a:prstGeom prst="mathPlus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52" name="Moins 51"/>
          <p:cNvSpPr/>
          <p:nvPr/>
        </p:nvSpPr>
        <p:spPr bwMode="auto">
          <a:xfrm>
            <a:off x="397592" y="3217104"/>
            <a:ext cx="768328" cy="648072"/>
          </a:xfrm>
          <a:prstGeom prst="mathMinus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47664" y="1167253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  <a:p>
            <a:pPr marL="342900" indent="-342900">
              <a:buFontTx/>
              <a:buChar char="-"/>
            </a:pPr>
            <a:r>
              <a:rPr lang="fr-F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Décontextualise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Renforce la « </a:t>
            </a:r>
            <a:r>
              <a:rPr lang="fr-FR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mindfulness</a:t>
            </a:r>
            <a:r>
              <a:rPr lang="fr-F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 et la génération de nouvelles propositions </a:t>
            </a:r>
            <a:endParaRPr lang="fr-FR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47664" y="321710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Difficulté </a:t>
            </a:r>
            <a:r>
              <a:rPr lang="fr-F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d’appropriation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563212" y="4532927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Trouver le bon mix</a:t>
            </a:r>
          </a:p>
          <a:p>
            <a:pPr marL="342900" indent="-342900">
              <a:buFontTx/>
              <a:buChar char="-"/>
            </a:pPr>
            <a:endParaRPr lang="fr-FR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Prendre en compte le type de tâches</a:t>
            </a:r>
          </a:p>
        </p:txBody>
      </p:sp>
    </p:spTree>
    <p:extLst>
      <p:ext uri="{BB962C8B-B14F-4D97-AF65-F5344CB8AC3E}">
        <p14:creationId xmlns:p14="http://schemas.microsoft.com/office/powerpoint/2010/main" val="309086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 animBg="1"/>
      <p:bldP spid="52" grpId="0" animBg="1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4916016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 smtClean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220756"/>
              </p:ext>
            </p:extLst>
          </p:nvPr>
        </p:nvGraphicFramePr>
        <p:xfrm>
          <a:off x="683568" y="836712"/>
          <a:ext cx="7886700" cy="48991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967209">
                <a:tc>
                  <a:txBody>
                    <a:bodyPr/>
                    <a:lstStyle/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 simples et répétitives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 hétérogènes et complexes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</a:t>
                      </a:r>
                      <a:r>
                        <a:rPr lang="fr-F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rares et complexes (accident)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de codification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Codification concrète des « comment »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(procédures)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Codification abstraite des « pourquoi » et des « comment » 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Codification abstraite des « pourquoi » et des « comment » puis concrète des « comment » </a:t>
                      </a:r>
                    </a:p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 de la codification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Transfert (autres équipes, nouveaux entrants, …)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Partage</a:t>
                      </a:r>
                    </a:p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Transfert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Apprentissage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Flexibilité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Transfert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Apprentissage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Sécurité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Résultats souhaités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de l’efficience</a:t>
                      </a:r>
                    </a:p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des Capacités</a:t>
                      </a: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Dynamiques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de la Sécurité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lèche vers le haut 4"/>
          <p:cNvSpPr/>
          <p:nvPr/>
        </p:nvSpPr>
        <p:spPr>
          <a:xfrm>
            <a:off x="2753866" y="5043704"/>
            <a:ext cx="144016" cy="36004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haut 7"/>
          <p:cNvSpPr/>
          <p:nvPr/>
        </p:nvSpPr>
        <p:spPr>
          <a:xfrm>
            <a:off x="6679203" y="5043704"/>
            <a:ext cx="144016" cy="36004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>
            <a:off x="4700940" y="5043704"/>
            <a:ext cx="144016" cy="36004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24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44016"/>
            <a:ext cx="8515350" cy="90872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4" name="Line 1031"/>
          <p:cNvSpPr>
            <a:spLocks noChangeShapeType="1"/>
          </p:cNvSpPr>
          <p:nvPr/>
        </p:nvSpPr>
        <p:spPr bwMode="auto">
          <a:xfrm>
            <a:off x="158719" y="1124744"/>
            <a:ext cx="88566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28649" y="1825625"/>
            <a:ext cx="8386731" cy="4351338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codification est un processus non neutre</a:t>
            </a:r>
          </a:p>
          <a:p>
            <a:pPr>
              <a:buClr>
                <a:srgbClr val="0070C0"/>
              </a:buClr>
              <a:defRPr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codification peut prendre différentes formes : plus ou moins abstraite</a:t>
            </a:r>
          </a:p>
          <a:p>
            <a:pPr>
              <a:buClr>
                <a:srgbClr val="0070C0"/>
              </a:buClr>
              <a:defRPr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Différentes stratégies de codification en fonction :</a:t>
            </a:r>
          </a:p>
          <a:p>
            <a:pPr lvl="1"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 la nature de la tâche, </a:t>
            </a:r>
          </a:p>
          <a:p>
            <a:pPr lvl="1"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des objectifs poursuivis, </a:t>
            </a:r>
          </a:p>
          <a:p>
            <a:pPr lvl="1">
              <a:buClr>
                <a:srgbClr val="0070C0"/>
              </a:buClr>
              <a:defRPr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du contexte organisationnel.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4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4"/>
          <p:cNvSpPr txBox="1">
            <a:spLocks/>
          </p:cNvSpPr>
          <p:nvPr/>
        </p:nvSpPr>
        <p:spPr bwMode="auto">
          <a:xfrm>
            <a:off x="704528" y="2205038"/>
            <a:ext cx="8568952" cy="79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2800" b="1" dirty="0">
                <a:solidFill>
                  <a:srgbClr val="002060"/>
                </a:solidFill>
                <a:latin typeface="Calibri" pitchFamily="34" charset="0"/>
              </a:rPr>
              <a:t>Projet </a:t>
            </a:r>
            <a:r>
              <a:rPr lang="fr-FR" sz="2800" b="1" dirty="0" err="1">
                <a:solidFill>
                  <a:srgbClr val="002060"/>
                </a:solidFill>
                <a:latin typeface="Calibri" pitchFamily="34" charset="0"/>
              </a:rPr>
              <a:t>BourbaKeM</a:t>
            </a:r>
            <a:endParaRPr lang="fr-FR" sz="2800" b="1" dirty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fr-FR" sz="2800" b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fr-FR" sz="2800" b="1" dirty="0">
                <a:solidFill>
                  <a:srgbClr val="002060"/>
                </a:solidFill>
                <a:latin typeface="Calibri" pitchFamily="34" charset="0"/>
              </a:rPr>
              <a:t>Elément n° </a:t>
            </a:r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7 :</a:t>
            </a: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La </a:t>
            </a:r>
            <a:r>
              <a:rPr lang="fr-FR" sz="2800" b="1" dirty="0">
                <a:solidFill>
                  <a:srgbClr val="002060"/>
                </a:solidFill>
                <a:latin typeface="Calibri" pitchFamily="34" charset="0"/>
              </a:rPr>
              <a:t>codification des connaissances organisationnelles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385048" y="4485555"/>
            <a:ext cx="3773487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CA" sz="2400" b="1" i="1" dirty="0" err="1" smtClean="0">
                <a:solidFill>
                  <a:srgbClr val="002060"/>
                </a:solidFill>
                <a:latin typeface="Calibri" pitchFamily="34" charset="0"/>
              </a:rPr>
              <a:t>Merci</a:t>
            </a:r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 pour </a:t>
            </a:r>
            <a:r>
              <a:rPr lang="en-CA" sz="2400" b="1" i="1" dirty="0" err="1" smtClean="0">
                <a:solidFill>
                  <a:srgbClr val="002060"/>
                </a:solidFill>
                <a:latin typeface="Calibri" pitchFamily="34" charset="0"/>
              </a:rPr>
              <a:t>votre</a:t>
            </a:r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 attention</a:t>
            </a:r>
            <a:endParaRPr lang="en-CA" sz="2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20" name="Image 19" descr="logo_AgeCSO-20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88640"/>
            <a:ext cx="2920582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416191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894656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 smtClean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1" name="Group 15"/>
          <p:cNvGrpSpPr>
            <a:grpSpLocks/>
          </p:cNvGrpSpPr>
          <p:nvPr/>
        </p:nvGrpSpPr>
        <p:grpSpPr bwMode="auto">
          <a:xfrm flipH="1">
            <a:off x="2877322" y="3036588"/>
            <a:ext cx="1308100" cy="3321050"/>
            <a:chOff x="1938" y="3862"/>
            <a:chExt cx="557" cy="1591"/>
          </a:xfrm>
        </p:grpSpPr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2039" y="4124"/>
              <a:ext cx="280" cy="277"/>
            </a:xfrm>
            <a:custGeom>
              <a:avLst/>
              <a:gdLst>
                <a:gd name="T0" fmla="*/ 366 w 560"/>
                <a:gd name="T1" fmla="*/ 160 h 554"/>
                <a:gd name="T2" fmla="*/ 297 w 560"/>
                <a:gd name="T3" fmla="*/ 56 h 554"/>
                <a:gd name="T4" fmla="*/ 228 w 560"/>
                <a:gd name="T5" fmla="*/ 0 h 554"/>
                <a:gd name="T6" fmla="*/ 145 w 560"/>
                <a:gd name="T7" fmla="*/ 0 h 554"/>
                <a:gd name="T8" fmla="*/ 55 w 560"/>
                <a:gd name="T9" fmla="*/ 36 h 554"/>
                <a:gd name="T10" fmla="*/ 14 w 560"/>
                <a:gd name="T11" fmla="*/ 97 h 554"/>
                <a:gd name="T12" fmla="*/ 0 w 560"/>
                <a:gd name="T13" fmla="*/ 181 h 554"/>
                <a:gd name="T14" fmla="*/ 14 w 560"/>
                <a:gd name="T15" fmla="*/ 291 h 554"/>
                <a:gd name="T16" fmla="*/ 69 w 560"/>
                <a:gd name="T17" fmla="*/ 416 h 554"/>
                <a:gd name="T18" fmla="*/ 166 w 560"/>
                <a:gd name="T19" fmla="*/ 499 h 554"/>
                <a:gd name="T20" fmla="*/ 241 w 560"/>
                <a:gd name="T21" fmla="*/ 540 h 554"/>
                <a:gd name="T22" fmla="*/ 318 w 560"/>
                <a:gd name="T23" fmla="*/ 554 h 554"/>
                <a:gd name="T24" fmla="*/ 380 w 560"/>
                <a:gd name="T25" fmla="*/ 533 h 554"/>
                <a:gd name="T26" fmla="*/ 414 w 560"/>
                <a:gd name="T27" fmla="*/ 499 h 554"/>
                <a:gd name="T28" fmla="*/ 436 w 560"/>
                <a:gd name="T29" fmla="*/ 416 h 554"/>
                <a:gd name="T30" fmla="*/ 429 w 560"/>
                <a:gd name="T31" fmla="*/ 319 h 554"/>
                <a:gd name="T32" fmla="*/ 407 w 560"/>
                <a:gd name="T33" fmla="*/ 237 h 554"/>
                <a:gd name="T34" fmla="*/ 545 w 560"/>
                <a:gd name="T35" fmla="*/ 160 h 554"/>
                <a:gd name="T36" fmla="*/ 560 w 560"/>
                <a:gd name="T37" fmla="*/ 126 h 554"/>
                <a:gd name="T38" fmla="*/ 545 w 560"/>
                <a:gd name="T39" fmla="*/ 111 h 554"/>
                <a:gd name="T40" fmla="*/ 393 w 560"/>
                <a:gd name="T41" fmla="*/ 201 h 554"/>
                <a:gd name="T42" fmla="*/ 366 w 560"/>
                <a:gd name="T43" fmla="*/ 16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0" h="554">
                  <a:moveTo>
                    <a:pt x="366" y="160"/>
                  </a:moveTo>
                  <a:lnTo>
                    <a:pt x="297" y="56"/>
                  </a:lnTo>
                  <a:lnTo>
                    <a:pt x="228" y="0"/>
                  </a:lnTo>
                  <a:lnTo>
                    <a:pt x="145" y="0"/>
                  </a:lnTo>
                  <a:lnTo>
                    <a:pt x="55" y="36"/>
                  </a:lnTo>
                  <a:lnTo>
                    <a:pt x="14" y="97"/>
                  </a:lnTo>
                  <a:lnTo>
                    <a:pt x="0" y="181"/>
                  </a:lnTo>
                  <a:lnTo>
                    <a:pt x="14" y="291"/>
                  </a:lnTo>
                  <a:lnTo>
                    <a:pt x="69" y="416"/>
                  </a:lnTo>
                  <a:lnTo>
                    <a:pt x="166" y="499"/>
                  </a:lnTo>
                  <a:lnTo>
                    <a:pt x="241" y="540"/>
                  </a:lnTo>
                  <a:lnTo>
                    <a:pt x="318" y="554"/>
                  </a:lnTo>
                  <a:lnTo>
                    <a:pt x="380" y="533"/>
                  </a:lnTo>
                  <a:lnTo>
                    <a:pt x="414" y="499"/>
                  </a:lnTo>
                  <a:lnTo>
                    <a:pt x="436" y="416"/>
                  </a:lnTo>
                  <a:lnTo>
                    <a:pt x="429" y="319"/>
                  </a:lnTo>
                  <a:lnTo>
                    <a:pt x="407" y="237"/>
                  </a:lnTo>
                  <a:lnTo>
                    <a:pt x="545" y="160"/>
                  </a:lnTo>
                  <a:lnTo>
                    <a:pt x="560" y="126"/>
                  </a:lnTo>
                  <a:lnTo>
                    <a:pt x="545" y="111"/>
                  </a:lnTo>
                  <a:lnTo>
                    <a:pt x="393" y="201"/>
                  </a:lnTo>
                  <a:lnTo>
                    <a:pt x="366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2239" y="3862"/>
              <a:ext cx="249" cy="619"/>
            </a:xfrm>
            <a:custGeom>
              <a:avLst/>
              <a:gdLst>
                <a:gd name="T0" fmla="*/ 138 w 498"/>
                <a:gd name="T1" fmla="*/ 1045 h 1238"/>
                <a:gd name="T2" fmla="*/ 47 w 498"/>
                <a:gd name="T3" fmla="*/ 1113 h 1238"/>
                <a:gd name="T4" fmla="*/ 20 w 498"/>
                <a:gd name="T5" fmla="*/ 1135 h 1238"/>
                <a:gd name="T6" fmla="*/ 0 w 498"/>
                <a:gd name="T7" fmla="*/ 1183 h 1238"/>
                <a:gd name="T8" fmla="*/ 27 w 498"/>
                <a:gd name="T9" fmla="*/ 1231 h 1238"/>
                <a:gd name="T10" fmla="*/ 54 w 498"/>
                <a:gd name="T11" fmla="*/ 1238 h 1238"/>
                <a:gd name="T12" fmla="*/ 138 w 498"/>
                <a:gd name="T13" fmla="*/ 1210 h 1238"/>
                <a:gd name="T14" fmla="*/ 262 w 498"/>
                <a:gd name="T15" fmla="*/ 1113 h 1238"/>
                <a:gd name="T16" fmla="*/ 373 w 498"/>
                <a:gd name="T17" fmla="*/ 997 h 1238"/>
                <a:gd name="T18" fmla="*/ 491 w 498"/>
                <a:gd name="T19" fmla="*/ 864 h 1238"/>
                <a:gd name="T20" fmla="*/ 498 w 498"/>
                <a:gd name="T21" fmla="*/ 809 h 1238"/>
                <a:gd name="T22" fmla="*/ 498 w 498"/>
                <a:gd name="T23" fmla="*/ 658 h 1238"/>
                <a:gd name="T24" fmla="*/ 464 w 498"/>
                <a:gd name="T25" fmla="*/ 422 h 1238"/>
                <a:gd name="T26" fmla="*/ 484 w 498"/>
                <a:gd name="T27" fmla="*/ 284 h 1238"/>
                <a:gd name="T28" fmla="*/ 498 w 498"/>
                <a:gd name="T29" fmla="*/ 228 h 1238"/>
                <a:gd name="T30" fmla="*/ 477 w 498"/>
                <a:gd name="T31" fmla="*/ 201 h 1238"/>
                <a:gd name="T32" fmla="*/ 428 w 498"/>
                <a:gd name="T33" fmla="*/ 173 h 1238"/>
                <a:gd name="T34" fmla="*/ 394 w 498"/>
                <a:gd name="T35" fmla="*/ 153 h 1238"/>
                <a:gd name="T36" fmla="*/ 414 w 498"/>
                <a:gd name="T37" fmla="*/ 28 h 1238"/>
                <a:gd name="T38" fmla="*/ 401 w 498"/>
                <a:gd name="T39" fmla="*/ 0 h 1238"/>
                <a:gd name="T40" fmla="*/ 373 w 498"/>
                <a:gd name="T41" fmla="*/ 8 h 1238"/>
                <a:gd name="T42" fmla="*/ 360 w 498"/>
                <a:gd name="T43" fmla="*/ 167 h 1238"/>
                <a:gd name="T44" fmla="*/ 346 w 498"/>
                <a:gd name="T45" fmla="*/ 208 h 1238"/>
                <a:gd name="T46" fmla="*/ 339 w 498"/>
                <a:gd name="T47" fmla="*/ 235 h 1238"/>
                <a:gd name="T48" fmla="*/ 283 w 498"/>
                <a:gd name="T49" fmla="*/ 214 h 1238"/>
                <a:gd name="T50" fmla="*/ 242 w 498"/>
                <a:gd name="T51" fmla="*/ 214 h 1238"/>
                <a:gd name="T52" fmla="*/ 242 w 498"/>
                <a:gd name="T53" fmla="*/ 242 h 1238"/>
                <a:gd name="T54" fmla="*/ 269 w 498"/>
                <a:gd name="T55" fmla="*/ 264 h 1238"/>
                <a:gd name="T56" fmla="*/ 319 w 498"/>
                <a:gd name="T57" fmla="*/ 264 h 1238"/>
                <a:gd name="T58" fmla="*/ 353 w 498"/>
                <a:gd name="T59" fmla="*/ 291 h 1238"/>
                <a:gd name="T60" fmla="*/ 380 w 498"/>
                <a:gd name="T61" fmla="*/ 339 h 1238"/>
                <a:gd name="T62" fmla="*/ 408 w 498"/>
                <a:gd name="T63" fmla="*/ 416 h 1238"/>
                <a:gd name="T64" fmla="*/ 428 w 498"/>
                <a:gd name="T65" fmla="*/ 567 h 1238"/>
                <a:gd name="T66" fmla="*/ 428 w 498"/>
                <a:gd name="T67" fmla="*/ 706 h 1238"/>
                <a:gd name="T68" fmla="*/ 414 w 498"/>
                <a:gd name="T69" fmla="*/ 816 h 1238"/>
                <a:gd name="T70" fmla="*/ 387 w 498"/>
                <a:gd name="T71" fmla="*/ 864 h 1238"/>
                <a:gd name="T72" fmla="*/ 290 w 498"/>
                <a:gd name="T73" fmla="*/ 934 h 1238"/>
                <a:gd name="T74" fmla="*/ 186 w 498"/>
                <a:gd name="T75" fmla="*/ 997 h 1238"/>
                <a:gd name="T76" fmla="*/ 138 w 498"/>
                <a:gd name="T77" fmla="*/ 1045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8" h="1238">
                  <a:moveTo>
                    <a:pt x="138" y="1045"/>
                  </a:moveTo>
                  <a:lnTo>
                    <a:pt x="47" y="1113"/>
                  </a:lnTo>
                  <a:lnTo>
                    <a:pt x="20" y="1135"/>
                  </a:lnTo>
                  <a:lnTo>
                    <a:pt x="0" y="1183"/>
                  </a:lnTo>
                  <a:lnTo>
                    <a:pt x="27" y="1231"/>
                  </a:lnTo>
                  <a:lnTo>
                    <a:pt x="54" y="1238"/>
                  </a:lnTo>
                  <a:lnTo>
                    <a:pt x="138" y="1210"/>
                  </a:lnTo>
                  <a:lnTo>
                    <a:pt x="262" y="1113"/>
                  </a:lnTo>
                  <a:lnTo>
                    <a:pt x="373" y="997"/>
                  </a:lnTo>
                  <a:lnTo>
                    <a:pt x="491" y="864"/>
                  </a:lnTo>
                  <a:lnTo>
                    <a:pt x="498" y="809"/>
                  </a:lnTo>
                  <a:lnTo>
                    <a:pt x="498" y="658"/>
                  </a:lnTo>
                  <a:lnTo>
                    <a:pt x="464" y="422"/>
                  </a:lnTo>
                  <a:lnTo>
                    <a:pt x="484" y="284"/>
                  </a:lnTo>
                  <a:lnTo>
                    <a:pt x="498" y="228"/>
                  </a:lnTo>
                  <a:lnTo>
                    <a:pt x="477" y="201"/>
                  </a:lnTo>
                  <a:lnTo>
                    <a:pt x="428" y="173"/>
                  </a:lnTo>
                  <a:lnTo>
                    <a:pt x="394" y="153"/>
                  </a:lnTo>
                  <a:lnTo>
                    <a:pt x="414" y="28"/>
                  </a:lnTo>
                  <a:lnTo>
                    <a:pt x="401" y="0"/>
                  </a:lnTo>
                  <a:lnTo>
                    <a:pt x="373" y="8"/>
                  </a:lnTo>
                  <a:lnTo>
                    <a:pt x="360" y="167"/>
                  </a:lnTo>
                  <a:lnTo>
                    <a:pt x="346" y="208"/>
                  </a:lnTo>
                  <a:lnTo>
                    <a:pt x="339" y="235"/>
                  </a:lnTo>
                  <a:lnTo>
                    <a:pt x="283" y="214"/>
                  </a:lnTo>
                  <a:lnTo>
                    <a:pt x="242" y="214"/>
                  </a:lnTo>
                  <a:lnTo>
                    <a:pt x="242" y="242"/>
                  </a:lnTo>
                  <a:lnTo>
                    <a:pt x="269" y="264"/>
                  </a:lnTo>
                  <a:lnTo>
                    <a:pt x="319" y="264"/>
                  </a:lnTo>
                  <a:lnTo>
                    <a:pt x="353" y="291"/>
                  </a:lnTo>
                  <a:lnTo>
                    <a:pt x="380" y="339"/>
                  </a:lnTo>
                  <a:lnTo>
                    <a:pt x="408" y="416"/>
                  </a:lnTo>
                  <a:lnTo>
                    <a:pt x="428" y="567"/>
                  </a:lnTo>
                  <a:lnTo>
                    <a:pt x="428" y="706"/>
                  </a:lnTo>
                  <a:lnTo>
                    <a:pt x="414" y="816"/>
                  </a:lnTo>
                  <a:lnTo>
                    <a:pt x="387" y="864"/>
                  </a:lnTo>
                  <a:lnTo>
                    <a:pt x="290" y="934"/>
                  </a:lnTo>
                  <a:lnTo>
                    <a:pt x="186" y="997"/>
                  </a:lnTo>
                  <a:lnTo>
                    <a:pt x="138" y="10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>
              <a:off x="1938" y="4433"/>
              <a:ext cx="225" cy="373"/>
            </a:xfrm>
            <a:custGeom>
              <a:avLst/>
              <a:gdLst>
                <a:gd name="T0" fmla="*/ 451 w 451"/>
                <a:gd name="T1" fmla="*/ 20 h 747"/>
                <a:gd name="T2" fmla="*/ 401 w 451"/>
                <a:gd name="T3" fmla="*/ 0 h 747"/>
                <a:gd name="T4" fmla="*/ 297 w 451"/>
                <a:gd name="T5" fmla="*/ 7 h 747"/>
                <a:gd name="T6" fmla="*/ 207 w 451"/>
                <a:gd name="T7" fmla="*/ 76 h 747"/>
                <a:gd name="T8" fmla="*/ 75 w 451"/>
                <a:gd name="T9" fmla="*/ 221 h 747"/>
                <a:gd name="T10" fmla="*/ 7 w 451"/>
                <a:gd name="T11" fmla="*/ 339 h 747"/>
                <a:gd name="T12" fmla="*/ 0 w 451"/>
                <a:gd name="T13" fmla="*/ 380 h 747"/>
                <a:gd name="T14" fmla="*/ 34 w 451"/>
                <a:gd name="T15" fmla="*/ 457 h 747"/>
                <a:gd name="T16" fmla="*/ 110 w 451"/>
                <a:gd name="T17" fmla="*/ 491 h 747"/>
                <a:gd name="T18" fmla="*/ 207 w 451"/>
                <a:gd name="T19" fmla="*/ 532 h 747"/>
                <a:gd name="T20" fmla="*/ 283 w 451"/>
                <a:gd name="T21" fmla="*/ 552 h 747"/>
                <a:gd name="T22" fmla="*/ 318 w 451"/>
                <a:gd name="T23" fmla="*/ 588 h 747"/>
                <a:gd name="T24" fmla="*/ 297 w 451"/>
                <a:gd name="T25" fmla="*/ 636 h 747"/>
                <a:gd name="T26" fmla="*/ 242 w 451"/>
                <a:gd name="T27" fmla="*/ 692 h 747"/>
                <a:gd name="T28" fmla="*/ 173 w 451"/>
                <a:gd name="T29" fmla="*/ 699 h 747"/>
                <a:gd name="T30" fmla="*/ 125 w 451"/>
                <a:gd name="T31" fmla="*/ 677 h 747"/>
                <a:gd name="T32" fmla="*/ 96 w 451"/>
                <a:gd name="T33" fmla="*/ 699 h 747"/>
                <a:gd name="T34" fmla="*/ 103 w 451"/>
                <a:gd name="T35" fmla="*/ 726 h 747"/>
                <a:gd name="T36" fmla="*/ 159 w 451"/>
                <a:gd name="T37" fmla="*/ 747 h 747"/>
                <a:gd name="T38" fmla="*/ 242 w 451"/>
                <a:gd name="T39" fmla="*/ 747 h 747"/>
                <a:gd name="T40" fmla="*/ 318 w 451"/>
                <a:gd name="T41" fmla="*/ 726 h 747"/>
                <a:gd name="T42" fmla="*/ 360 w 451"/>
                <a:gd name="T43" fmla="*/ 699 h 747"/>
                <a:gd name="T44" fmla="*/ 388 w 451"/>
                <a:gd name="T45" fmla="*/ 650 h 747"/>
                <a:gd name="T46" fmla="*/ 401 w 451"/>
                <a:gd name="T47" fmla="*/ 595 h 747"/>
                <a:gd name="T48" fmla="*/ 367 w 451"/>
                <a:gd name="T49" fmla="*/ 546 h 747"/>
                <a:gd name="T50" fmla="*/ 283 w 451"/>
                <a:gd name="T51" fmla="*/ 511 h 747"/>
                <a:gd name="T52" fmla="*/ 186 w 451"/>
                <a:gd name="T53" fmla="*/ 484 h 747"/>
                <a:gd name="T54" fmla="*/ 103 w 451"/>
                <a:gd name="T55" fmla="*/ 436 h 747"/>
                <a:gd name="T56" fmla="*/ 82 w 451"/>
                <a:gd name="T57" fmla="*/ 394 h 747"/>
                <a:gd name="T58" fmla="*/ 96 w 451"/>
                <a:gd name="T59" fmla="*/ 319 h 747"/>
                <a:gd name="T60" fmla="*/ 159 w 451"/>
                <a:gd name="T61" fmla="*/ 221 h 747"/>
                <a:gd name="T62" fmla="*/ 236 w 451"/>
                <a:gd name="T63" fmla="*/ 165 h 747"/>
                <a:gd name="T64" fmla="*/ 353 w 451"/>
                <a:gd name="T65" fmla="*/ 124 h 747"/>
                <a:gd name="T66" fmla="*/ 451 w 451"/>
                <a:gd name="T67" fmla="*/ 104 h 747"/>
                <a:gd name="T68" fmla="*/ 451 w 451"/>
                <a:gd name="T69" fmla="*/ 48 h 747"/>
                <a:gd name="T70" fmla="*/ 451 w 451"/>
                <a:gd name="T71" fmla="*/ 2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1" h="747">
                  <a:moveTo>
                    <a:pt x="451" y="20"/>
                  </a:moveTo>
                  <a:lnTo>
                    <a:pt x="401" y="0"/>
                  </a:lnTo>
                  <a:lnTo>
                    <a:pt x="297" y="7"/>
                  </a:lnTo>
                  <a:lnTo>
                    <a:pt x="207" y="76"/>
                  </a:lnTo>
                  <a:lnTo>
                    <a:pt x="75" y="221"/>
                  </a:lnTo>
                  <a:lnTo>
                    <a:pt x="7" y="339"/>
                  </a:lnTo>
                  <a:lnTo>
                    <a:pt x="0" y="380"/>
                  </a:lnTo>
                  <a:lnTo>
                    <a:pt x="34" y="457"/>
                  </a:lnTo>
                  <a:lnTo>
                    <a:pt x="110" y="491"/>
                  </a:lnTo>
                  <a:lnTo>
                    <a:pt x="207" y="532"/>
                  </a:lnTo>
                  <a:lnTo>
                    <a:pt x="283" y="552"/>
                  </a:lnTo>
                  <a:lnTo>
                    <a:pt x="318" y="588"/>
                  </a:lnTo>
                  <a:lnTo>
                    <a:pt x="297" y="636"/>
                  </a:lnTo>
                  <a:lnTo>
                    <a:pt x="242" y="692"/>
                  </a:lnTo>
                  <a:lnTo>
                    <a:pt x="173" y="699"/>
                  </a:lnTo>
                  <a:lnTo>
                    <a:pt x="125" y="677"/>
                  </a:lnTo>
                  <a:lnTo>
                    <a:pt x="96" y="699"/>
                  </a:lnTo>
                  <a:lnTo>
                    <a:pt x="103" y="726"/>
                  </a:lnTo>
                  <a:lnTo>
                    <a:pt x="159" y="747"/>
                  </a:lnTo>
                  <a:lnTo>
                    <a:pt x="242" y="747"/>
                  </a:lnTo>
                  <a:lnTo>
                    <a:pt x="318" y="726"/>
                  </a:lnTo>
                  <a:lnTo>
                    <a:pt x="360" y="699"/>
                  </a:lnTo>
                  <a:lnTo>
                    <a:pt x="388" y="650"/>
                  </a:lnTo>
                  <a:lnTo>
                    <a:pt x="401" y="595"/>
                  </a:lnTo>
                  <a:lnTo>
                    <a:pt x="367" y="546"/>
                  </a:lnTo>
                  <a:lnTo>
                    <a:pt x="283" y="511"/>
                  </a:lnTo>
                  <a:lnTo>
                    <a:pt x="186" y="484"/>
                  </a:lnTo>
                  <a:lnTo>
                    <a:pt x="103" y="436"/>
                  </a:lnTo>
                  <a:lnTo>
                    <a:pt x="82" y="394"/>
                  </a:lnTo>
                  <a:lnTo>
                    <a:pt x="96" y="319"/>
                  </a:lnTo>
                  <a:lnTo>
                    <a:pt x="159" y="221"/>
                  </a:lnTo>
                  <a:lnTo>
                    <a:pt x="236" y="165"/>
                  </a:lnTo>
                  <a:lnTo>
                    <a:pt x="353" y="124"/>
                  </a:lnTo>
                  <a:lnTo>
                    <a:pt x="451" y="104"/>
                  </a:lnTo>
                  <a:lnTo>
                    <a:pt x="451" y="48"/>
                  </a:lnTo>
                  <a:lnTo>
                    <a:pt x="45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>
              <a:off x="2121" y="4416"/>
              <a:ext cx="211" cy="459"/>
            </a:xfrm>
            <a:custGeom>
              <a:avLst/>
              <a:gdLst>
                <a:gd name="T0" fmla="*/ 367 w 422"/>
                <a:gd name="T1" fmla="*/ 290 h 919"/>
                <a:gd name="T2" fmla="*/ 325 w 422"/>
                <a:gd name="T3" fmla="*/ 117 h 919"/>
                <a:gd name="T4" fmla="*/ 277 w 422"/>
                <a:gd name="T5" fmla="*/ 34 h 919"/>
                <a:gd name="T6" fmla="*/ 173 w 422"/>
                <a:gd name="T7" fmla="*/ 0 h 919"/>
                <a:gd name="T8" fmla="*/ 68 w 422"/>
                <a:gd name="T9" fmla="*/ 13 h 919"/>
                <a:gd name="T10" fmla="*/ 21 w 422"/>
                <a:gd name="T11" fmla="*/ 104 h 919"/>
                <a:gd name="T12" fmla="*/ 27 w 422"/>
                <a:gd name="T13" fmla="*/ 214 h 919"/>
                <a:gd name="T14" fmla="*/ 55 w 422"/>
                <a:gd name="T15" fmla="*/ 394 h 919"/>
                <a:gd name="T16" fmla="*/ 55 w 422"/>
                <a:gd name="T17" fmla="*/ 552 h 919"/>
                <a:gd name="T18" fmla="*/ 21 w 422"/>
                <a:gd name="T19" fmla="*/ 690 h 919"/>
                <a:gd name="T20" fmla="*/ 0 w 422"/>
                <a:gd name="T21" fmla="*/ 767 h 919"/>
                <a:gd name="T22" fmla="*/ 14 w 422"/>
                <a:gd name="T23" fmla="*/ 835 h 919"/>
                <a:gd name="T24" fmla="*/ 62 w 422"/>
                <a:gd name="T25" fmla="*/ 871 h 919"/>
                <a:gd name="T26" fmla="*/ 125 w 422"/>
                <a:gd name="T27" fmla="*/ 905 h 919"/>
                <a:gd name="T28" fmla="*/ 186 w 422"/>
                <a:gd name="T29" fmla="*/ 919 h 919"/>
                <a:gd name="T30" fmla="*/ 263 w 422"/>
                <a:gd name="T31" fmla="*/ 919 h 919"/>
                <a:gd name="T32" fmla="*/ 353 w 422"/>
                <a:gd name="T33" fmla="*/ 849 h 919"/>
                <a:gd name="T34" fmla="*/ 422 w 422"/>
                <a:gd name="T35" fmla="*/ 704 h 919"/>
                <a:gd name="T36" fmla="*/ 415 w 422"/>
                <a:gd name="T37" fmla="*/ 573 h 919"/>
                <a:gd name="T38" fmla="*/ 374 w 422"/>
                <a:gd name="T39" fmla="*/ 421 h 919"/>
                <a:gd name="T40" fmla="*/ 367 w 422"/>
                <a:gd name="T41" fmla="*/ 29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2" h="919">
                  <a:moveTo>
                    <a:pt x="367" y="290"/>
                  </a:moveTo>
                  <a:lnTo>
                    <a:pt x="325" y="117"/>
                  </a:lnTo>
                  <a:lnTo>
                    <a:pt x="277" y="34"/>
                  </a:lnTo>
                  <a:lnTo>
                    <a:pt x="173" y="0"/>
                  </a:lnTo>
                  <a:lnTo>
                    <a:pt x="68" y="13"/>
                  </a:lnTo>
                  <a:lnTo>
                    <a:pt x="21" y="104"/>
                  </a:lnTo>
                  <a:lnTo>
                    <a:pt x="27" y="214"/>
                  </a:lnTo>
                  <a:lnTo>
                    <a:pt x="55" y="394"/>
                  </a:lnTo>
                  <a:lnTo>
                    <a:pt x="55" y="552"/>
                  </a:lnTo>
                  <a:lnTo>
                    <a:pt x="21" y="690"/>
                  </a:lnTo>
                  <a:lnTo>
                    <a:pt x="0" y="767"/>
                  </a:lnTo>
                  <a:lnTo>
                    <a:pt x="14" y="835"/>
                  </a:lnTo>
                  <a:lnTo>
                    <a:pt x="62" y="871"/>
                  </a:lnTo>
                  <a:lnTo>
                    <a:pt x="125" y="905"/>
                  </a:lnTo>
                  <a:lnTo>
                    <a:pt x="186" y="919"/>
                  </a:lnTo>
                  <a:lnTo>
                    <a:pt x="263" y="919"/>
                  </a:lnTo>
                  <a:lnTo>
                    <a:pt x="353" y="849"/>
                  </a:lnTo>
                  <a:lnTo>
                    <a:pt x="422" y="704"/>
                  </a:lnTo>
                  <a:lnTo>
                    <a:pt x="415" y="573"/>
                  </a:lnTo>
                  <a:lnTo>
                    <a:pt x="374" y="421"/>
                  </a:lnTo>
                  <a:lnTo>
                    <a:pt x="367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2059" y="4789"/>
              <a:ext cx="160" cy="664"/>
            </a:xfrm>
            <a:custGeom>
              <a:avLst/>
              <a:gdLst>
                <a:gd name="T0" fmla="*/ 305 w 320"/>
                <a:gd name="T1" fmla="*/ 21 h 1329"/>
                <a:gd name="T2" fmla="*/ 223 w 320"/>
                <a:gd name="T3" fmla="*/ 0 h 1329"/>
                <a:gd name="T4" fmla="*/ 174 w 320"/>
                <a:gd name="T5" fmla="*/ 21 h 1329"/>
                <a:gd name="T6" fmla="*/ 153 w 320"/>
                <a:gd name="T7" fmla="*/ 89 h 1329"/>
                <a:gd name="T8" fmla="*/ 174 w 320"/>
                <a:gd name="T9" fmla="*/ 470 h 1329"/>
                <a:gd name="T10" fmla="*/ 174 w 320"/>
                <a:gd name="T11" fmla="*/ 560 h 1329"/>
                <a:gd name="T12" fmla="*/ 147 w 320"/>
                <a:gd name="T13" fmla="*/ 727 h 1329"/>
                <a:gd name="T14" fmla="*/ 140 w 320"/>
                <a:gd name="T15" fmla="*/ 920 h 1329"/>
                <a:gd name="T16" fmla="*/ 153 w 320"/>
                <a:gd name="T17" fmla="*/ 1017 h 1329"/>
                <a:gd name="T18" fmla="*/ 140 w 320"/>
                <a:gd name="T19" fmla="*/ 1071 h 1329"/>
                <a:gd name="T20" fmla="*/ 42 w 320"/>
                <a:gd name="T21" fmla="*/ 1155 h 1329"/>
                <a:gd name="T22" fmla="*/ 0 w 320"/>
                <a:gd name="T23" fmla="*/ 1259 h 1329"/>
                <a:gd name="T24" fmla="*/ 8 w 320"/>
                <a:gd name="T25" fmla="*/ 1293 h 1329"/>
                <a:gd name="T26" fmla="*/ 84 w 320"/>
                <a:gd name="T27" fmla="*/ 1329 h 1329"/>
                <a:gd name="T28" fmla="*/ 104 w 320"/>
                <a:gd name="T29" fmla="*/ 1314 h 1329"/>
                <a:gd name="T30" fmla="*/ 112 w 320"/>
                <a:gd name="T31" fmla="*/ 1252 h 1329"/>
                <a:gd name="T32" fmla="*/ 133 w 320"/>
                <a:gd name="T33" fmla="*/ 1162 h 1329"/>
                <a:gd name="T34" fmla="*/ 167 w 320"/>
                <a:gd name="T35" fmla="*/ 1121 h 1329"/>
                <a:gd name="T36" fmla="*/ 208 w 320"/>
                <a:gd name="T37" fmla="*/ 1093 h 1329"/>
                <a:gd name="T38" fmla="*/ 244 w 320"/>
                <a:gd name="T39" fmla="*/ 1058 h 1329"/>
                <a:gd name="T40" fmla="*/ 251 w 320"/>
                <a:gd name="T41" fmla="*/ 1030 h 1329"/>
                <a:gd name="T42" fmla="*/ 230 w 320"/>
                <a:gd name="T43" fmla="*/ 996 h 1329"/>
                <a:gd name="T44" fmla="*/ 208 w 320"/>
                <a:gd name="T45" fmla="*/ 976 h 1329"/>
                <a:gd name="T46" fmla="*/ 194 w 320"/>
                <a:gd name="T47" fmla="*/ 892 h 1329"/>
                <a:gd name="T48" fmla="*/ 208 w 320"/>
                <a:gd name="T49" fmla="*/ 719 h 1329"/>
                <a:gd name="T50" fmla="*/ 257 w 320"/>
                <a:gd name="T51" fmla="*/ 519 h 1329"/>
                <a:gd name="T52" fmla="*/ 305 w 320"/>
                <a:gd name="T53" fmla="*/ 359 h 1329"/>
                <a:gd name="T54" fmla="*/ 320 w 320"/>
                <a:gd name="T55" fmla="*/ 166 h 1329"/>
                <a:gd name="T56" fmla="*/ 305 w 320"/>
                <a:gd name="T57" fmla="*/ 21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0" h="1329">
                  <a:moveTo>
                    <a:pt x="305" y="21"/>
                  </a:moveTo>
                  <a:lnTo>
                    <a:pt x="223" y="0"/>
                  </a:lnTo>
                  <a:lnTo>
                    <a:pt x="174" y="21"/>
                  </a:lnTo>
                  <a:lnTo>
                    <a:pt x="153" y="89"/>
                  </a:lnTo>
                  <a:lnTo>
                    <a:pt x="174" y="470"/>
                  </a:lnTo>
                  <a:lnTo>
                    <a:pt x="174" y="560"/>
                  </a:lnTo>
                  <a:lnTo>
                    <a:pt x="147" y="727"/>
                  </a:lnTo>
                  <a:lnTo>
                    <a:pt x="140" y="920"/>
                  </a:lnTo>
                  <a:lnTo>
                    <a:pt x="153" y="1017"/>
                  </a:lnTo>
                  <a:lnTo>
                    <a:pt x="140" y="1071"/>
                  </a:lnTo>
                  <a:lnTo>
                    <a:pt x="42" y="1155"/>
                  </a:lnTo>
                  <a:lnTo>
                    <a:pt x="0" y="1259"/>
                  </a:lnTo>
                  <a:lnTo>
                    <a:pt x="8" y="1293"/>
                  </a:lnTo>
                  <a:lnTo>
                    <a:pt x="84" y="1329"/>
                  </a:lnTo>
                  <a:lnTo>
                    <a:pt x="104" y="1314"/>
                  </a:lnTo>
                  <a:lnTo>
                    <a:pt x="112" y="1252"/>
                  </a:lnTo>
                  <a:lnTo>
                    <a:pt x="133" y="1162"/>
                  </a:lnTo>
                  <a:lnTo>
                    <a:pt x="167" y="1121"/>
                  </a:lnTo>
                  <a:lnTo>
                    <a:pt x="208" y="1093"/>
                  </a:lnTo>
                  <a:lnTo>
                    <a:pt x="244" y="1058"/>
                  </a:lnTo>
                  <a:lnTo>
                    <a:pt x="251" y="1030"/>
                  </a:lnTo>
                  <a:lnTo>
                    <a:pt x="230" y="996"/>
                  </a:lnTo>
                  <a:lnTo>
                    <a:pt x="208" y="976"/>
                  </a:lnTo>
                  <a:lnTo>
                    <a:pt x="194" y="892"/>
                  </a:lnTo>
                  <a:lnTo>
                    <a:pt x="208" y="719"/>
                  </a:lnTo>
                  <a:lnTo>
                    <a:pt x="257" y="519"/>
                  </a:lnTo>
                  <a:lnTo>
                    <a:pt x="305" y="359"/>
                  </a:lnTo>
                  <a:lnTo>
                    <a:pt x="320" y="166"/>
                  </a:lnTo>
                  <a:lnTo>
                    <a:pt x="30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2232" y="4789"/>
              <a:ext cx="263" cy="560"/>
            </a:xfrm>
            <a:custGeom>
              <a:avLst/>
              <a:gdLst>
                <a:gd name="T0" fmla="*/ 172 w 526"/>
                <a:gd name="T1" fmla="*/ 166 h 1121"/>
                <a:gd name="T2" fmla="*/ 159 w 526"/>
                <a:gd name="T3" fmla="*/ 55 h 1121"/>
                <a:gd name="T4" fmla="*/ 97 w 526"/>
                <a:gd name="T5" fmla="*/ 0 h 1121"/>
                <a:gd name="T6" fmla="*/ 7 w 526"/>
                <a:gd name="T7" fmla="*/ 7 h 1121"/>
                <a:gd name="T8" fmla="*/ 0 w 526"/>
                <a:gd name="T9" fmla="*/ 55 h 1121"/>
                <a:gd name="T10" fmla="*/ 7 w 526"/>
                <a:gd name="T11" fmla="*/ 159 h 1121"/>
                <a:gd name="T12" fmla="*/ 55 w 526"/>
                <a:gd name="T13" fmla="*/ 318 h 1121"/>
                <a:gd name="T14" fmla="*/ 90 w 526"/>
                <a:gd name="T15" fmla="*/ 435 h 1121"/>
                <a:gd name="T16" fmla="*/ 131 w 526"/>
                <a:gd name="T17" fmla="*/ 594 h 1121"/>
                <a:gd name="T18" fmla="*/ 145 w 526"/>
                <a:gd name="T19" fmla="*/ 732 h 1121"/>
                <a:gd name="T20" fmla="*/ 145 w 526"/>
                <a:gd name="T21" fmla="*/ 843 h 1121"/>
                <a:gd name="T22" fmla="*/ 124 w 526"/>
                <a:gd name="T23" fmla="*/ 926 h 1121"/>
                <a:gd name="T24" fmla="*/ 104 w 526"/>
                <a:gd name="T25" fmla="*/ 954 h 1121"/>
                <a:gd name="T26" fmla="*/ 104 w 526"/>
                <a:gd name="T27" fmla="*/ 981 h 1121"/>
                <a:gd name="T28" fmla="*/ 131 w 526"/>
                <a:gd name="T29" fmla="*/ 1024 h 1121"/>
                <a:gd name="T30" fmla="*/ 179 w 526"/>
                <a:gd name="T31" fmla="*/ 1037 h 1121"/>
                <a:gd name="T32" fmla="*/ 256 w 526"/>
                <a:gd name="T33" fmla="*/ 1037 h 1121"/>
                <a:gd name="T34" fmla="*/ 394 w 526"/>
                <a:gd name="T35" fmla="*/ 1071 h 1121"/>
                <a:gd name="T36" fmla="*/ 435 w 526"/>
                <a:gd name="T37" fmla="*/ 1121 h 1121"/>
                <a:gd name="T38" fmla="*/ 498 w 526"/>
                <a:gd name="T39" fmla="*/ 1092 h 1121"/>
                <a:gd name="T40" fmla="*/ 526 w 526"/>
                <a:gd name="T41" fmla="*/ 1024 h 1121"/>
                <a:gd name="T42" fmla="*/ 498 w 526"/>
                <a:gd name="T43" fmla="*/ 996 h 1121"/>
                <a:gd name="T44" fmla="*/ 380 w 526"/>
                <a:gd name="T45" fmla="*/ 981 h 1121"/>
                <a:gd name="T46" fmla="*/ 249 w 526"/>
                <a:gd name="T47" fmla="*/ 981 h 1121"/>
                <a:gd name="T48" fmla="*/ 193 w 526"/>
                <a:gd name="T49" fmla="*/ 974 h 1121"/>
                <a:gd name="T50" fmla="*/ 179 w 526"/>
                <a:gd name="T51" fmla="*/ 933 h 1121"/>
                <a:gd name="T52" fmla="*/ 193 w 526"/>
                <a:gd name="T53" fmla="*/ 857 h 1121"/>
                <a:gd name="T54" fmla="*/ 201 w 526"/>
                <a:gd name="T55" fmla="*/ 725 h 1121"/>
                <a:gd name="T56" fmla="*/ 186 w 526"/>
                <a:gd name="T57" fmla="*/ 580 h 1121"/>
                <a:gd name="T58" fmla="*/ 165 w 526"/>
                <a:gd name="T59" fmla="*/ 388 h 1121"/>
                <a:gd name="T60" fmla="*/ 172 w 526"/>
                <a:gd name="T61" fmla="*/ 221 h 1121"/>
                <a:gd name="T62" fmla="*/ 172 w 526"/>
                <a:gd name="T63" fmla="*/ 16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6" h="1121">
                  <a:moveTo>
                    <a:pt x="172" y="166"/>
                  </a:moveTo>
                  <a:lnTo>
                    <a:pt x="159" y="55"/>
                  </a:lnTo>
                  <a:lnTo>
                    <a:pt x="97" y="0"/>
                  </a:lnTo>
                  <a:lnTo>
                    <a:pt x="7" y="7"/>
                  </a:lnTo>
                  <a:lnTo>
                    <a:pt x="0" y="55"/>
                  </a:lnTo>
                  <a:lnTo>
                    <a:pt x="7" y="159"/>
                  </a:lnTo>
                  <a:lnTo>
                    <a:pt x="55" y="318"/>
                  </a:lnTo>
                  <a:lnTo>
                    <a:pt x="90" y="435"/>
                  </a:lnTo>
                  <a:lnTo>
                    <a:pt x="131" y="594"/>
                  </a:lnTo>
                  <a:lnTo>
                    <a:pt x="145" y="732"/>
                  </a:lnTo>
                  <a:lnTo>
                    <a:pt x="145" y="843"/>
                  </a:lnTo>
                  <a:lnTo>
                    <a:pt x="124" y="926"/>
                  </a:lnTo>
                  <a:lnTo>
                    <a:pt x="104" y="954"/>
                  </a:lnTo>
                  <a:lnTo>
                    <a:pt x="104" y="981"/>
                  </a:lnTo>
                  <a:lnTo>
                    <a:pt x="131" y="1024"/>
                  </a:lnTo>
                  <a:lnTo>
                    <a:pt x="179" y="1037"/>
                  </a:lnTo>
                  <a:lnTo>
                    <a:pt x="256" y="1037"/>
                  </a:lnTo>
                  <a:lnTo>
                    <a:pt x="394" y="1071"/>
                  </a:lnTo>
                  <a:lnTo>
                    <a:pt x="435" y="1121"/>
                  </a:lnTo>
                  <a:lnTo>
                    <a:pt x="498" y="1092"/>
                  </a:lnTo>
                  <a:lnTo>
                    <a:pt x="526" y="1024"/>
                  </a:lnTo>
                  <a:lnTo>
                    <a:pt x="498" y="996"/>
                  </a:lnTo>
                  <a:lnTo>
                    <a:pt x="380" y="981"/>
                  </a:lnTo>
                  <a:lnTo>
                    <a:pt x="249" y="981"/>
                  </a:lnTo>
                  <a:lnTo>
                    <a:pt x="193" y="974"/>
                  </a:lnTo>
                  <a:lnTo>
                    <a:pt x="179" y="933"/>
                  </a:lnTo>
                  <a:lnTo>
                    <a:pt x="193" y="857"/>
                  </a:lnTo>
                  <a:lnTo>
                    <a:pt x="201" y="725"/>
                  </a:lnTo>
                  <a:lnTo>
                    <a:pt x="186" y="580"/>
                  </a:lnTo>
                  <a:lnTo>
                    <a:pt x="165" y="388"/>
                  </a:lnTo>
                  <a:lnTo>
                    <a:pt x="172" y="221"/>
                  </a:lnTo>
                  <a:lnTo>
                    <a:pt x="172" y="1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</p:grpSp>
      <p:sp>
        <p:nvSpPr>
          <p:cNvPr id="9261" name="AutoShape 45"/>
          <p:cNvSpPr>
            <a:spLocks noChangeArrowheads="1"/>
          </p:cNvSpPr>
          <p:nvPr/>
        </p:nvSpPr>
        <p:spPr bwMode="auto">
          <a:xfrm>
            <a:off x="6214452" y="1772816"/>
            <a:ext cx="2665412" cy="1927914"/>
          </a:xfrm>
          <a:prstGeom prst="wedgeEllipseCallout">
            <a:avLst>
              <a:gd name="adj1" fmla="val -44403"/>
              <a:gd name="adj2" fmla="val 299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altLang="fr-FR" sz="1600" dirty="0">
              <a:solidFill>
                <a:srgbClr val="3306F4"/>
              </a:solidFill>
              <a:latin typeface="Calibri" pitchFamily="34" charset="0"/>
            </a:endParaRPr>
          </a:p>
        </p:txBody>
      </p: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3898289" y="1996467"/>
            <a:ext cx="2316163" cy="4464050"/>
            <a:chOff x="2472" y="1117"/>
            <a:chExt cx="1459" cy="2812"/>
          </a:xfrm>
        </p:grpSpPr>
        <p:sp>
          <p:nvSpPr>
            <p:cNvPr id="9224" name="Text Box 8"/>
            <p:cNvSpPr txBox="1">
              <a:spLocks noChangeAspect="1" noChangeArrowheads="1"/>
            </p:cNvSpPr>
            <p:nvPr/>
          </p:nvSpPr>
          <p:spPr bwMode="auto">
            <a:xfrm>
              <a:off x="2971" y="2490"/>
              <a:ext cx="677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fr-FR" sz="800" b="1">
                <a:solidFill>
                  <a:srgbClr val="3306F4"/>
                </a:solidFill>
                <a:latin typeface="Calibri" pitchFamily="34" charset="0"/>
              </a:endParaRPr>
            </a:p>
            <a:p>
              <a:pPr eaLnBrk="0" hangingPunct="0"/>
              <a:endParaRPr lang="en-US" altLang="fr-FR" sz="800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3107" y="1525"/>
              <a:ext cx="824" cy="2092"/>
              <a:chOff x="1938" y="3862"/>
              <a:chExt cx="557" cy="1591"/>
            </a:xfrm>
          </p:grpSpPr>
          <p:sp>
            <p:nvSpPr>
              <p:cNvPr id="9255" name="Freeform 39"/>
              <p:cNvSpPr>
                <a:spLocks/>
              </p:cNvSpPr>
              <p:nvPr/>
            </p:nvSpPr>
            <p:spPr bwMode="auto">
              <a:xfrm>
                <a:off x="2039" y="4124"/>
                <a:ext cx="280" cy="277"/>
              </a:xfrm>
              <a:custGeom>
                <a:avLst/>
                <a:gdLst>
                  <a:gd name="T0" fmla="*/ 366 w 560"/>
                  <a:gd name="T1" fmla="*/ 160 h 554"/>
                  <a:gd name="T2" fmla="*/ 297 w 560"/>
                  <a:gd name="T3" fmla="*/ 56 h 554"/>
                  <a:gd name="T4" fmla="*/ 228 w 560"/>
                  <a:gd name="T5" fmla="*/ 0 h 554"/>
                  <a:gd name="T6" fmla="*/ 145 w 560"/>
                  <a:gd name="T7" fmla="*/ 0 h 554"/>
                  <a:gd name="T8" fmla="*/ 55 w 560"/>
                  <a:gd name="T9" fmla="*/ 36 h 554"/>
                  <a:gd name="T10" fmla="*/ 14 w 560"/>
                  <a:gd name="T11" fmla="*/ 97 h 554"/>
                  <a:gd name="T12" fmla="*/ 0 w 560"/>
                  <a:gd name="T13" fmla="*/ 181 h 554"/>
                  <a:gd name="T14" fmla="*/ 14 w 560"/>
                  <a:gd name="T15" fmla="*/ 291 h 554"/>
                  <a:gd name="T16" fmla="*/ 69 w 560"/>
                  <a:gd name="T17" fmla="*/ 416 h 554"/>
                  <a:gd name="T18" fmla="*/ 166 w 560"/>
                  <a:gd name="T19" fmla="*/ 499 h 554"/>
                  <a:gd name="T20" fmla="*/ 241 w 560"/>
                  <a:gd name="T21" fmla="*/ 540 h 554"/>
                  <a:gd name="T22" fmla="*/ 318 w 560"/>
                  <a:gd name="T23" fmla="*/ 554 h 554"/>
                  <a:gd name="T24" fmla="*/ 380 w 560"/>
                  <a:gd name="T25" fmla="*/ 533 h 554"/>
                  <a:gd name="T26" fmla="*/ 414 w 560"/>
                  <a:gd name="T27" fmla="*/ 499 h 554"/>
                  <a:gd name="T28" fmla="*/ 436 w 560"/>
                  <a:gd name="T29" fmla="*/ 416 h 554"/>
                  <a:gd name="T30" fmla="*/ 429 w 560"/>
                  <a:gd name="T31" fmla="*/ 319 h 554"/>
                  <a:gd name="T32" fmla="*/ 407 w 560"/>
                  <a:gd name="T33" fmla="*/ 237 h 554"/>
                  <a:gd name="T34" fmla="*/ 545 w 560"/>
                  <a:gd name="T35" fmla="*/ 160 h 554"/>
                  <a:gd name="T36" fmla="*/ 560 w 560"/>
                  <a:gd name="T37" fmla="*/ 126 h 554"/>
                  <a:gd name="T38" fmla="*/ 545 w 560"/>
                  <a:gd name="T39" fmla="*/ 111 h 554"/>
                  <a:gd name="T40" fmla="*/ 393 w 560"/>
                  <a:gd name="T41" fmla="*/ 201 h 554"/>
                  <a:gd name="T42" fmla="*/ 366 w 560"/>
                  <a:gd name="T43" fmla="*/ 16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0" h="554">
                    <a:moveTo>
                      <a:pt x="366" y="160"/>
                    </a:moveTo>
                    <a:lnTo>
                      <a:pt x="297" y="56"/>
                    </a:lnTo>
                    <a:lnTo>
                      <a:pt x="228" y="0"/>
                    </a:lnTo>
                    <a:lnTo>
                      <a:pt x="145" y="0"/>
                    </a:lnTo>
                    <a:lnTo>
                      <a:pt x="55" y="36"/>
                    </a:lnTo>
                    <a:lnTo>
                      <a:pt x="14" y="97"/>
                    </a:lnTo>
                    <a:lnTo>
                      <a:pt x="0" y="181"/>
                    </a:lnTo>
                    <a:lnTo>
                      <a:pt x="14" y="291"/>
                    </a:lnTo>
                    <a:lnTo>
                      <a:pt x="69" y="416"/>
                    </a:lnTo>
                    <a:lnTo>
                      <a:pt x="166" y="499"/>
                    </a:lnTo>
                    <a:lnTo>
                      <a:pt x="241" y="540"/>
                    </a:lnTo>
                    <a:lnTo>
                      <a:pt x="318" y="554"/>
                    </a:lnTo>
                    <a:lnTo>
                      <a:pt x="380" y="533"/>
                    </a:lnTo>
                    <a:lnTo>
                      <a:pt x="414" y="499"/>
                    </a:lnTo>
                    <a:lnTo>
                      <a:pt x="436" y="416"/>
                    </a:lnTo>
                    <a:lnTo>
                      <a:pt x="429" y="319"/>
                    </a:lnTo>
                    <a:lnTo>
                      <a:pt x="407" y="237"/>
                    </a:lnTo>
                    <a:lnTo>
                      <a:pt x="545" y="160"/>
                    </a:lnTo>
                    <a:lnTo>
                      <a:pt x="560" y="126"/>
                    </a:lnTo>
                    <a:lnTo>
                      <a:pt x="545" y="111"/>
                    </a:lnTo>
                    <a:lnTo>
                      <a:pt x="393" y="201"/>
                    </a:lnTo>
                    <a:lnTo>
                      <a:pt x="366" y="1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6" name="Freeform 40"/>
              <p:cNvSpPr>
                <a:spLocks/>
              </p:cNvSpPr>
              <p:nvPr/>
            </p:nvSpPr>
            <p:spPr bwMode="auto">
              <a:xfrm>
                <a:off x="2239" y="3862"/>
                <a:ext cx="249" cy="619"/>
              </a:xfrm>
              <a:custGeom>
                <a:avLst/>
                <a:gdLst>
                  <a:gd name="T0" fmla="*/ 138 w 498"/>
                  <a:gd name="T1" fmla="*/ 1045 h 1238"/>
                  <a:gd name="T2" fmla="*/ 47 w 498"/>
                  <a:gd name="T3" fmla="*/ 1113 h 1238"/>
                  <a:gd name="T4" fmla="*/ 20 w 498"/>
                  <a:gd name="T5" fmla="*/ 1135 h 1238"/>
                  <a:gd name="T6" fmla="*/ 0 w 498"/>
                  <a:gd name="T7" fmla="*/ 1183 h 1238"/>
                  <a:gd name="T8" fmla="*/ 27 w 498"/>
                  <a:gd name="T9" fmla="*/ 1231 h 1238"/>
                  <a:gd name="T10" fmla="*/ 54 w 498"/>
                  <a:gd name="T11" fmla="*/ 1238 h 1238"/>
                  <a:gd name="T12" fmla="*/ 138 w 498"/>
                  <a:gd name="T13" fmla="*/ 1210 h 1238"/>
                  <a:gd name="T14" fmla="*/ 262 w 498"/>
                  <a:gd name="T15" fmla="*/ 1113 h 1238"/>
                  <a:gd name="T16" fmla="*/ 373 w 498"/>
                  <a:gd name="T17" fmla="*/ 997 h 1238"/>
                  <a:gd name="T18" fmla="*/ 491 w 498"/>
                  <a:gd name="T19" fmla="*/ 864 h 1238"/>
                  <a:gd name="T20" fmla="*/ 498 w 498"/>
                  <a:gd name="T21" fmla="*/ 809 h 1238"/>
                  <a:gd name="T22" fmla="*/ 498 w 498"/>
                  <a:gd name="T23" fmla="*/ 658 h 1238"/>
                  <a:gd name="T24" fmla="*/ 464 w 498"/>
                  <a:gd name="T25" fmla="*/ 422 h 1238"/>
                  <a:gd name="T26" fmla="*/ 484 w 498"/>
                  <a:gd name="T27" fmla="*/ 284 h 1238"/>
                  <a:gd name="T28" fmla="*/ 498 w 498"/>
                  <a:gd name="T29" fmla="*/ 228 h 1238"/>
                  <a:gd name="T30" fmla="*/ 477 w 498"/>
                  <a:gd name="T31" fmla="*/ 201 h 1238"/>
                  <a:gd name="T32" fmla="*/ 428 w 498"/>
                  <a:gd name="T33" fmla="*/ 173 h 1238"/>
                  <a:gd name="T34" fmla="*/ 394 w 498"/>
                  <a:gd name="T35" fmla="*/ 153 h 1238"/>
                  <a:gd name="T36" fmla="*/ 414 w 498"/>
                  <a:gd name="T37" fmla="*/ 28 h 1238"/>
                  <a:gd name="T38" fmla="*/ 401 w 498"/>
                  <a:gd name="T39" fmla="*/ 0 h 1238"/>
                  <a:gd name="T40" fmla="*/ 373 w 498"/>
                  <a:gd name="T41" fmla="*/ 8 h 1238"/>
                  <a:gd name="T42" fmla="*/ 360 w 498"/>
                  <a:gd name="T43" fmla="*/ 167 h 1238"/>
                  <a:gd name="T44" fmla="*/ 346 w 498"/>
                  <a:gd name="T45" fmla="*/ 208 h 1238"/>
                  <a:gd name="T46" fmla="*/ 339 w 498"/>
                  <a:gd name="T47" fmla="*/ 235 h 1238"/>
                  <a:gd name="T48" fmla="*/ 283 w 498"/>
                  <a:gd name="T49" fmla="*/ 214 h 1238"/>
                  <a:gd name="T50" fmla="*/ 242 w 498"/>
                  <a:gd name="T51" fmla="*/ 214 h 1238"/>
                  <a:gd name="T52" fmla="*/ 242 w 498"/>
                  <a:gd name="T53" fmla="*/ 242 h 1238"/>
                  <a:gd name="T54" fmla="*/ 269 w 498"/>
                  <a:gd name="T55" fmla="*/ 264 h 1238"/>
                  <a:gd name="T56" fmla="*/ 319 w 498"/>
                  <a:gd name="T57" fmla="*/ 264 h 1238"/>
                  <a:gd name="T58" fmla="*/ 353 w 498"/>
                  <a:gd name="T59" fmla="*/ 291 h 1238"/>
                  <a:gd name="T60" fmla="*/ 380 w 498"/>
                  <a:gd name="T61" fmla="*/ 339 h 1238"/>
                  <a:gd name="T62" fmla="*/ 408 w 498"/>
                  <a:gd name="T63" fmla="*/ 416 h 1238"/>
                  <a:gd name="T64" fmla="*/ 428 w 498"/>
                  <a:gd name="T65" fmla="*/ 567 h 1238"/>
                  <a:gd name="T66" fmla="*/ 428 w 498"/>
                  <a:gd name="T67" fmla="*/ 706 h 1238"/>
                  <a:gd name="T68" fmla="*/ 414 w 498"/>
                  <a:gd name="T69" fmla="*/ 816 h 1238"/>
                  <a:gd name="T70" fmla="*/ 387 w 498"/>
                  <a:gd name="T71" fmla="*/ 864 h 1238"/>
                  <a:gd name="T72" fmla="*/ 290 w 498"/>
                  <a:gd name="T73" fmla="*/ 934 h 1238"/>
                  <a:gd name="T74" fmla="*/ 186 w 498"/>
                  <a:gd name="T75" fmla="*/ 997 h 1238"/>
                  <a:gd name="T76" fmla="*/ 138 w 498"/>
                  <a:gd name="T77" fmla="*/ 104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8" h="1238">
                    <a:moveTo>
                      <a:pt x="138" y="1045"/>
                    </a:moveTo>
                    <a:lnTo>
                      <a:pt x="47" y="1113"/>
                    </a:lnTo>
                    <a:lnTo>
                      <a:pt x="20" y="1135"/>
                    </a:lnTo>
                    <a:lnTo>
                      <a:pt x="0" y="1183"/>
                    </a:lnTo>
                    <a:lnTo>
                      <a:pt x="27" y="1231"/>
                    </a:lnTo>
                    <a:lnTo>
                      <a:pt x="54" y="1238"/>
                    </a:lnTo>
                    <a:lnTo>
                      <a:pt x="138" y="1210"/>
                    </a:lnTo>
                    <a:lnTo>
                      <a:pt x="262" y="1113"/>
                    </a:lnTo>
                    <a:lnTo>
                      <a:pt x="373" y="997"/>
                    </a:lnTo>
                    <a:lnTo>
                      <a:pt x="491" y="864"/>
                    </a:lnTo>
                    <a:lnTo>
                      <a:pt x="498" y="809"/>
                    </a:lnTo>
                    <a:lnTo>
                      <a:pt x="498" y="658"/>
                    </a:lnTo>
                    <a:lnTo>
                      <a:pt x="464" y="422"/>
                    </a:lnTo>
                    <a:lnTo>
                      <a:pt x="484" y="284"/>
                    </a:lnTo>
                    <a:lnTo>
                      <a:pt x="498" y="228"/>
                    </a:lnTo>
                    <a:lnTo>
                      <a:pt x="477" y="201"/>
                    </a:lnTo>
                    <a:lnTo>
                      <a:pt x="428" y="173"/>
                    </a:lnTo>
                    <a:lnTo>
                      <a:pt x="394" y="153"/>
                    </a:lnTo>
                    <a:lnTo>
                      <a:pt x="414" y="28"/>
                    </a:lnTo>
                    <a:lnTo>
                      <a:pt x="401" y="0"/>
                    </a:lnTo>
                    <a:lnTo>
                      <a:pt x="373" y="8"/>
                    </a:lnTo>
                    <a:lnTo>
                      <a:pt x="360" y="167"/>
                    </a:lnTo>
                    <a:lnTo>
                      <a:pt x="346" y="208"/>
                    </a:lnTo>
                    <a:lnTo>
                      <a:pt x="339" y="235"/>
                    </a:lnTo>
                    <a:lnTo>
                      <a:pt x="283" y="214"/>
                    </a:lnTo>
                    <a:lnTo>
                      <a:pt x="242" y="214"/>
                    </a:lnTo>
                    <a:lnTo>
                      <a:pt x="242" y="242"/>
                    </a:lnTo>
                    <a:lnTo>
                      <a:pt x="269" y="264"/>
                    </a:lnTo>
                    <a:lnTo>
                      <a:pt x="319" y="264"/>
                    </a:lnTo>
                    <a:lnTo>
                      <a:pt x="353" y="291"/>
                    </a:lnTo>
                    <a:lnTo>
                      <a:pt x="380" y="339"/>
                    </a:lnTo>
                    <a:lnTo>
                      <a:pt x="408" y="416"/>
                    </a:lnTo>
                    <a:lnTo>
                      <a:pt x="428" y="567"/>
                    </a:lnTo>
                    <a:lnTo>
                      <a:pt x="428" y="706"/>
                    </a:lnTo>
                    <a:lnTo>
                      <a:pt x="414" y="816"/>
                    </a:lnTo>
                    <a:lnTo>
                      <a:pt x="387" y="864"/>
                    </a:lnTo>
                    <a:lnTo>
                      <a:pt x="290" y="934"/>
                    </a:lnTo>
                    <a:lnTo>
                      <a:pt x="186" y="997"/>
                    </a:lnTo>
                    <a:lnTo>
                      <a:pt x="138" y="10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auto">
              <a:xfrm>
                <a:off x="1938" y="4433"/>
                <a:ext cx="225" cy="373"/>
              </a:xfrm>
              <a:custGeom>
                <a:avLst/>
                <a:gdLst>
                  <a:gd name="T0" fmla="*/ 451 w 451"/>
                  <a:gd name="T1" fmla="*/ 20 h 747"/>
                  <a:gd name="T2" fmla="*/ 401 w 451"/>
                  <a:gd name="T3" fmla="*/ 0 h 747"/>
                  <a:gd name="T4" fmla="*/ 297 w 451"/>
                  <a:gd name="T5" fmla="*/ 7 h 747"/>
                  <a:gd name="T6" fmla="*/ 207 w 451"/>
                  <a:gd name="T7" fmla="*/ 76 h 747"/>
                  <a:gd name="T8" fmla="*/ 75 w 451"/>
                  <a:gd name="T9" fmla="*/ 221 h 747"/>
                  <a:gd name="T10" fmla="*/ 7 w 451"/>
                  <a:gd name="T11" fmla="*/ 339 h 747"/>
                  <a:gd name="T12" fmla="*/ 0 w 451"/>
                  <a:gd name="T13" fmla="*/ 380 h 747"/>
                  <a:gd name="T14" fmla="*/ 34 w 451"/>
                  <a:gd name="T15" fmla="*/ 457 h 747"/>
                  <a:gd name="T16" fmla="*/ 110 w 451"/>
                  <a:gd name="T17" fmla="*/ 491 h 747"/>
                  <a:gd name="T18" fmla="*/ 207 w 451"/>
                  <a:gd name="T19" fmla="*/ 532 h 747"/>
                  <a:gd name="T20" fmla="*/ 283 w 451"/>
                  <a:gd name="T21" fmla="*/ 552 h 747"/>
                  <a:gd name="T22" fmla="*/ 318 w 451"/>
                  <a:gd name="T23" fmla="*/ 588 h 747"/>
                  <a:gd name="T24" fmla="*/ 297 w 451"/>
                  <a:gd name="T25" fmla="*/ 636 h 747"/>
                  <a:gd name="T26" fmla="*/ 242 w 451"/>
                  <a:gd name="T27" fmla="*/ 692 h 747"/>
                  <a:gd name="T28" fmla="*/ 173 w 451"/>
                  <a:gd name="T29" fmla="*/ 699 h 747"/>
                  <a:gd name="T30" fmla="*/ 125 w 451"/>
                  <a:gd name="T31" fmla="*/ 677 h 747"/>
                  <a:gd name="T32" fmla="*/ 96 w 451"/>
                  <a:gd name="T33" fmla="*/ 699 h 747"/>
                  <a:gd name="T34" fmla="*/ 103 w 451"/>
                  <a:gd name="T35" fmla="*/ 726 h 747"/>
                  <a:gd name="T36" fmla="*/ 159 w 451"/>
                  <a:gd name="T37" fmla="*/ 747 h 747"/>
                  <a:gd name="T38" fmla="*/ 242 w 451"/>
                  <a:gd name="T39" fmla="*/ 747 h 747"/>
                  <a:gd name="T40" fmla="*/ 318 w 451"/>
                  <a:gd name="T41" fmla="*/ 726 h 747"/>
                  <a:gd name="T42" fmla="*/ 360 w 451"/>
                  <a:gd name="T43" fmla="*/ 699 h 747"/>
                  <a:gd name="T44" fmla="*/ 388 w 451"/>
                  <a:gd name="T45" fmla="*/ 650 h 747"/>
                  <a:gd name="T46" fmla="*/ 401 w 451"/>
                  <a:gd name="T47" fmla="*/ 595 h 747"/>
                  <a:gd name="T48" fmla="*/ 367 w 451"/>
                  <a:gd name="T49" fmla="*/ 546 h 747"/>
                  <a:gd name="T50" fmla="*/ 283 w 451"/>
                  <a:gd name="T51" fmla="*/ 511 h 747"/>
                  <a:gd name="T52" fmla="*/ 186 w 451"/>
                  <a:gd name="T53" fmla="*/ 484 h 747"/>
                  <a:gd name="T54" fmla="*/ 103 w 451"/>
                  <a:gd name="T55" fmla="*/ 436 h 747"/>
                  <a:gd name="T56" fmla="*/ 82 w 451"/>
                  <a:gd name="T57" fmla="*/ 394 h 747"/>
                  <a:gd name="T58" fmla="*/ 96 w 451"/>
                  <a:gd name="T59" fmla="*/ 319 h 747"/>
                  <a:gd name="T60" fmla="*/ 159 w 451"/>
                  <a:gd name="T61" fmla="*/ 221 h 747"/>
                  <a:gd name="T62" fmla="*/ 236 w 451"/>
                  <a:gd name="T63" fmla="*/ 165 h 747"/>
                  <a:gd name="T64" fmla="*/ 353 w 451"/>
                  <a:gd name="T65" fmla="*/ 124 h 747"/>
                  <a:gd name="T66" fmla="*/ 451 w 451"/>
                  <a:gd name="T67" fmla="*/ 104 h 747"/>
                  <a:gd name="T68" fmla="*/ 451 w 451"/>
                  <a:gd name="T69" fmla="*/ 48 h 747"/>
                  <a:gd name="T70" fmla="*/ 451 w 451"/>
                  <a:gd name="T71" fmla="*/ 2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1" h="747">
                    <a:moveTo>
                      <a:pt x="451" y="20"/>
                    </a:moveTo>
                    <a:lnTo>
                      <a:pt x="401" y="0"/>
                    </a:lnTo>
                    <a:lnTo>
                      <a:pt x="297" y="7"/>
                    </a:lnTo>
                    <a:lnTo>
                      <a:pt x="207" y="76"/>
                    </a:lnTo>
                    <a:lnTo>
                      <a:pt x="75" y="221"/>
                    </a:lnTo>
                    <a:lnTo>
                      <a:pt x="7" y="339"/>
                    </a:lnTo>
                    <a:lnTo>
                      <a:pt x="0" y="380"/>
                    </a:lnTo>
                    <a:lnTo>
                      <a:pt x="34" y="457"/>
                    </a:lnTo>
                    <a:lnTo>
                      <a:pt x="110" y="491"/>
                    </a:lnTo>
                    <a:lnTo>
                      <a:pt x="207" y="532"/>
                    </a:lnTo>
                    <a:lnTo>
                      <a:pt x="283" y="552"/>
                    </a:lnTo>
                    <a:lnTo>
                      <a:pt x="318" y="588"/>
                    </a:lnTo>
                    <a:lnTo>
                      <a:pt x="297" y="636"/>
                    </a:lnTo>
                    <a:lnTo>
                      <a:pt x="242" y="692"/>
                    </a:lnTo>
                    <a:lnTo>
                      <a:pt x="173" y="699"/>
                    </a:lnTo>
                    <a:lnTo>
                      <a:pt x="125" y="677"/>
                    </a:lnTo>
                    <a:lnTo>
                      <a:pt x="96" y="699"/>
                    </a:lnTo>
                    <a:lnTo>
                      <a:pt x="103" y="726"/>
                    </a:lnTo>
                    <a:lnTo>
                      <a:pt x="159" y="747"/>
                    </a:lnTo>
                    <a:lnTo>
                      <a:pt x="242" y="747"/>
                    </a:lnTo>
                    <a:lnTo>
                      <a:pt x="318" y="726"/>
                    </a:lnTo>
                    <a:lnTo>
                      <a:pt x="360" y="699"/>
                    </a:lnTo>
                    <a:lnTo>
                      <a:pt x="388" y="650"/>
                    </a:lnTo>
                    <a:lnTo>
                      <a:pt x="401" y="595"/>
                    </a:lnTo>
                    <a:lnTo>
                      <a:pt x="367" y="546"/>
                    </a:lnTo>
                    <a:lnTo>
                      <a:pt x="283" y="511"/>
                    </a:lnTo>
                    <a:lnTo>
                      <a:pt x="186" y="484"/>
                    </a:lnTo>
                    <a:lnTo>
                      <a:pt x="103" y="436"/>
                    </a:lnTo>
                    <a:lnTo>
                      <a:pt x="82" y="394"/>
                    </a:lnTo>
                    <a:lnTo>
                      <a:pt x="96" y="319"/>
                    </a:lnTo>
                    <a:lnTo>
                      <a:pt x="159" y="221"/>
                    </a:lnTo>
                    <a:lnTo>
                      <a:pt x="236" y="165"/>
                    </a:lnTo>
                    <a:lnTo>
                      <a:pt x="353" y="124"/>
                    </a:lnTo>
                    <a:lnTo>
                      <a:pt x="451" y="104"/>
                    </a:lnTo>
                    <a:lnTo>
                      <a:pt x="451" y="48"/>
                    </a:lnTo>
                    <a:lnTo>
                      <a:pt x="45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8" name="Freeform 42"/>
              <p:cNvSpPr>
                <a:spLocks/>
              </p:cNvSpPr>
              <p:nvPr/>
            </p:nvSpPr>
            <p:spPr bwMode="auto">
              <a:xfrm>
                <a:off x="2121" y="4416"/>
                <a:ext cx="211" cy="459"/>
              </a:xfrm>
              <a:custGeom>
                <a:avLst/>
                <a:gdLst>
                  <a:gd name="T0" fmla="*/ 367 w 422"/>
                  <a:gd name="T1" fmla="*/ 290 h 919"/>
                  <a:gd name="T2" fmla="*/ 325 w 422"/>
                  <a:gd name="T3" fmla="*/ 117 h 919"/>
                  <a:gd name="T4" fmla="*/ 277 w 422"/>
                  <a:gd name="T5" fmla="*/ 34 h 919"/>
                  <a:gd name="T6" fmla="*/ 173 w 422"/>
                  <a:gd name="T7" fmla="*/ 0 h 919"/>
                  <a:gd name="T8" fmla="*/ 68 w 422"/>
                  <a:gd name="T9" fmla="*/ 13 h 919"/>
                  <a:gd name="T10" fmla="*/ 21 w 422"/>
                  <a:gd name="T11" fmla="*/ 104 h 919"/>
                  <a:gd name="T12" fmla="*/ 27 w 422"/>
                  <a:gd name="T13" fmla="*/ 214 h 919"/>
                  <a:gd name="T14" fmla="*/ 55 w 422"/>
                  <a:gd name="T15" fmla="*/ 394 h 919"/>
                  <a:gd name="T16" fmla="*/ 55 w 422"/>
                  <a:gd name="T17" fmla="*/ 552 h 919"/>
                  <a:gd name="T18" fmla="*/ 21 w 422"/>
                  <a:gd name="T19" fmla="*/ 690 h 919"/>
                  <a:gd name="T20" fmla="*/ 0 w 422"/>
                  <a:gd name="T21" fmla="*/ 767 h 919"/>
                  <a:gd name="T22" fmla="*/ 14 w 422"/>
                  <a:gd name="T23" fmla="*/ 835 h 919"/>
                  <a:gd name="T24" fmla="*/ 62 w 422"/>
                  <a:gd name="T25" fmla="*/ 871 h 919"/>
                  <a:gd name="T26" fmla="*/ 125 w 422"/>
                  <a:gd name="T27" fmla="*/ 905 h 919"/>
                  <a:gd name="T28" fmla="*/ 186 w 422"/>
                  <a:gd name="T29" fmla="*/ 919 h 919"/>
                  <a:gd name="T30" fmla="*/ 263 w 422"/>
                  <a:gd name="T31" fmla="*/ 919 h 919"/>
                  <a:gd name="T32" fmla="*/ 353 w 422"/>
                  <a:gd name="T33" fmla="*/ 849 h 919"/>
                  <a:gd name="T34" fmla="*/ 422 w 422"/>
                  <a:gd name="T35" fmla="*/ 704 h 919"/>
                  <a:gd name="T36" fmla="*/ 415 w 422"/>
                  <a:gd name="T37" fmla="*/ 573 h 919"/>
                  <a:gd name="T38" fmla="*/ 374 w 422"/>
                  <a:gd name="T39" fmla="*/ 421 h 919"/>
                  <a:gd name="T40" fmla="*/ 367 w 422"/>
                  <a:gd name="T41" fmla="*/ 29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2" h="919">
                    <a:moveTo>
                      <a:pt x="367" y="290"/>
                    </a:moveTo>
                    <a:lnTo>
                      <a:pt x="325" y="117"/>
                    </a:lnTo>
                    <a:lnTo>
                      <a:pt x="277" y="34"/>
                    </a:lnTo>
                    <a:lnTo>
                      <a:pt x="173" y="0"/>
                    </a:lnTo>
                    <a:lnTo>
                      <a:pt x="68" y="13"/>
                    </a:lnTo>
                    <a:lnTo>
                      <a:pt x="21" y="104"/>
                    </a:lnTo>
                    <a:lnTo>
                      <a:pt x="27" y="214"/>
                    </a:lnTo>
                    <a:lnTo>
                      <a:pt x="55" y="394"/>
                    </a:lnTo>
                    <a:lnTo>
                      <a:pt x="55" y="552"/>
                    </a:lnTo>
                    <a:lnTo>
                      <a:pt x="21" y="690"/>
                    </a:lnTo>
                    <a:lnTo>
                      <a:pt x="0" y="767"/>
                    </a:lnTo>
                    <a:lnTo>
                      <a:pt x="14" y="835"/>
                    </a:lnTo>
                    <a:lnTo>
                      <a:pt x="62" y="871"/>
                    </a:lnTo>
                    <a:lnTo>
                      <a:pt x="125" y="905"/>
                    </a:lnTo>
                    <a:lnTo>
                      <a:pt x="186" y="919"/>
                    </a:lnTo>
                    <a:lnTo>
                      <a:pt x="263" y="919"/>
                    </a:lnTo>
                    <a:lnTo>
                      <a:pt x="353" y="849"/>
                    </a:lnTo>
                    <a:lnTo>
                      <a:pt x="422" y="704"/>
                    </a:lnTo>
                    <a:lnTo>
                      <a:pt x="415" y="573"/>
                    </a:lnTo>
                    <a:lnTo>
                      <a:pt x="374" y="421"/>
                    </a:lnTo>
                    <a:lnTo>
                      <a:pt x="367" y="2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9" name="Freeform 43"/>
              <p:cNvSpPr>
                <a:spLocks/>
              </p:cNvSpPr>
              <p:nvPr/>
            </p:nvSpPr>
            <p:spPr bwMode="auto">
              <a:xfrm>
                <a:off x="2059" y="4789"/>
                <a:ext cx="160" cy="664"/>
              </a:xfrm>
              <a:custGeom>
                <a:avLst/>
                <a:gdLst>
                  <a:gd name="T0" fmla="*/ 305 w 320"/>
                  <a:gd name="T1" fmla="*/ 21 h 1329"/>
                  <a:gd name="T2" fmla="*/ 223 w 320"/>
                  <a:gd name="T3" fmla="*/ 0 h 1329"/>
                  <a:gd name="T4" fmla="*/ 174 w 320"/>
                  <a:gd name="T5" fmla="*/ 21 h 1329"/>
                  <a:gd name="T6" fmla="*/ 153 w 320"/>
                  <a:gd name="T7" fmla="*/ 89 h 1329"/>
                  <a:gd name="T8" fmla="*/ 174 w 320"/>
                  <a:gd name="T9" fmla="*/ 470 h 1329"/>
                  <a:gd name="T10" fmla="*/ 174 w 320"/>
                  <a:gd name="T11" fmla="*/ 560 h 1329"/>
                  <a:gd name="T12" fmla="*/ 147 w 320"/>
                  <a:gd name="T13" fmla="*/ 727 h 1329"/>
                  <a:gd name="T14" fmla="*/ 140 w 320"/>
                  <a:gd name="T15" fmla="*/ 920 h 1329"/>
                  <a:gd name="T16" fmla="*/ 153 w 320"/>
                  <a:gd name="T17" fmla="*/ 1017 h 1329"/>
                  <a:gd name="T18" fmla="*/ 140 w 320"/>
                  <a:gd name="T19" fmla="*/ 1071 h 1329"/>
                  <a:gd name="T20" fmla="*/ 42 w 320"/>
                  <a:gd name="T21" fmla="*/ 1155 h 1329"/>
                  <a:gd name="T22" fmla="*/ 0 w 320"/>
                  <a:gd name="T23" fmla="*/ 1259 h 1329"/>
                  <a:gd name="T24" fmla="*/ 8 w 320"/>
                  <a:gd name="T25" fmla="*/ 1293 h 1329"/>
                  <a:gd name="T26" fmla="*/ 84 w 320"/>
                  <a:gd name="T27" fmla="*/ 1329 h 1329"/>
                  <a:gd name="T28" fmla="*/ 104 w 320"/>
                  <a:gd name="T29" fmla="*/ 1314 h 1329"/>
                  <a:gd name="T30" fmla="*/ 112 w 320"/>
                  <a:gd name="T31" fmla="*/ 1252 h 1329"/>
                  <a:gd name="T32" fmla="*/ 133 w 320"/>
                  <a:gd name="T33" fmla="*/ 1162 h 1329"/>
                  <a:gd name="T34" fmla="*/ 167 w 320"/>
                  <a:gd name="T35" fmla="*/ 1121 h 1329"/>
                  <a:gd name="T36" fmla="*/ 208 w 320"/>
                  <a:gd name="T37" fmla="*/ 1093 h 1329"/>
                  <a:gd name="T38" fmla="*/ 244 w 320"/>
                  <a:gd name="T39" fmla="*/ 1058 h 1329"/>
                  <a:gd name="T40" fmla="*/ 251 w 320"/>
                  <a:gd name="T41" fmla="*/ 1030 h 1329"/>
                  <a:gd name="T42" fmla="*/ 230 w 320"/>
                  <a:gd name="T43" fmla="*/ 996 h 1329"/>
                  <a:gd name="T44" fmla="*/ 208 w 320"/>
                  <a:gd name="T45" fmla="*/ 976 h 1329"/>
                  <a:gd name="T46" fmla="*/ 194 w 320"/>
                  <a:gd name="T47" fmla="*/ 892 h 1329"/>
                  <a:gd name="T48" fmla="*/ 208 w 320"/>
                  <a:gd name="T49" fmla="*/ 719 h 1329"/>
                  <a:gd name="T50" fmla="*/ 257 w 320"/>
                  <a:gd name="T51" fmla="*/ 519 h 1329"/>
                  <a:gd name="T52" fmla="*/ 305 w 320"/>
                  <a:gd name="T53" fmla="*/ 359 h 1329"/>
                  <a:gd name="T54" fmla="*/ 320 w 320"/>
                  <a:gd name="T55" fmla="*/ 166 h 1329"/>
                  <a:gd name="T56" fmla="*/ 305 w 320"/>
                  <a:gd name="T57" fmla="*/ 21 h 1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20" h="1329">
                    <a:moveTo>
                      <a:pt x="305" y="21"/>
                    </a:moveTo>
                    <a:lnTo>
                      <a:pt x="223" y="0"/>
                    </a:lnTo>
                    <a:lnTo>
                      <a:pt x="174" y="21"/>
                    </a:lnTo>
                    <a:lnTo>
                      <a:pt x="153" y="89"/>
                    </a:lnTo>
                    <a:lnTo>
                      <a:pt x="174" y="470"/>
                    </a:lnTo>
                    <a:lnTo>
                      <a:pt x="174" y="560"/>
                    </a:lnTo>
                    <a:lnTo>
                      <a:pt x="147" y="727"/>
                    </a:lnTo>
                    <a:lnTo>
                      <a:pt x="140" y="920"/>
                    </a:lnTo>
                    <a:lnTo>
                      <a:pt x="153" y="1017"/>
                    </a:lnTo>
                    <a:lnTo>
                      <a:pt x="140" y="1071"/>
                    </a:lnTo>
                    <a:lnTo>
                      <a:pt x="42" y="1155"/>
                    </a:lnTo>
                    <a:lnTo>
                      <a:pt x="0" y="1259"/>
                    </a:lnTo>
                    <a:lnTo>
                      <a:pt x="8" y="1293"/>
                    </a:lnTo>
                    <a:lnTo>
                      <a:pt x="84" y="1329"/>
                    </a:lnTo>
                    <a:lnTo>
                      <a:pt x="104" y="1314"/>
                    </a:lnTo>
                    <a:lnTo>
                      <a:pt x="112" y="1252"/>
                    </a:lnTo>
                    <a:lnTo>
                      <a:pt x="133" y="1162"/>
                    </a:lnTo>
                    <a:lnTo>
                      <a:pt x="167" y="1121"/>
                    </a:lnTo>
                    <a:lnTo>
                      <a:pt x="208" y="1093"/>
                    </a:lnTo>
                    <a:lnTo>
                      <a:pt x="244" y="1058"/>
                    </a:lnTo>
                    <a:lnTo>
                      <a:pt x="251" y="1030"/>
                    </a:lnTo>
                    <a:lnTo>
                      <a:pt x="230" y="996"/>
                    </a:lnTo>
                    <a:lnTo>
                      <a:pt x="208" y="976"/>
                    </a:lnTo>
                    <a:lnTo>
                      <a:pt x="194" y="892"/>
                    </a:lnTo>
                    <a:lnTo>
                      <a:pt x="208" y="719"/>
                    </a:lnTo>
                    <a:lnTo>
                      <a:pt x="257" y="519"/>
                    </a:lnTo>
                    <a:lnTo>
                      <a:pt x="305" y="359"/>
                    </a:lnTo>
                    <a:lnTo>
                      <a:pt x="320" y="166"/>
                    </a:lnTo>
                    <a:lnTo>
                      <a:pt x="305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60" name="Freeform 44"/>
              <p:cNvSpPr>
                <a:spLocks/>
              </p:cNvSpPr>
              <p:nvPr/>
            </p:nvSpPr>
            <p:spPr bwMode="auto">
              <a:xfrm>
                <a:off x="2232" y="4789"/>
                <a:ext cx="263" cy="560"/>
              </a:xfrm>
              <a:custGeom>
                <a:avLst/>
                <a:gdLst>
                  <a:gd name="T0" fmla="*/ 172 w 526"/>
                  <a:gd name="T1" fmla="*/ 166 h 1121"/>
                  <a:gd name="T2" fmla="*/ 159 w 526"/>
                  <a:gd name="T3" fmla="*/ 55 h 1121"/>
                  <a:gd name="T4" fmla="*/ 97 w 526"/>
                  <a:gd name="T5" fmla="*/ 0 h 1121"/>
                  <a:gd name="T6" fmla="*/ 7 w 526"/>
                  <a:gd name="T7" fmla="*/ 7 h 1121"/>
                  <a:gd name="T8" fmla="*/ 0 w 526"/>
                  <a:gd name="T9" fmla="*/ 55 h 1121"/>
                  <a:gd name="T10" fmla="*/ 7 w 526"/>
                  <a:gd name="T11" fmla="*/ 159 h 1121"/>
                  <a:gd name="T12" fmla="*/ 55 w 526"/>
                  <a:gd name="T13" fmla="*/ 318 h 1121"/>
                  <a:gd name="T14" fmla="*/ 90 w 526"/>
                  <a:gd name="T15" fmla="*/ 435 h 1121"/>
                  <a:gd name="T16" fmla="*/ 131 w 526"/>
                  <a:gd name="T17" fmla="*/ 594 h 1121"/>
                  <a:gd name="T18" fmla="*/ 145 w 526"/>
                  <a:gd name="T19" fmla="*/ 732 h 1121"/>
                  <a:gd name="T20" fmla="*/ 145 w 526"/>
                  <a:gd name="T21" fmla="*/ 843 h 1121"/>
                  <a:gd name="T22" fmla="*/ 124 w 526"/>
                  <a:gd name="T23" fmla="*/ 926 h 1121"/>
                  <a:gd name="T24" fmla="*/ 104 w 526"/>
                  <a:gd name="T25" fmla="*/ 954 h 1121"/>
                  <a:gd name="T26" fmla="*/ 104 w 526"/>
                  <a:gd name="T27" fmla="*/ 981 h 1121"/>
                  <a:gd name="T28" fmla="*/ 131 w 526"/>
                  <a:gd name="T29" fmla="*/ 1024 h 1121"/>
                  <a:gd name="T30" fmla="*/ 179 w 526"/>
                  <a:gd name="T31" fmla="*/ 1037 h 1121"/>
                  <a:gd name="T32" fmla="*/ 256 w 526"/>
                  <a:gd name="T33" fmla="*/ 1037 h 1121"/>
                  <a:gd name="T34" fmla="*/ 394 w 526"/>
                  <a:gd name="T35" fmla="*/ 1071 h 1121"/>
                  <a:gd name="T36" fmla="*/ 435 w 526"/>
                  <a:gd name="T37" fmla="*/ 1121 h 1121"/>
                  <a:gd name="T38" fmla="*/ 498 w 526"/>
                  <a:gd name="T39" fmla="*/ 1092 h 1121"/>
                  <a:gd name="T40" fmla="*/ 526 w 526"/>
                  <a:gd name="T41" fmla="*/ 1024 h 1121"/>
                  <a:gd name="T42" fmla="*/ 498 w 526"/>
                  <a:gd name="T43" fmla="*/ 996 h 1121"/>
                  <a:gd name="T44" fmla="*/ 380 w 526"/>
                  <a:gd name="T45" fmla="*/ 981 h 1121"/>
                  <a:gd name="T46" fmla="*/ 249 w 526"/>
                  <a:gd name="T47" fmla="*/ 981 h 1121"/>
                  <a:gd name="T48" fmla="*/ 193 w 526"/>
                  <a:gd name="T49" fmla="*/ 974 h 1121"/>
                  <a:gd name="T50" fmla="*/ 179 w 526"/>
                  <a:gd name="T51" fmla="*/ 933 h 1121"/>
                  <a:gd name="T52" fmla="*/ 193 w 526"/>
                  <a:gd name="T53" fmla="*/ 857 h 1121"/>
                  <a:gd name="T54" fmla="*/ 201 w 526"/>
                  <a:gd name="T55" fmla="*/ 725 h 1121"/>
                  <a:gd name="T56" fmla="*/ 186 w 526"/>
                  <a:gd name="T57" fmla="*/ 580 h 1121"/>
                  <a:gd name="T58" fmla="*/ 165 w 526"/>
                  <a:gd name="T59" fmla="*/ 388 h 1121"/>
                  <a:gd name="T60" fmla="*/ 172 w 526"/>
                  <a:gd name="T61" fmla="*/ 221 h 1121"/>
                  <a:gd name="T62" fmla="*/ 172 w 526"/>
                  <a:gd name="T63" fmla="*/ 166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26" h="1121">
                    <a:moveTo>
                      <a:pt x="172" y="166"/>
                    </a:moveTo>
                    <a:lnTo>
                      <a:pt x="159" y="55"/>
                    </a:lnTo>
                    <a:lnTo>
                      <a:pt x="97" y="0"/>
                    </a:lnTo>
                    <a:lnTo>
                      <a:pt x="7" y="7"/>
                    </a:lnTo>
                    <a:lnTo>
                      <a:pt x="0" y="55"/>
                    </a:lnTo>
                    <a:lnTo>
                      <a:pt x="7" y="159"/>
                    </a:lnTo>
                    <a:lnTo>
                      <a:pt x="55" y="318"/>
                    </a:lnTo>
                    <a:lnTo>
                      <a:pt x="90" y="435"/>
                    </a:lnTo>
                    <a:lnTo>
                      <a:pt x="131" y="594"/>
                    </a:lnTo>
                    <a:lnTo>
                      <a:pt x="145" y="732"/>
                    </a:lnTo>
                    <a:lnTo>
                      <a:pt x="145" y="843"/>
                    </a:lnTo>
                    <a:lnTo>
                      <a:pt x="124" y="926"/>
                    </a:lnTo>
                    <a:lnTo>
                      <a:pt x="104" y="954"/>
                    </a:lnTo>
                    <a:lnTo>
                      <a:pt x="104" y="981"/>
                    </a:lnTo>
                    <a:lnTo>
                      <a:pt x="131" y="1024"/>
                    </a:lnTo>
                    <a:lnTo>
                      <a:pt x="179" y="1037"/>
                    </a:lnTo>
                    <a:lnTo>
                      <a:pt x="256" y="1037"/>
                    </a:lnTo>
                    <a:lnTo>
                      <a:pt x="394" y="1071"/>
                    </a:lnTo>
                    <a:lnTo>
                      <a:pt x="435" y="1121"/>
                    </a:lnTo>
                    <a:lnTo>
                      <a:pt x="498" y="1092"/>
                    </a:lnTo>
                    <a:lnTo>
                      <a:pt x="526" y="1024"/>
                    </a:lnTo>
                    <a:lnTo>
                      <a:pt x="498" y="996"/>
                    </a:lnTo>
                    <a:lnTo>
                      <a:pt x="380" y="981"/>
                    </a:lnTo>
                    <a:lnTo>
                      <a:pt x="249" y="981"/>
                    </a:lnTo>
                    <a:lnTo>
                      <a:pt x="193" y="974"/>
                    </a:lnTo>
                    <a:lnTo>
                      <a:pt x="179" y="933"/>
                    </a:lnTo>
                    <a:lnTo>
                      <a:pt x="193" y="857"/>
                    </a:lnTo>
                    <a:lnTo>
                      <a:pt x="201" y="725"/>
                    </a:lnTo>
                    <a:lnTo>
                      <a:pt x="186" y="580"/>
                    </a:lnTo>
                    <a:lnTo>
                      <a:pt x="165" y="388"/>
                    </a:lnTo>
                    <a:lnTo>
                      <a:pt x="172" y="221"/>
                    </a:lnTo>
                    <a:lnTo>
                      <a:pt x="172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 flipH="1">
              <a:off x="2472" y="1117"/>
              <a:ext cx="998" cy="28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</p:grpSp>
      <p:sp>
        <p:nvSpPr>
          <p:cNvPr id="9265" name="AutoShape 49"/>
          <p:cNvSpPr>
            <a:spLocks noChangeArrowheads="1"/>
          </p:cNvSpPr>
          <p:nvPr/>
        </p:nvSpPr>
        <p:spPr bwMode="auto">
          <a:xfrm flipH="1">
            <a:off x="179512" y="1772816"/>
            <a:ext cx="3240360" cy="1569607"/>
          </a:xfrm>
          <a:prstGeom prst="wedgeEllipseCallout">
            <a:avLst>
              <a:gd name="adj1" fmla="val -47396"/>
              <a:gd name="adj2" fmla="val 414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La connaissance est </a:t>
            </a:r>
            <a:r>
              <a:rPr lang="fr-FR" altLang="fr-FR" b="1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la </a:t>
            </a:r>
            <a:r>
              <a:rPr lang="fr-FR" alt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représentation du monde « </a:t>
            </a:r>
            <a:r>
              <a:rPr lang="fr-FR" altLang="fr-FR" b="1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tel qu’il est »</a:t>
            </a:r>
            <a:endParaRPr lang="fr-FR" altLang="fr-FR" b="1" i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328642" y="1987260"/>
            <a:ext cx="23453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La connaissance est </a:t>
            </a:r>
            <a:r>
              <a:rPr lang="fr-FR" b="1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une</a:t>
            </a:r>
            <a:r>
              <a:rPr 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 représentation du monde construite dans et par nos interactions avec le monde</a:t>
            </a:r>
            <a:endParaRPr lang="fr-FR" i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3830" y="3861048"/>
            <a:ext cx="2800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err="1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Knowledge</a:t>
            </a:r>
            <a:endParaRPr lang="fr-FR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Épistémologie positiviste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Théorie de la correspondance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Epistémologie de la possession</a:t>
            </a:r>
            <a:endParaRPr lang="fr-FR" dirty="0" smtClean="0">
              <a:solidFill>
                <a:srgbClr val="3306F4"/>
              </a:solidFill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3306F4"/>
              </a:solidFill>
              <a:latin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88224" y="4149080"/>
            <a:ext cx="2262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306F4"/>
                </a:solidFill>
                <a:latin typeface="Calibri" pitchFamily="34" charset="0"/>
              </a:rPr>
              <a:t>-   </a:t>
            </a:r>
            <a:r>
              <a:rPr lang="fr-FR" dirty="0" err="1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Knowing</a:t>
            </a:r>
            <a:endParaRPr lang="fr-FR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Epistémologie pragmatique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Epistémologie de la pratique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31640" y="332656"/>
            <a:ext cx="707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Définition :  La connaissance est une croyance justifiée</a:t>
            </a:r>
            <a:endParaRPr lang="fr-FR" sz="24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210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 animBg="1"/>
      <p:bldP spid="9265" grpId="0" animBg="1" autoUpdateAnimBg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1844824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3"/>
          <p:cNvSpPr/>
          <p:nvPr/>
        </p:nvSpPr>
        <p:spPr bwMode="auto">
          <a:xfrm>
            <a:off x="1403648" y="2564904"/>
            <a:ext cx="792088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3306F4"/>
              </a:solidFill>
              <a:effectLst/>
              <a:latin typeface="Calibri" pitchFamily="34" charset="0"/>
            </a:endParaRPr>
          </a:p>
        </p:txBody>
      </p:sp>
      <p:sp>
        <p:nvSpPr>
          <p:cNvPr id="6" name="Flèche droite 5"/>
          <p:cNvSpPr/>
          <p:nvPr/>
        </p:nvSpPr>
        <p:spPr bwMode="auto">
          <a:xfrm>
            <a:off x="1475656" y="5085184"/>
            <a:ext cx="792088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3306F4"/>
              </a:solidFill>
              <a:effectLst/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7624" y="3284984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explicite : </a:t>
            </a:r>
            <a:r>
              <a:rPr 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exprimée à l’aide de codes et de symboles. (Savoir sur / </a:t>
            </a:r>
            <a:r>
              <a:rPr lang="fr-FR" sz="2800" dirty="0" err="1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Knowledge</a:t>
            </a:r>
            <a:r>
              <a:rPr 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 about)</a:t>
            </a:r>
          </a:p>
          <a:p>
            <a:endParaRPr lang="fr-FR" sz="2800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r>
              <a:rPr 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               Transmissible une fois le système de codes et de symboles connu</a:t>
            </a:r>
            <a:endParaRPr lang="fr-FR" sz="2800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31640" y="260648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tacite : </a:t>
            </a:r>
            <a:r>
              <a:rPr lang="fr-FR" alt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hautement spécifique à un contexte donné, qui comprend une dimension personnelle et qui est en relation avec l’action.</a:t>
            </a:r>
            <a:r>
              <a:rPr 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 (Savoir faire  / Know how)</a:t>
            </a:r>
          </a:p>
          <a:p>
            <a:endParaRPr lang="fr-FR" sz="2800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r>
              <a:rPr lang="fr-FR" sz="2800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              Difficilement transmissible</a:t>
            </a:r>
            <a:endParaRPr lang="fr-FR" sz="2800" dirty="0">
              <a:solidFill>
                <a:srgbClr val="3306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5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31" name="Group 15"/>
          <p:cNvGrpSpPr>
            <a:grpSpLocks/>
          </p:cNvGrpSpPr>
          <p:nvPr/>
        </p:nvGrpSpPr>
        <p:grpSpPr bwMode="auto">
          <a:xfrm flipH="1">
            <a:off x="2877322" y="3221221"/>
            <a:ext cx="1308100" cy="3321050"/>
            <a:chOff x="1938" y="3862"/>
            <a:chExt cx="557" cy="1591"/>
          </a:xfrm>
        </p:grpSpPr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2039" y="4124"/>
              <a:ext cx="280" cy="277"/>
            </a:xfrm>
            <a:custGeom>
              <a:avLst/>
              <a:gdLst>
                <a:gd name="T0" fmla="*/ 366 w 560"/>
                <a:gd name="T1" fmla="*/ 160 h 554"/>
                <a:gd name="T2" fmla="*/ 297 w 560"/>
                <a:gd name="T3" fmla="*/ 56 h 554"/>
                <a:gd name="T4" fmla="*/ 228 w 560"/>
                <a:gd name="T5" fmla="*/ 0 h 554"/>
                <a:gd name="T6" fmla="*/ 145 w 560"/>
                <a:gd name="T7" fmla="*/ 0 h 554"/>
                <a:gd name="T8" fmla="*/ 55 w 560"/>
                <a:gd name="T9" fmla="*/ 36 h 554"/>
                <a:gd name="T10" fmla="*/ 14 w 560"/>
                <a:gd name="T11" fmla="*/ 97 h 554"/>
                <a:gd name="T12" fmla="*/ 0 w 560"/>
                <a:gd name="T13" fmla="*/ 181 h 554"/>
                <a:gd name="T14" fmla="*/ 14 w 560"/>
                <a:gd name="T15" fmla="*/ 291 h 554"/>
                <a:gd name="T16" fmla="*/ 69 w 560"/>
                <a:gd name="T17" fmla="*/ 416 h 554"/>
                <a:gd name="T18" fmla="*/ 166 w 560"/>
                <a:gd name="T19" fmla="*/ 499 h 554"/>
                <a:gd name="T20" fmla="*/ 241 w 560"/>
                <a:gd name="T21" fmla="*/ 540 h 554"/>
                <a:gd name="T22" fmla="*/ 318 w 560"/>
                <a:gd name="T23" fmla="*/ 554 h 554"/>
                <a:gd name="T24" fmla="*/ 380 w 560"/>
                <a:gd name="T25" fmla="*/ 533 h 554"/>
                <a:gd name="T26" fmla="*/ 414 w 560"/>
                <a:gd name="T27" fmla="*/ 499 h 554"/>
                <a:gd name="T28" fmla="*/ 436 w 560"/>
                <a:gd name="T29" fmla="*/ 416 h 554"/>
                <a:gd name="T30" fmla="*/ 429 w 560"/>
                <a:gd name="T31" fmla="*/ 319 h 554"/>
                <a:gd name="T32" fmla="*/ 407 w 560"/>
                <a:gd name="T33" fmla="*/ 237 h 554"/>
                <a:gd name="T34" fmla="*/ 545 w 560"/>
                <a:gd name="T35" fmla="*/ 160 h 554"/>
                <a:gd name="T36" fmla="*/ 560 w 560"/>
                <a:gd name="T37" fmla="*/ 126 h 554"/>
                <a:gd name="T38" fmla="*/ 545 w 560"/>
                <a:gd name="T39" fmla="*/ 111 h 554"/>
                <a:gd name="T40" fmla="*/ 393 w 560"/>
                <a:gd name="T41" fmla="*/ 201 h 554"/>
                <a:gd name="T42" fmla="*/ 366 w 560"/>
                <a:gd name="T43" fmla="*/ 16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0" h="554">
                  <a:moveTo>
                    <a:pt x="366" y="160"/>
                  </a:moveTo>
                  <a:lnTo>
                    <a:pt x="297" y="56"/>
                  </a:lnTo>
                  <a:lnTo>
                    <a:pt x="228" y="0"/>
                  </a:lnTo>
                  <a:lnTo>
                    <a:pt x="145" y="0"/>
                  </a:lnTo>
                  <a:lnTo>
                    <a:pt x="55" y="36"/>
                  </a:lnTo>
                  <a:lnTo>
                    <a:pt x="14" y="97"/>
                  </a:lnTo>
                  <a:lnTo>
                    <a:pt x="0" y="181"/>
                  </a:lnTo>
                  <a:lnTo>
                    <a:pt x="14" y="291"/>
                  </a:lnTo>
                  <a:lnTo>
                    <a:pt x="69" y="416"/>
                  </a:lnTo>
                  <a:lnTo>
                    <a:pt x="166" y="499"/>
                  </a:lnTo>
                  <a:lnTo>
                    <a:pt x="241" y="540"/>
                  </a:lnTo>
                  <a:lnTo>
                    <a:pt x="318" y="554"/>
                  </a:lnTo>
                  <a:lnTo>
                    <a:pt x="380" y="533"/>
                  </a:lnTo>
                  <a:lnTo>
                    <a:pt x="414" y="499"/>
                  </a:lnTo>
                  <a:lnTo>
                    <a:pt x="436" y="416"/>
                  </a:lnTo>
                  <a:lnTo>
                    <a:pt x="429" y="319"/>
                  </a:lnTo>
                  <a:lnTo>
                    <a:pt x="407" y="237"/>
                  </a:lnTo>
                  <a:lnTo>
                    <a:pt x="545" y="160"/>
                  </a:lnTo>
                  <a:lnTo>
                    <a:pt x="560" y="126"/>
                  </a:lnTo>
                  <a:lnTo>
                    <a:pt x="545" y="111"/>
                  </a:lnTo>
                  <a:lnTo>
                    <a:pt x="393" y="201"/>
                  </a:lnTo>
                  <a:lnTo>
                    <a:pt x="366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2239" y="3862"/>
              <a:ext cx="249" cy="619"/>
            </a:xfrm>
            <a:custGeom>
              <a:avLst/>
              <a:gdLst>
                <a:gd name="T0" fmla="*/ 138 w 498"/>
                <a:gd name="T1" fmla="*/ 1045 h 1238"/>
                <a:gd name="T2" fmla="*/ 47 w 498"/>
                <a:gd name="T3" fmla="*/ 1113 h 1238"/>
                <a:gd name="T4" fmla="*/ 20 w 498"/>
                <a:gd name="T5" fmla="*/ 1135 h 1238"/>
                <a:gd name="T6" fmla="*/ 0 w 498"/>
                <a:gd name="T7" fmla="*/ 1183 h 1238"/>
                <a:gd name="T8" fmla="*/ 27 w 498"/>
                <a:gd name="T9" fmla="*/ 1231 h 1238"/>
                <a:gd name="T10" fmla="*/ 54 w 498"/>
                <a:gd name="T11" fmla="*/ 1238 h 1238"/>
                <a:gd name="T12" fmla="*/ 138 w 498"/>
                <a:gd name="T13" fmla="*/ 1210 h 1238"/>
                <a:gd name="T14" fmla="*/ 262 w 498"/>
                <a:gd name="T15" fmla="*/ 1113 h 1238"/>
                <a:gd name="T16" fmla="*/ 373 w 498"/>
                <a:gd name="T17" fmla="*/ 997 h 1238"/>
                <a:gd name="T18" fmla="*/ 491 w 498"/>
                <a:gd name="T19" fmla="*/ 864 h 1238"/>
                <a:gd name="T20" fmla="*/ 498 w 498"/>
                <a:gd name="T21" fmla="*/ 809 h 1238"/>
                <a:gd name="T22" fmla="*/ 498 w 498"/>
                <a:gd name="T23" fmla="*/ 658 h 1238"/>
                <a:gd name="T24" fmla="*/ 464 w 498"/>
                <a:gd name="T25" fmla="*/ 422 h 1238"/>
                <a:gd name="T26" fmla="*/ 484 w 498"/>
                <a:gd name="T27" fmla="*/ 284 h 1238"/>
                <a:gd name="T28" fmla="*/ 498 w 498"/>
                <a:gd name="T29" fmla="*/ 228 h 1238"/>
                <a:gd name="T30" fmla="*/ 477 w 498"/>
                <a:gd name="T31" fmla="*/ 201 h 1238"/>
                <a:gd name="T32" fmla="*/ 428 w 498"/>
                <a:gd name="T33" fmla="*/ 173 h 1238"/>
                <a:gd name="T34" fmla="*/ 394 w 498"/>
                <a:gd name="T35" fmla="*/ 153 h 1238"/>
                <a:gd name="T36" fmla="*/ 414 w 498"/>
                <a:gd name="T37" fmla="*/ 28 h 1238"/>
                <a:gd name="T38" fmla="*/ 401 w 498"/>
                <a:gd name="T39" fmla="*/ 0 h 1238"/>
                <a:gd name="T40" fmla="*/ 373 w 498"/>
                <a:gd name="T41" fmla="*/ 8 h 1238"/>
                <a:gd name="T42" fmla="*/ 360 w 498"/>
                <a:gd name="T43" fmla="*/ 167 h 1238"/>
                <a:gd name="T44" fmla="*/ 346 w 498"/>
                <a:gd name="T45" fmla="*/ 208 h 1238"/>
                <a:gd name="T46" fmla="*/ 339 w 498"/>
                <a:gd name="T47" fmla="*/ 235 h 1238"/>
                <a:gd name="T48" fmla="*/ 283 w 498"/>
                <a:gd name="T49" fmla="*/ 214 h 1238"/>
                <a:gd name="T50" fmla="*/ 242 w 498"/>
                <a:gd name="T51" fmla="*/ 214 h 1238"/>
                <a:gd name="T52" fmla="*/ 242 w 498"/>
                <a:gd name="T53" fmla="*/ 242 h 1238"/>
                <a:gd name="T54" fmla="*/ 269 w 498"/>
                <a:gd name="T55" fmla="*/ 264 h 1238"/>
                <a:gd name="T56" fmla="*/ 319 w 498"/>
                <a:gd name="T57" fmla="*/ 264 h 1238"/>
                <a:gd name="T58" fmla="*/ 353 w 498"/>
                <a:gd name="T59" fmla="*/ 291 h 1238"/>
                <a:gd name="T60" fmla="*/ 380 w 498"/>
                <a:gd name="T61" fmla="*/ 339 h 1238"/>
                <a:gd name="T62" fmla="*/ 408 w 498"/>
                <a:gd name="T63" fmla="*/ 416 h 1238"/>
                <a:gd name="T64" fmla="*/ 428 w 498"/>
                <a:gd name="T65" fmla="*/ 567 h 1238"/>
                <a:gd name="T66" fmla="*/ 428 w 498"/>
                <a:gd name="T67" fmla="*/ 706 h 1238"/>
                <a:gd name="T68" fmla="*/ 414 w 498"/>
                <a:gd name="T69" fmla="*/ 816 h 1238"/>
                <a:gd name="T70" fmla="*/ 387 w 498"/>
                <a:gd name="T71" fmla="*/ 864 h 1238"/>
                <a:gd name="T72" fmla="*/ 290 w 498"/>
                <a:gd name="T73" fmla="*/ 934 h 1238"/>
                <a:gd name="T74" fmla="*/ 186 w 498"/>
                <a:gd name="T75" fmla="*/ 997 h 1238"/>
                <a:gd name="T76" fmla="*/ 138 w 498"/>
                <a:gd name="T77" fmla="*/ 1045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8" h="1238">
                  <a:moveTo>
                    <a:pt x="138" y="1045"/>
                  </a:moveTo>
                  <a:lnTo>
                    <a:pt x="47" y="1113"/>
                  </a:lnTo>
                  <a:lnTo>
                    <a:pt x="20" y="1135"/>
                  </a:lnTo>
                  <a:lnTo>
                    <a:pt x="0" y="1183"/>
                  </a:lnTo>
                  <a:lnTo>
                    <a:pt x="27" y="1231"/>
                  </a:lnTo>
                  <a:lnTo>
                    <a:pt x="54" y="1238"/>
                  </a:lnTo>
                  <a:lnTo>
                    <a:pt x="138" y="1210"/>
                  </a:lnTo>
                  <a:lnTo>
                    <a:pt x="262" y="1113"/>
                  </a:lnTo>
                  <a:lnTo>
                    <a:pt x="373" y="997"/>
                  </a:lnTo>
                  <a:lnTo>
                    <a:pt x="491" y="864"/>
                  </a:lnTo>
                  <a:lnTo>
                    <a:pt x="498" y="809"/>
                  </a:lnTo>
                  <a:lnTo>
                    <a:pt x="498" y="658"/>
                  </a:lnTo>
                  <a:lnTo>
                    <a:pt x="464" y="422"/>
                  </a:lnTo>
                  <a:lnTo>
                    <a:pt x="484" y="284"/>
                  </a:lnTo>
                  <a:lnTo>
                    <a:pt x="498" y="228"/>
                  </a:lnTo>
                  <a:lnTo>
                    <a:pt x="477" y="201"/>
                  </a:lnTo>
                  <a:lnTo>
                    <a:pt x="428" y="173"/>
                  </a:lnTo>
                  <a:lnTo>
                    <a:pt x="394" y="153"/>
                  </a:lnTo>
                  <a:lnTo>
                    <a:pt x="414" y="28"/>
                  </a:lnTo>
                  <a:lnTo>
                    <a:pt x="401" y="0"/>
                  </a:lnTo>
                  <a:lnTo>
                    <a:pt x="373" y="8"/>
                  </a:lnTo>
                  <a:lnTo>
                    <a:pt x="360" y="167"/>
                  </a:lnTo>
                  <a:lnTo>
                    <a:pt x="346" y="208"/>
                  </a:lnTo>
                  <a:lnTo>
                    <a:pt x="339" y="235"/>
                  </a:lnTo>
                  <a:lnTo>
                    <a:pt x="283" y="214"/>
                  </a:lnTo>
                  <a:lnTo>
                    <a:pt x="242" y="214"/>
                  </a:lnTo>
                  <a:lnTo>
                    <a:pt x="242" y="242"/>
                  </a:lnTo>
                  <a:lnTo>
                    <a:pt x="269" y="264"/>
                  </a:lnTo>
                  <a:lnTo>
                    <a:pt x="319" y="264"/>
                  </a:lnTo>
                  <a:lnTo>
                    <a:pt x="353" y="291"/>
                  </a:lnTo>
                  <a:lnTo>
                    <a:pt x="380" y="339"/>
                  </a:lnTo>
                  <a:lnTo>
                    <a:pt x="408" y="416"/>
                  </a:lnTo>
                  <a:lnTo>
                    <a:pt x="428" y="567"/>
                  </a:lnTo>
                  <a:lnTo>
                    <a:pt x="428" y="706"/>
                  </a:lnTo>
                  <a:lnTo>
                    <a:pt x="414" y="816"/>
                  </a:lnTo>
                  <a:lnTo>
                    <a:pt x="387" y="864"/>
                  </a:lnTo>
                  <a:lnTo>
                    <a:pt x="290" y="934"/>
                  </a:lnTo>
                  <a:lnTo>
                    <a:pt x="186" y="997"/>
                  </a:lnTo>
                  <a:lnTo>
                    <a:pt x="138" y="10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>
              <a:off x="1938" y="4433"/>
              <a:ext cx="225" cy="373"/>
            </a:xfrm>
            <a:custGeom>
              <a:avLst/>
              <a:gdLst>
                <a:gd name="T0" fmla="*/ 451 w 451"/>
                <a:gd name="T1" fmla="*/ 20 h 747"/>
                <a:gd name="T2" fmla="*/ 401 w 451"/>
                <a:gd name="T3" fmla="*/ 0 h 747"/>
                <a:gd name="T4" fmla="*/ 297 w 451"/>
                <a:gd name="T5" fmla="*/ 7 h 747"/>
                <a:gd name="T6" fmla="*/ 207 w 451"/>
                <a:gd name="T7" fmla="*/ 76 h 747"/>
                <a:gd name="T8" fmla="*/ 75 w 451"/>
                <a:gd name="T9" fmla="*/ 221 h 747"/>
                <a:gd name="T10" fmla="*/ 7 w 451"/>
                <a:gd name="T11" fmla="*/ 339 h 747"/>
                <a:gd name="T12" fmla="*/ 0 w 451"/>
                <a:gd name="T13" fmla="*/ 380 h 747"/>
                <a:gd name="T14" fmla="*/ 34 w 451"/>
                <a:gd name="T15" fmla="*/ 457 h 747"/>
                <a:gd name="T16" fmla="*/ 110 w 451"/>
                <a:gd name="T17" fmla="*/ 491 h 747"/>
                <a:gd name="T18" fmla="*/ 207 w 451"/>
                <a:gd name="T19" fmla="*/ 532 h 747"/>
                <a:gd name="T20" fmla="*/ 283 w 451"/>
                <a:gd name="T21" fmla="*/ 552 h 747"/>
                <a:gd name="T22" fmla="*/ 318 w 451"/>
                <a:gd name="T23" fmla="*/ 588 h 747"/>
                <a:gd name="T24" fmla="*/ 297 w 451"/>
                <a:gd name="T25" fmla="*/ 636 h 747"/>
                <a:gd name="T26" fmla="*/ 242 w 451"/>
                <a:gd name="T27" fmla="*/ 692 h 747"/>
                <a:gd name="T28" fmla="*/ 173 w 451"/>
                <a:gd name="T29" fmla="*/ 699 h 747"/>
                <a:gd name="T30" fmla="*/ 125 w 451"/>
                <a:gd name="T31" fmla="*/ 677 h 747"/>
                <a:gd name="T32" fmla="*/ 96 w 451"/>
                <a:gd name="T33" fmla="*/ 699 h 747"/>
                <a:gd name="T34" fmla="*/ 103 w 451"/>
                <a:gd name="T35" fmla="*/ 726 h 747"/>
                <a:gd name="T36" fmla="*/ 159 w 451"/>
                <a:gd name="T37" fmla="*/ 747 h 747"/>
                <a:gd name="T38" fmla="*/ 242 w 451"/>
                <a:gd name="T39" fmla="*/ 747 h 747"/>
                <a:gd name="T40" fmla="*/ 318 w 451"/>
                <a:gd name="T41" fmla="*/ 726 h 747"/>
                <a:gd name="T42" fmla="*/ 360 w 451"/>
                <a:gd name="T43" fmla="*/ 699 h 747"/>
                <a:gd name="T44" fmla="*/ 388 w 451"/>
                <a:gd name="T45" fmla="*/ 650 h 747"/>
                <a:gd name="T46" fmla="*/ 401 w 451"/>
                <a:gd name="T47" fmla="*/ 595 h 747"/>
                <a:gd name="T48" fmla="*/ 367 w 451"/>
                <a:gd name="T49" fmla="*/ 546 h 747"/>
                <a:gd name="T50" fmla="*/ 283 w 451"/>
                <a:gd name="T51" fmla="*/ 511 h 747"/>
                <a:gd name="T52" fmla="*/ 186 w 451"/>
                <a:gd name="T53" fmla="*/ 484 h 747"/>
                <a:gd name="T54" fmla="*/ 103 w 451"/>
                <a:gd name="T55" fmla="*/ 436 h 747"/>
                <a:gd name="T56" fmla="*/ 82 w 451"/>
                <a:gd name="T57" fmla="*/ 394 h 747"/>
                <a:gd name="T58" fmla="*/ 96 w 451"/>
                <a:gd name="T59" fmla="*/ 319 h 747"/>
                <a:gd name="T60" fmla="*/ 159 w 451"/>
                <a:gd name="T61" fmla="*/ 221 h 747"/>
                <a:gd name="T62" fmla="*/ 236 w 451"/>
                <a:gd name="T63" fmla="*/ 165 h 747"/>
                <a:gd name="T64" fmla="*/ 353 w 451"/>
                <a:gd name="T65" fmla="*/ 124 h 747"/>
                <a:gd name="T66" fmla="*/ 451 w 451"/>
                <a:gd name="T67" fmla="*/ 104 h 747"/>
                <a:gd name="T68" fmla="*/ 451 w 451"/>
                <a:gd name="T69" fmla="*/ 48 h 747"/>
                <a:gd name="T70" fmla="*/ 451 w 451"/>
                <a:gd name="T71" fmla="*/ 2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1" h="747">
                  <a:moveTo>
                    <a:pt x="451" y="20"/>
                  </a:moveTo>
                  <a:lnTo>
                    <a:pt x="401" y="0"/>
                  </a:lnTo>
                  <a:lnTo>
                    <a:pt x="297" y="7"/>
                  </a:lnTo>
                  <a:lnTo>
                    <a:pt x="207" y="76"/>
                  </a:lnTo>
                  <a:lnTo>
                    <a:pt x="75" y="221"/>
                  </a:lnTo>
                  <a:lnTo>
                    <a:pt x="7" y="339"/>
                  </a:lnTo>
                  <a:lnTo>
                    <a:pt x="0" y="380"/>
                  </a:lnTo>
                  <a:lnTo>
                    <a:pt x="34" y="457"/>
                  </a:lnTo>
                  <a:lnTo>
                    <a:pt x="110" y="491"/>
                  </a:lnTo>
                  <a:lnTo>
                    <a:pt x="207" y="532"/>
                  </a:lnTo>
                  <a:lnTo>
                    <a:pt x="283" y="552"/>
                  </a:lnTo>
                  <a:lnTo>
                    <a:pt x="318" y="588"/>
                  </a:lnTo>
                  <a:lnTo>
                    <a:pt x="297" y="636"/>
                  </a:lnTo>
                  <a:lnTo>
                    <a:pt x="242" y="692"/>
                  </a:lnTo>
                  <a:lnTo>
                    <a:pt x="173" y="699"/>
                  </a:lnTo>
                  <a:lnTo>
                    <a:pt x="125" y="677"/>
                  </a:lnTo>
                  <a:lnTo>
                    <a:pt x="96" y="699"/>
                  </a:lnTo>
                  <a:lnTo>
                    <a:pt x="103" y="726"/>
                  </a:lnTo>
                  <a:lnTo>
                    <a:pt x="159" y="747"/>
                  </a:lnTo>
                  <a:lnTo>
                    <a:pt x="242" y="747"/>
                  </a:lnTo>
                  <a:lnTo>
                    <a:pt x="318" y="726"/>
                  </a:lnTo>
                  <a:lnTo>
                    <a:pt x="360" y="699"/>
                  </a:lnTo>
                  <a:lnTo>
                    <a:pt x="388" y="650"/>
                  </a:lnTo>
                  <a:lnTo>
                    <a:pt x="401" y="595"/>
                  </a:lnTo>
                  <a:lnTo>
                    <a:pt x="367" y="546"/>
                  </a:lnTo>
                  <a:lnTo>
                    <a:pt x="283" y="511"/>
                  </a:lnTo>
                  <a:lnTo>
                    <a:pt x="186" y="484"/>
                  </a:lnTo>
                  <a:lnTo>
                    <a:pt x="103" y="436"/>
                  </a:lnTo>
                  <a:lnTo>
                    <a:pt x="82" y="394"/>
                  </a:lnTo>
                  <a:lnTo>
                    <a:pt x="96" y="319"/>
                  </a:lnTo>
                  <a:lnTo>
                    <a:pt x="159" y="221"/>
                  </a:lnTo>
                  <a:lnTo>
                    <a:pt x="236" y="165"/>
                  </a:lnTo>
                  <a:lnTo>
                    <a:pt x="353" y="124"/>
                  </a:lnTo>
                  <a:lnTo>
                    <a:pt x="451" y="104"/>
                  </a:lnTo>
                  <a:lnTo>
                    <a:pt x="451" y="48"/>
                  </a:lnTo>
                  <a:lnTo>
                    <a:pt x="45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>
              <a:off x="2121" y="4416"/>
              <a:ext cx="211" cy="459"/>
            </a:xfrm>
            <a:custGeom>
              <a:avLst/>
              <a:gdLst>
                <a:gd name="T0" fmla="*/ 367 w 422"/>
                <a:gd name="T1" fmla="*/ 290 h 919"/>
                <a:gd name="T2" fmla="*/ 325 w 422"/>
                <a:gd name="T3" fmla="*/ 117 h 919"/>
                <a:gd name="T4" fmla="*/ 277 w 422"/>
                <a:gd name="T5" fmla="*/ 34 h 919"/>
                <a:gd name="T6" fmla="*/ 173 w 422"/>
                <a:gd name="T7" fmla="*/ 0 h 919"/>
                <a:gd name="T8" fmla="*/ 68 w 422"/>
                <a:gd name="T9" fmla="*/ 13 h 919"/>
                <a:gd name="T10" fmla="*/ 21 w 422"/>
                <a:gd name="T11" fmla="*/ 104 h 919"/>
                <a:gd name="T12" fmla="*/ 27 w 422"/>
                <a:gd name="T13" fmla="*/ 214 h 919"/>
                <a:gd name="T14" fmla="*/ 55 w 422"/>
                <a:gd name="T15" fmla="*/ 394 h 919"/>
                <a:gd name="T16" fmla="*/ 55 w 422"/>
                <a:gd name="T17" fmla="*/ 552 h 919"/>
                <a:gd name="T18" fmla="*/ 21 w 422"/>
                <a:gd name="T19" fmla="*/ 690 h 919"/>
                <a:gd name="T20" fmla="*/ 0 w 422"/>
                <a:gd name="T21" fmla="*/ 767 h 919"/>
                <a:gd name="T22" fmla="*/ 14 w 422"/>
                <a:gd name="T23" fmla="*/ 835 h 919"/>
                <a:gd name="T24" fmla="*/ 62 w 422"/>
                <a:gd name="T25" fmla="*/ 871 h 919"/>
                <a:gd name="T26" fmla="*/ 125 w 422"/>
                <a:gd name="T27" fmla="*/ 905 h 919"/>
                <a:gd name="T28" fmla="*/ 186 w 422"/>
                <a:gd name="T29" fmla="*/ 919 h 919"/>
                <a:gd name="T30" fmla="*/ 263 w 422"/>
                <a:gd name="T31" fmla="*/ 919 h 919"/>
                <a:gd name="T32" fmla="*/ 353 w 422"/>
                <a:gd name="T33" fmla="*/ 849 h 919"/>
                <a:gd name="T34" fmla="*/ 422 w 422"/>
                <a:gd name="T35" fmla="*/ 704 h 919"/>
                <a:gd name="T36" fmla="*/ 415 w 422"/>
                <a:gd name="T37" fmla="*/ 573 h 919"/>
                <a:gd name="T38" fmla="*/ 374 w 422"/>
                <a:gd name="T39" fmla="*/ 421 h 919"/>
                <a:gd name="T40" fmla="*/ 367 w 422"/>
                <a:gd name="T41" fmla="*/ 29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2" h="919">
                  <a:moveTo>
                    <a:pt x="367" y="290"/>
                  </a:moveTo>
                  <a:lnTo>
                    <a:pt x="325" y="117"/>
                  </a:lnTo>
                  <a:lnTo>
                    <a:pt x="277" y="34"/>
                  </a:lnTo>
                  <a:lnTo>
                    <a:pt x="173" y="0"/>
                  </a:lnTo>
                  <a:lnTo>
                    <a:pt x="68" y="13"/>
                  </a:lnTo>
                  <a:lnTo>
                    <a:pt x="21" y="104"/>
                  </a:lnTo>
                  <a:lnTo>
                    <a:pt x="27" y="214"/>
                  </a:lnTo>
                  <a:lnTo>
                    <a:pt x="55" y="394"/>
                  </a:lnTo>
                  <a:lnTo>
                    <a:pt x="55" y="552"/>
                  </a:lnTo>
                  <a:lnTo>
                    <a:pt x="21" y="690"/>
                  </a:lnTo>
                  <a:lnTo>
                    <a:pt x="0" y="767"/>
                  </a:lnTo>
                  <a:lnTo>
                    <a:pt x="14" y="835"/>
                  </a:lnTo>
                  <a:lnTo>
                    <a:pt x="62" y="871"/>
                  </a:lnTo>
                  <a:lnTo>
                    <a:pt x="125" y="905"/>
                  </a:lnTo>
                  <a:lnTo>
                    <a:pt x="186" y="919"/>
                  </a:lnTo>
                  <a:lnTo>
                    <a:pt x="263" y="919"/>
                  </a:lnTo>
                  <a:lnTo>
                    <a:pt x="353" y="849"/>
                  </a:lnTo>
                  <a:lnTo>
                    <a:pt x="422" y="704"/>
                  </a:lnTo>
                  <a:lnTo>
                    <a:pt x="415" y="573"/>
                  </a:lnTo>
                  <a:lnTo>
                    <a:pt x="374" y="421"/>
                  </a:lnTo>
                  <a:lnTo>
                    <a:pt x="367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2059" y="4789"/>
              <a:ext cx="160" cy="664"/>
            </a:xfrm>
            <a:custGeom>
              <a:avLst/>
              <a:gdLst>
                <a:gd name="T0" fmla="*/ 305 w 320"/>
                <a:gd name="T1" fmla="*/ 21 h 1329"/>
                <a:gd name="T2" fmla="*/ 223 w 320"/>
                <a:gd name="T3" fmla="*/ 0 h 1329"/>
                <a:gd name="T4" fmla="*/ 174 w 320"/>
                <a:gd name="T5" fmla="*/ 21 h 1329"/>
                <a:gd name="T6" fmla="*/ 153 w 320"/>
                <a:gd name="T7" fmla="*/ 89 h 1329"/>
                <a:gd name="T8" fmla="*/ 174 w 320"/>
                <a:gd name="T9" fmla="*/ 470 h 1329"/>
                <a:gd name="T10" fmla="*/ 174 w 320"/>
                <a:gd name="T11" fmla="*/ 560 h 1329"/>
                <a:gd name="T12" fmla="*/ 147 w 320"/>
                <a:gd name="T13" fmla="*/ 727 h 1329"/>
                <a:gd name="T14" fmla="*/ 140 w 320"/>
                <a:gd name="T15" fmla="*/ 920 h 1329"/>
                <a:gd name="T16" fmla="*/ 153 w 320"/>
                <a:gd name="T17" fmla="*/ 1017 h 1329"/>
                <a:gd name="T18" fmla="*/ 140 w 320"/>
                <a:gd name="T19" fmla="*/ 1071 h 1329"/>
                <a:gd name="T20" fmla="*/ 42 w 320"/>
                <a:gd name="T21" fmla="*/ 1155 h 1329"/>
                <a:gd name="T22" fmla="*/ 0 w 320"/>
                <a:gd name="T23" fmla="*/ 1259 h 1329"/>
                <a:gd name="T24" fmla="*/ 8 w 320"/>
                <a:gd name="T25" fmla="*/ 1293 h 1329"/>
                <a:gd name="T26" fmla="*/ 84 w 320"/>
                <a:gd name="T27" fmla="*/ 1329 h 1329"/>
                <a:gd name="T28" fmla="*/ 104 w 320"/>
                <a:gd name="T29" fmla="*/ 1314 h 1329"/>
                <a:gd name="T30" fmla="*/ 112 w 320"/>
                <a:gd name="T31" fmla="*/ 1252 h 1329"/>
                <a:gd name="T32" fmla="*/ 133 w 320"/>
                <a:gd name="T33" fmla="*/ 1162 h 1329"/>
                <a:gd name="T34" fmla="*/ 167 w 320"/>
                <a:gd name="T35" fmla="*/ 1121 h 1329"/>
                <a:gd name="T36" fmla="*/ 208 w 320"/>
                <a:gd name="T37" fmla="*/ 1093 h 1329"/>
                <a:gd name="T38" fmla="*/ 244 w 320"/>
                <a:gd name="T39" fmla="*/ 1058 h 1329"/>
                <a:gd name="T40" fmla="*/ 251 w 320"/>
                <a:gd name="T41" fmla="*/ 1030 h 1329"/>
                <a:gd name="T42" fmla="*/ 230 w 320"/>
                <a:gd name="T43" fmla="*/ 996 h 1329"/>
                <a:gd name="T44" fmla="*/ 208 w 320"/>
                <a:gd name="T45" fmla="*/ 976 h 1329"/>
                <a:gd name="T46" fmla="*/ 194 w 320"/>
                <a:gd name="T47" fmla="*/ 892 h 1329"/>
                <a:gd name="T48" fmla="*/ 208 w 320"/>
                <a:gd name="T49" fmla="*/ 719 h 1329"/>
                <a:gd name="T50" fmla="*/ 257 w 320"/>
                <a:gd name="T51" fmla="*/ 519 h 1329"/>
                <a:gd name="T52" fmla="*/ 305 w 320"/>
                <a:gd name="T53" fmla="*/ 359 h 1329"/>
                <a:gd name="T54" fmla="*/ 320 w 320"/>
                <a:gd name="T55" fmla="*/ 166 h 1329"/>
                <a:gd name="T56" fmla="*/ 305 w 320"/>
                <a:gd name="T57" fmla="*/ 21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0" h="1329">
                  <a:moveTo>
                    <a:pt x="305" y="21"/>
                  </a:moveTo>
                  <a:lnTo>
                    <a:pt x="223" y="0"/>
                  </a:lnTo>
                  <a:lnTo>
                    <a:pt x="174" y="21"/>
                  </a:lnTo>
                  <a:lnTo>
                    <a:pt x="153" y="89"/>
                  </a:lnTo>
                  <a:lnTo>
                    <a:pt x="174" y="470"/>
                  </a:lnTo>
                  <a:lnTo>
                    <a:pt x="174" y="560"/>
                  </a:lnTo>
                  <a:lnTo>
                    <a:pt x="147" y="727"/>
                  </a:lnTo>
                  <a:lnTo>
                    <a:pt x="140" y="920"/>
                  </a:lnTo>
                  <a:lnTo>
                    <a:pt x="153" y="1017"/>
                  </a:lnTo>
                  <a:lnTo>
                    <a:pt x="140" y="1071"/>
                  </a:lnTo>
                  <a:lnTo>
                    <a:pt x="42" y="1155"/>
                  </a:lnTo>
                  <a:lnTo>
                    <a:pt x="0" y="1259"/>
                  </a:lnTo>
                  <a:lnTo>
                    <a:pt x="8" y="1293"/>
                  </a:lnTo>
                  <a:lnTo>
                    <a:pt x="84" y="1329"/>
                  </a:lnTo>
                  <a:lnTo>
                    <a:pt x="104" y="1314"/>
                  </a:lnTo>
                  <a:lnTo>
                    <a:pt x="112" y="1252"/>
                  </a:lnTo>
                  <a:lnTo>
                    <a:pt x="133" y="1162"/>
                  </a:lnTo>
                  <a:lnTo>
                    <a:pt x="167" y="1121"/>
                  </a:lnTo>
                  <a:lnTo>
                    <a:pt x="208" y="1093"/>
                  </a:lnTo>
                  <a:lnTo>
                    <a:pt x="244" y="1058"/>
                  </a:lnTo>
                  <a:lnTo>
                    <a:pt x="251" y="1030"/>
                  </a:lnTo>
                  <a:lnTo>
                    <a:pt x="230" y="996"/>
                  </a:lnTo>
                  <a:lnTo>
                    <a:pt x="208" y="976"/>
                  </a:lnTo>
                  <a:lnTo>
                    <a:pt x="194" y="892"/>
                  </a:lnTo>
                  <a:lnTo>
                    <a:pt x="208" y="719"/>
                  </a:lnTo>
                  <a:lnTo>
                    <a:pt x="257" y="519"/>
                  </a:lnTo>
                  <a:lnTo>
                    <a:pt x="305" y="359"/>
                  </a:lnTo>
                  <a:lnTo>
                    <a:pt x="320" y="166"/>
                  </a:lnTo>
                  <a:lnTo>
                    <a:pt x="30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2232" y="4789"/>
              <a:ext cx="263" cy="560"/>
            </a:xfrm>
            <a:custGeom>
              <a:avLst/>
              <a:gdLst>
                <a:gd name="T0" fmla="*/ 172 w 526"/>
                <a:gd name="T1" fmla="*/ 166 h 1121"/>
                <a:gd name="T2" fmla="*/ 159 w 526"/>
                <a:gd name="T3" fmla="*/ 55 h 1121"/>
                <a:gd name="T4" fmla="*/ 97 w 526"/>
                <a:gd name="T5" fmla="*/ 0 h 1121"/>
                <a:gd name="T6" fmla="*/ 7 w 526"/>
                <a:gd name="T7" fmla="*/ 7 h 1121"/>
                <a:gd name="T8" fmla="*/ 0 w 526"/>
                <a:gd name="T9" fmla="*/ 55 h 1121"/>
                <a:gd name="T10" fmla="*/ 7 w 526"/>
                <a:gd name="T11" fmla="*/ 159 h 1121"/>
                <a:gd name="T12" fmla="*/ 55 w 526"/>
                <a:gd name="T13" fmla="*/ 318 h 1121"/>
                <a:gd name="T14" fmla="*/ 90 w 526"/>
                <a:gd name="T15" fmla="*/ 435 h 1121"/>
                <a:gd name="T16" fmla="*/ 131 w 526"/>
                <a:gd name="T17" fmla="*/ 594 h 1121"/>
                <a:gd name="T18" fmla="*/ 145 w 526"/>
                <a:gd name="T19" fmla="*/ 732 h 1121"/>
                <a:gd name="T20" fmla="*/ 145 w 526"/>
                <a:gd name="T21" fmla="*/ 843 h 1121"/>
                <a:gd name="T22" fmla="*/ 124 w 526"/>
                <a:gd name="T23" fmla="*/ 926 h 1121"/>
                <a:gd name="T24" fmla="*/ 104 w 526"/>
                <a:gd name="T25" fmla="*/ 954 h 1121"/>
                <a:gd name="T26" fmla="*/ 104 w 526"/>
                <a:gd name="T27" fmla="*/ 981 h 1121"/>
                <a:gd name="T28" fmla="*/ 131 w 526"/>
                <a:gd name="T29" fmla="*/ 1024 h 1121"/>
                <a:gd name="T30" fmla="*/ 179 w 526"/>
                <a:gd name="T31" fmla="*/ 1037 h 1121"/>
                <a:gd name="T32" fmla="*/ 256 w 526"/>
                <a:gd name="T33" fmla="*/ 1037 h 1121"/>
                <a:gd name="T34" fmla="*/ 394 w 526"/>
                <a:gd name="T35" fmla="*/ 1071 h 1121"/>
                <a:gd name="T36" fmla="*/ 435 w 526"/>
                <a:gd name="T37" fmla="*/ 1121 h 1121"/>
                <a:gd name="T38" fmla="*/ 498 w 526"/>
                <a:gd name="T39" fmla="*/ 1092 h 1121"/>
                <a:gd name="T40" fmla="*/ 526 w 526"/>
                <a:gd name="T41" fmla="*/ 1024 h 1121"/>
                <a:gd name="T42" fmla="*/ 498 w 526"/>
                <a:gd name="T43" fmla="*/ 996 h 1121"/>
                <a:gd name="T44" fmla="*/ 380 w 526"/>
                <a:gd name="T45" fmla="*/ 981 h 1121"/>
                <a:gd name="T46" fmla="*/ 249 w 526"/>
                <a:gd name="T47" fmla="*/ 981 h 1121"/>
                <a:gd name="T48" fmla="*/ 193 w 526"/>
                <a:gd name="T49" fmla="*/ 974 h 1121"/>
                <a:gd name="T50" fmla="*/ 179 w 526"/>
                <a:gd name="T51" fmla="*/ 933 h 1121"/>
                <a:gd name="T52" fmla="*/ 193 w 526"/>
                <a:gd name="T53" fmla="*/ 857 h 1121"/>
                <a:gd name="T54" fmla="*/ 201 w 526"/>
                <a:gd name="T55" fmla="*/ 725 h 1121"/>
                <a:gd name="T56" fmla="*/ 186 w 526"/>
                <a:gd name="T57" fmla="*/ 580 h 1121"/>
                <a:gd name="T58" fmla="*/ 165 w 526"/>
                <a:gd name="T59" fmla="*/ 388 h 1121"/>
                <a:gd name="T60" fmla="*/ 172 w 526"/>
                <a:gd name="T61" fmla="*/ 221 h 1121"/>
                <a:gd name="T62" fmla="*/ 172 w 526"/>
                <a:gd name="T63" fmla="*/ 16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6" h="1121">
                  <a:moveTo>
                    <a:pt x="172" y="166"/>
                  </a:moveTo>
                  <a:lnTo>
                    <a:pt x="159" y="55"/>
                  </a:lnTo>
                  <a:lnTo>
                    <a:pt x="97" y="0"/>
                  </a:lnTo>
                  <a:lnTo>
                    <a:pt x="7" y="7"/>
                  </a:lnTo>
                  <a:lnTo>
                    <a:pt x="0" y="55"/>
                  </a:lnTo>
                  <a:lnTo>
                    <a:pt x="7" y="159"/>
                  </a:lnTo>
                  <a:lnTo>
                    <a:pt x="55" y="318"/>
                  </a:lnTo>
                  <a:lnTo>
                    <a:pt x="90" y="435"/>
                  </a:lnTo>
                  <a:lnTo>
                    <a:pt x="131" y="594"/>
                  </a:lnTo>
                  <a:lnTo>
                    <a:pt x="145" y="732"/>
                  </a:lnTo>
                  <a:lnTo>
                    <a:pt x="145" y="843"/>
                  </a:lnTo>
                  <a:lnTo>
                    <a:pt x="124" y="926"/>
                  </a:lnTo>
                  <a:lnTo>
                    <a:pt x="104" y="954"/>
                  </a:lnTo>
                  <a:lnTo>
                    <a:pt x="104" y="981"/>
                  </a:lnTo>
                  <a:lnTo>
                    <a:pt x="131" y="1024"/>
                  </a:lnTo>
                  <a:lnTo>
                    <a:pt x="179" y="1037"/>
                  </a:lnTo>
                  <a:lnTo>
                    <a:pt x="256" y="1037"/>
                  </a:lnTo>
                  <a:lnTo>
                    <a:pt x="394" y="1071"/>
                  </a:lnTo>
                  <a:lnTo>
                    <a:pt x="435" y="1121"/>
                  </a:lnTo>
                  <a:lnTo>
                    <a:pt x="498" y="1092"/>
                  </a:lnTo>
                  <a:lnTo>
                    <a:pt x="526" y="1024"/>
                  </a:lnTo>
                  <a:lnTo>
                    <a:pt x="498" y="996"/>
                  </a:lnTo>
                  <a:lnTo>
                    <a:pt x="380" y="981"/>
                  </a:lnTo>
                  <a:lnTo>
                    <a:pt x="249" y="981"/>
                  </a:lnTo>
                  <a:lnTo>
                    <a:pt x="193" y="974"/>
                  </a:lnTo>
                  <a:lnTo>
                    <a:pt x="179" y="933"/>
                  </a:lnTo>
                  <a:lnTo>
                    <a:pt x="193" y="857"/>
                  </a:lnTo>
                  <a:lnTo>
                    <a:pt x="201" y="725"/>
                  </a:lnTo>
                  <a:lnTo>
                    <a:pt x="186" y="580"/>
                  </a:lnTo>
                  <a:lnTo>
                    <a:pt x="165" y="388"/>
                  </a:lnTo>
                  <a:lnTo>
                    <a:pt x="172" y="221"/>
                  </a:lnTo>
                  <a:lnTo>
                    <a:pt x="172" y="1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</p:grpSp>
      <p:sp>
        <p:nvSpPr>
          <p:cNvPr id="9261" name="AutoShape 45"/>
          <p:cNvSpPr>
            <a:spLocks noChangeArrowheads="1"/>
          </p:cNvSpPr>
          <p:nvPr/>
        </p:nvSpPr>
        <p:spPr bwMode="auto">
          <a:xfrm>
            <a:off x="6229637" y="1588939"/>
            <a:ext cx="2945987" cy="2548425"/>
          </a:xfrm>
          <a:prstGeom prst="wedgeEllipseCallout">
            <a:avLst>
              <a:gd name="adj1" fmla="val -44403"/>
              <a:gd name="adj2" fmla="val 299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Toutes connaissances explicites nécessitent des connaissances tacites pour être utiles</a:t>
            </a:r>
            <a:endParaRPr lang="fr-FR" altLang="fr-FR" i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3978756" y="2154089"/>
            <a:ext cx="2316163" cy="4464050"/>
            <a:chOff x="2472" y="1117"/>
            <a:chExt cx="1459" cy="2812"/>
          </a:xfrm>
        </p:grpSpPr>
        <p:sp>
          <p:nvSpPr>
            <p:cNvPr id="9224" name="Text Box 8"/>
            <p:cNvSpPr txBox="1">
              <a:spLocks noChangeAspect="1" noChangeArrowheads="1"/>
            </p:cNvSpPr>
            <p:nvPr/>
          </p:nvSpPr>
          <p:spPr bwMode="auto">
            <a:xfrm>
              <a:off x="2971" y="2490"/>
              <a:ext cx="677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fr-FR" sz="800" b="1">
                <a:solidFill>
                  <a:srgbClr val="3306F4"/>
                </a:solidFill>
                <a:latin typeface="Calibri" pitchFamily="34" charset="0"/>
              </a:endParaRPr>
            </a:p>
            <a:p>
              <a:pPr eaLnBrk="0" hangingPunct="0"/>
              <a:endParaRPr lang="en-US" altLang="fr-FR" sz="800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3107" y="1525"/>
              <a:ext cx="824" cy="2092"/>
              <a:chOff x="1938" y="3862"/>
              <a:chExt cx="557" cy="1591"/>
            </a:xfrm>
          </p:grpSpPr>
          <p:sp>
            <p:nvSpPr>
              <p:cNvPr id="9255" name="Freeform 39"/>
              <p:cNvSpPr>
                <a:spLocks/>
              </p:cNvSpPr>
              <p:nvPr/>
            </p:nvSpPr>
            <p:spPr bwMode="auto">
              <a:xfrm>
                <a:off x="2039" y="4124"/>
                <a:ext cx="280" cy="277"/>
              </a:xfrm>
              <a:custGeom>
                <a:avLst/>
                <a:gdLst>
                  <a:gd name="T0" fmla="*/ 366 w 560"/>
                  <a:gd name="T1" fmla="*/ 160 h 554"/>
                  <a:gd name="T2" fmla="*/ 297 w 560"/>
                  <a:gd name="T3" fmla="*/ 56 h 554"/>
                  <a:gd name="T4" fmla="*/ 228 w 560"/>
                  <a:gd name="T5" fmla="*/ 0 h 554"/>
                  <a:gd name="T6" fmla="*/ 145 w 560"/>
                  <a:gd name="T7" fmla="*/ 0 h 554"/>
                  <a:gd name="T8" fmla="*/ 55 w 560"/>
                  <a:gd name="T9" fmla="*/ 36 h 554"/>
                  <a:gd name="T10" fmla="*/ 14 w 560"/>
                  <a:gd name="T11" fmla="*/ 97 h 554"/>
                  <a:gd name="T12" fmla="*/ 0 w 560"/>
                  <a:gd name="T13" fmla="*/ 181 h 554"/>
                  <a:gd name="T14" fmla="*/ 14 w 560"/>
                  <a:gd name="T15" fmla="*/ 291 h 554"/>
                  <a:gd name="T16" fmla="*/ 69 w 560"/>
                  <a:gd name="T17" fmla="*/ 416 h 554"/>
                  <a:gd name="T18" fmla="*/ 166 w 560"/>
                  <a:gd name="T19" fmla="*/ 499 h 554"/>
                  <a:gd name="T20" fmla="*/ 241 w 560"/>
                  <a:gd name="T21" fmla="*/ 540 h 554"/>
                  <a:gd name="T22" fmla="*/ 318 w 560"/>
                  <a:gd name="T23" fmla="*/ 554 h 554"/>
                  <a:gd name="T24" fmla="*/ 380 w 560"/>
                  <a:gd name="T25" fmla="*/ 533 h 554"/>
                  <a:gd name="T26" fmla="*/ 414 w 560"/>
                  <a:gd name="T27" fmla="*/ 499 h 554"/>
                  <a:gd name="T28" fmla="*/ 436 w 560"/>
                  <a:gd name="T29" fmla="*/ 416 h 554"/>
                  <a:gd name="T30" fmla="*/ 429 w 560"/>
                  <a:gd name="T31" fmla="*/ 319 h 554"/>
                  <a:gd name="T32" fmla="*/ 407 w 560"/>
                  <a:gd name="T33" fmla="*/ 237 h 554"/>
                  <a:gd name="T34" fmla="*/ 545 w 560"/>
                  <a:gd name="T35" fmla="*/ 160 h 554"/>
                  <a:gd name="T36" fmla="*/ 560 w 560"/>
                  <a:gd name="T37" fmla="*/ 126 h 554"/>
                  <a:gd name="T38" fmla="*/ 545 w 560"/>
                  <a:gd name="T39" fmla="*/ 111 h 554"/>
                  <a:gd name="T40" fmla="*/ 393 w 560"/>
                  <a:gd name="T41" fmla="*/ 201 h 554"/>
                  <a:gd name="T42" fmla="*/ 366 w 560"/>
                  <a:gd name="T43" fmla="*/ 16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0" h="554">
                    <a:moveTo>
                      <a:pt x="366" y="160"/>
                    </a:moveTo>
                    <a:lnTo>
                      <a:pt x="297" y="56"/>
                    </a:lnTo>
                    <a:lnTo>
                      <a:pt x="228" y="0"/>
                    </a:lnTo>
                    <a:lnTo>
                      <a:pt x="145" y="0"/>
                    </a:lnTo>
                    <a:lnTo>
                      <a:pt x="55" y="36"/>
                    </a:lnTo>
                    <a:lnTo>
                      <a:pt x="14" y="97"/>
                    </a:lnTo>
                    <a:lnTo>
                      <a:pt x="0" y="181"/>
                    </a:lnTo>
                    <a:lnTo>
                      <a:pt x="14" y="291"/>
                    </a:lnTo>
                    <a:lnTo>
                      <a:pt x="69" y="416"/>
                    </a:lnTo>
                    <a:lnTo>
                      <a:pt x="166" y="499"/>
                    </a:lnTo>
                    <a:lnTo>
                      <a:pt x="241" y="540"/>
                    </a:lnTo>
                    <a:lnTo>
                      <a:pt x="318" y="554"/>
                    </a:lnTo>
                    <a:lnTo>
                      <a:pt x="380" y="533"/>
                    </a:lnTo>
                    <a:lnTo>
                      <a:pt x="414" y="499"/>
                    </a:lnTo>
                    <a:lnTo>
                      <a:pt x="436" y="416"/>
                    </a:lnTo>
                    <a:lnTo>
                      <a:pt x="429" y="319"/>
                    </a:lnTo>
                    <a:lnTo>
                      <a:pt x="407" y="237"/>
                    </a:lnTo>
                    <a:lnTo>
                      <a:pt x="545" y="160"/>
                    </a:lnTo>
                    <a:lnTo>
                      <a:pt x="560" y="126"/>
                    </a:lnTo>
                    <a:lnTo>
                      <a:pt x="545" y="111"/>
                    </a:lnTo>
                    <a:lnTo>
                      <a:pt x="393" y="201"/>
                    </a:lnTo>
                    <a:lnTo>
                      <a:pt x="366" y="1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6" name="Freeform 40"/>
              <p:cNvSpPr>
                <a:spLocks/>
              </p:cNvSpPr>
              <p:nvPr/>
            </p:nvSpPr>
            <p:spPr bwMode="auto">
              <a:xfrm>
                <a:off x="2239" y="3862"/>
                <a:ext cx="249" cy="619"/>
              </a:xfrm>
              <a:custGeom>
                <a:avLst/>
                <a:gdLst>
                  <a:gd name="T0" fmla="*/ 138 w 498"/>
                  <a:gd name="T1" fmla="*/ 1045 h 1238"/>
                  <a:gd name="T2" fmla="*/ 47 w 498"/>
                  <a:gd name="T3" fmla="*/ 1113 h 1238"/>
                  <a:gd name="T4" fmla="*/ 20 w 498"/>
                  <a:gd name="T5" fmla="*/ 1135 h 1238"/>
                  <a:gd name="T6" fmla="*/ 0 w 498"/>
                  <a:gd name="T7" fmla="*/ 1183 h 1238"/>
                  <a:gd name="T8" fmla="*/ 27 w 498"/>
                  <a:gd name="T9" fmla="*/ 1231 h 1238"/>
                  <a:gd name="T10" fmla="*/ 54 w 498"/>
                  <a:gd name="T11" fmla="*/ 1238 h 1238"/>
                  <a:gd name="T12" fmla="*/ 138 w 498"/>
                  <a:gd name="T13" fmla="*/ 1210 h 1238"/>
                  <a:gd name="T14" fmla="*/ 262 w 498"/>
                  <a:gd name="T15" fmla="*/ 1113 h 1238"/>
                  <a:gd name="T16" fmla="*/ 373 w 498"/>
                  <a:gd name="T17" fmla="*/ 997 h 1238"/>
                  <a:gd name="T18" fmla="*/ 491 w 498"/>
                  <a:gd name="T19" fmla="*/ 864 h 1238"/>
                  <a:gd name="T20" fmla="*/ 498 w 498"/>
                  <a:gd name="T21" fmla="*/ 809 h 1238"/>
                  <a:gd name="T22" fmla="*/ 498 w 498"/>
                  <a:gd name="T23" fmla="*/ 658 h 1238"/>
                  <a:gd name="T24" fmla="*/ 464 w 498"/>
                  <a:gd name="T25" fmla="*/ 422 h 1238"/>
                  <a:gd name="T26" fmla="*/ 484 w 498"/>
                  <a:gd name="T27" fmla="*/ 284 h 1238"/>
                  <a:gd name="T28" fmla="*/ 498 w 498"/>
                  <a:gd name="T29" fmla="*/ 228 h 1238"/>
                  <a:gd name="T30" fmla="*/ 477 w 498"/>
                  <a:gd name="T31" fmla="*/ 201 h 1238"/>
                  <a:gd name="T32" fmla="*/ 428 w 498"/>
                  <a:gd name="T33" fmla="*/ 173 h 1238"/>
                  <a:gd name="T34" fmla="*/ 394 w 498"/>
                  <a:gd name="T35" fmla="*/ 153 h 1238"/>
                  <a:gd name="T36" fmla="*/ 414 w 498"/>
                  <a:gd name="T37" fmla="*/ 28 h 1238"/>
                  <a:gd name="T38" fmla="*/ 401 w 498"/>
                  <a:gd name="T39" fmla="*/ 0 h 1238"/>
                  <a:gd name="T40" fmla="*/ 373 w 498"/>
                  <a:gd name="T41" fmla="*/ 8 h 1238"/>
                  <a:gd name="T42" fmla="*/ 360 w 498"/>
                  <a:gd name="T43" fmla="*/ 167 h 1238"/>
                  <a:gd name="T44" fmla="*/ 346 w 498"/>
                  <a:gd name="T45" fmla="*/ 208 h 1238"/>
                  <a:gd name="T46" fmla="*/ 339 w 498"/>
                  <a:gd name="T47" fmla="*/ 235 h 1238"/>
                  <a:gd name="T48" fmla="*/ 283 w 498"/>
                  <a:gd name="T49" fmla="*/ 214 h 1238"/>
                  <a:gd name="T50" fmla="*/ 242 w 498"/>
                  <a:gd name="T51" fmla="*/ 214 h 1238"/>
                  <a:gd name="T52" fmla="*/ 242 w 498"/>
                  <a:gd name="T53" fmla="*/ 242 h 1238"/>
                  <a:gd name="T54" fmla="*/ 269 w 498"/>
                  <a:gd name="T55" fmla="*/ 264 h 1238"/>
                  <a:gd name="T56" fmla="*/ 319 w 498"/>
                  <a:gd name="T57" fmla="*/ 264 h 1238"/>
                  <a:gd name="T58" fmla="*/ 353 w 498"/>
                  <a:gd name="T59" fmla="*/ 291 h 1238"/>
                  <a:gd name="T60" fmla="*/ 380 w 498"/>
                  <a:gd name="T61" fmla="*/ 339 h 1238"/>
                  <a:gd name="T62" fmla="*/ 408 w 498"/>
                  <a:gd name="T63" fmla="*/ 416 h 1238"/>
                  <a:gd name="T64" fmla="*/ 428 w 498"/>
                  <a:gd name="T65" fmla="*/ 567 h 1238"/>
                  <a:gd name="T66" fmla="*/ 428 w 498"/>
                  <a:gd name="T67" fmla="*/ 706 h 1238"/>
                  <a:gd name="T68" fmla="*/ 414 w 498"/>
                  <a:gd name="T69" fmla="*/ 816 h 1238"/>
                  <a:gd name="T70" fmla="*/ 387 w 498"/>
                  <a:gd name="T71" fmla="*/ 864 h 1238"/>
                  <a:gd name="T72" fmla="*/ 290 w 498"/>
                  <a:gd name="T73" fmla="*/ 934 h 1238"/>
                  <a:gd name="T74" fmla="*/ 186 w 498"/>
                  <a:gd name="T75" fmla="*/ 997 h 1238"/>
                  <a:gd name="T76" fmla="*/ 138 w 498"/>
                  <a:gd name="T77" fmla="*/ 104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8" h="1238">
                    <a:moveTo>
                      <a:pt x="138" y="1045"/>
                    </a:moveTo>
                    <a:lnTo>
                      <a:pt x="47" y="1113"/>
                    </a:lnTo>
                    <a:lnTo>
                      <a:pt x="20" y="1135"/>
                    </a:lnTo>
                    <a:lnTo>
                      <a:pt x="0" y="1183"/>
                    </a:lnTo>
                    <a:lnTo>
                      <a:pt x="27" y="1231"/>
                    </a:lnTo>
                    <a:lnTo>
                      <a:pt x="54" y="1238"/>
                    </a:lnTo>
                    <a:lnTo>
                      <a:pt x="138" y="1210"/>
                    </a:lnTo>
                    <a:lnTo>
                      <a:pt x="262" y="1113"/>
                    </a:lnTo>
                    <a:lnTo>
                      <a:pt x="373" y="997"/>
                    </a:lnTo>
                    <a:lnTo>
                      <a:pt x="491" y="864"/>
                    </a:lnTo>
                    <a:lnTo>
                      <a:pt x="498" y="809"/>
                    </a:lnTo>
                    <a:lnTo>
                      <a:pt x="498" y="658"/>
                    </a:lnTo>
                    <a:lnTo>
                      <a:pt x="464" y="422"/>
                    </a:lnTo>
                    <a:lnTo>
                      <a:pt x="484" y="284"/>
                    </a:lnTo>
                    <a:lnTo>
                      <a:pt x="498" y="228"/>
                    </a:lnTo>
                    <a:lnTo>
                      <a:pt x="477" y="201"/>
                    </a:lnTo>
                    <a:lnTo>
                      <a:pt x="428" y="173"/>
                    </a:lnTo>
                    <a:lnTo>
                      <a:pt x="394" y="153"/>
                    </a:lnTo>
                    <a:lnTo>
                      <a:pt x="414" y="28"/>
                    </a:lnTo>
                    <a:lnTo>
                      <a:pt x="401" y="0"/>
                    </a:lnTo>
                    <a:lnTo>
                      <a:pt x="373" y="8"/>
                    </a:lnTo>
                    <a:lnTo>
                      <a:pt x="360" y="167"/>
                    </a:lnTo>
                    <a:lnTo>
                      <a:pt x="346" y="208"/>
                    </a:lnTo>
                    <a:lnTo>
                      <a:pt x="339" y="235"/>
                    </a:lnTo>
                    <a:lnTo>
                      <a:pt x="283" y="214"/>
                    </a:lnTo>
                    <a:lnTo>
                      <a:pt x="242" y="214"/>
                    </a:lnTo>
                    <a:lnTo>
                      <a:pt x="242" y="242"/>
                    </a:lnTo>
                    <a:lnTo>
                      <a:pt x="269" y="264"/>
                    </a:lnTo>
                    <a:lnTo>
                      <a:pt x="319" y="264"/>
                    </a:lnTo>
                    <a:lnTo>
                      <a:pt x="353" y="291"/>
                    </a:lnTo>
                    <a:lnTo>
                      <a:pt x="380" y="339"/>
                    </a:lnTo>
                    <a:lnTo>
                      <a:pt x="408" y="416"/>
                    </a:lnTo>
                    <a:lnTo>
                      <a:pt x="428" y="567"/>
                    </a:lnTo>
                    <a:lnTo>
                      <a:pt x="428" y="706"/>
                    </a:lnTo>
                    <a:lnTo>
                      <a:pt x="414" y="816"/>
                    </a:lnTo>
                    <a:lnTo>
                      <a:pt x="387" y="864"/>
                    </a:lnTo>
                    <a:lnTo>
                      <a:pt x="290" y="934"/>
                    </a:lnTo>
                    <a:lnTo>
                      <a:pt x="186" y="997"/>
                    </a:lnTo>
                    <a:lnTo>
                      <a:pt x="138" y="10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auto">
              <a:xfrm>
                <a:off x="1938" y="4433"/>
                <a:ext cx="225" cy="373"/>
              </a:xfrm>
              <a:custGeom>
                <a:avLst/>
                <a:gdLst>
                  <a:gd name="T0" fmla="*/ 451 w 451"/>
                  <a:gd name="T1" fmla="*/ 20 h 747"/>
                  <a:gd name="T2" fmla="*/ 401 w 451"/>
                  <a:gd name="T3" fmla="*/ 0 h 747"/>
                  <a:gd name="T4" fmla="*/ 297 w 451"/>
                  <a:gd name="T5" fmla="*/ 7 h 747"/>
                  <a:gd name="T6" fmla="*/ 207 w 451"/>
                  <a:gd name="T7" fmla="*/ 76 h 747"/>
                  <a:gd name="T8" fmla="*/ 75 w 451"/>
                  <a:gd name="T9" fmla="*/ 221 h 747"/>
                  <a:gd name="T10" fmla="*/ 7 w 451"/>
                  <a:gd name="T11" fmla="*/ 339 h 747"/>
                  <a:gd name="T12" fmla="*/ 0 w 451"/>
                  <a:gd name="T13" fmla="*/ 380 h 747"/>
                  <a:gd name="T14" fmla="*/ 34 w 451"/>
                  <a:gd name="T15" fmla="*/ 457 h 747"/>
                  <a:gd name="T16" fmla="*/ 110 w 451"/>
                  <a:gd name="T17" fmla="*/ 491 h 747"/>
                  <a:gd name="T18" fmla="*/ 207 w 451"/>
                  <a:gd name="T19" fmla="*/ 532 h 747"/>
                  <a:gd name="T20" fmla="*/ 283 w 451"/>
                  <a:gd name="T21" fmla="*/ 552 h 747"/>
                  <a:gd name="T22" fmla="*/ 318 w 451"/>
                  <a:gd name="T23" fmla="*/ 588 h 747"/>
                  <a:gd name="T24" fmla="*/ 297 w 451"/>
                  <a:gd name="T25" fmla="*/ 636 h 747"/>
                  <a:gd name="T26" fmla="*/ 242 w 451"/>
                  <a:gd name="T27" fmla="*/ 692 h 747"/>
                  <a:gd name="T28" fmla="*/ 173 w 451"/>
                  <a:gd name="T29" fmla="*/ 699 h 747"/>
                  <a:gd name="T30" fmla="*/ 125 w 451"/>
                  <a:gd name="T31" fmla="*/ 677 h 747"/>
                  <a:gd name="T32" fmla="*/ 96 w 451"/>
                  <a:gd name="T33" fmla="*/ 699 h 747"/>
                  <a:gd name="T34" fmla="*/ 103 w 451"/>
                  <a:gd name="T35" fmla="*/ 726 h 747"/>
                  <a:gd name="T36" fmla="*/ 159 w 451"/>
                  <a:gd name="T37" fmla="*/ 747 h 747"/>
                  <a:gd name="T38" fmla="*/ 242 w 451"/>
                  <a:gd name="T39" fmla="*/ 747 h 747"/>
                  <a:gd name="T40" fmla="*/ 318 w 451"/>
                  <a:gd name="T41" fmla="*/ 726 h 747"/>
                  <a:gd name="T42" fmla="*/ 360 w 451"/>
                  <a:gd name="T43" fmla="*/ 699 h 747"/>
                  <a:gd name="T44" fmla="*/ 388 w 451"/>
                  <a:gd name="T45" fmla="*/ 650 h 747"/>
                  <a:gd name="T46" fmla="*/ 401 w 451"/>
                  <a:gd name="T47" fmla="*/ 595 h 747"/>
                  <a:gd name="T48" fmla="*/ 367 w 451"/>
                  <a:gd name="T49" fmla="*/ 546 h 747"/>
                  <a:gd name="T50" fmla="*/ 283 w 451"/>
                  <a:gd name="T51" fmla="*/ 511 h 747"/>
                  <a:gd name="T52" fmla="*/ 186 w 451"/>
                  <a:gd name="T53" fmla="*/ 484 h 747"/>
                  <a:gd name="T54" fmla="*/ 103 w 451"/>
                  <a:gd name="T55" fmla="*/ 436 h 747"/>
                  <a:gd name="T56" fmla="*/ 82 w 451"/>
                  <a:gd name="T57" fmla="*/ 394 h 747"/>
                  <a:gd name="T58" fmla="*/ 96 w 451"/>
                  <a:gd name="T59" fmla="*/ 319 h 747"/>
                  <a:gd name="T60" fmla="*/ 159 w 451"/>
                  <a:gd name="T61" fmla="*/ 221 h 747"/>
                  <a:gd name="T62" fmla="*/ 236 w 451"/>
                  <a:gd name="T63" fmla="*/ 165 h 747"/>
                  <a:gd name="T64" fmla="*/ 353 w 451"/>
                  <a:gd name="T65" fmla="*/ 124 h 747"/>
                  <a:gd name="T66" fmla="*/ 451 w 451"/>
                  <a:gd name="T67" fmla="*/ 104 h 747"/>
                  <a:gd name="T68" fmla="*/ 451 w 451"/>
                  <a:gd name="T69" fmla="*/ 48 h 747"/>
                  <a:gd name="T70" fmla="*/ 451 w 451"/>
                  <a:gd name="T71" fmla="*/ 2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1" h="747">
                    <a:moveTo>
                      <a:pt x="451" y="20"/>
                    </a:moveTo>
                    <a:lnTo>
                      <a:pt x="401" y="0"/>
                    </a:lnTo>
                    <a:lnTo>
                      <a:pt x="297" y="7"/>
                    </a:lnTo>
                    <a:lnTo>
                      <a:pt x="207" y="76"/>
                    </a:lnTo>
                    <a:lnTo>
                      <a:pt x="75" y="221"/>
                    </a:lnTo>
                    <a:lnTo>
                      <a:pt x="7" y="339"/>
                    </a:lnTo>
                    <a:lnTo>
                      <a:pt x="0" y="380"/>
                    </a:lnTo>
                    <a:lnTo>
                      <a:pt x="34" y="457"/>
                    </a:lnTo>
                    <a:lnTo>
                      <a:pt x="110" y="491"/>
                    </a:lnTo>
                    <a:lnTo>
                      <a:pt x="207" y="532"/>
                    </a:lnTo>
                    <a:lnTo>
                      <a:pt x="283" y="552"/>
                    </a:lnTo>
                    <a:lnTo>
                      <a:pt x="318" y="588"/>
                    </a:lnTo>
                    <a:lnTo>
                      <a:pt x="297" y="636"/>
                    </a:lnTo>
                    <a:lnTo>
                      <a:pt x="242" y="692"/>
                    </a:lnTo>
                    <a:lnTo>
                      <a:pt x="173" y="699"/>
                    </a:lnTo>
                    <a:lnTo>
                      <a:pt x="125" y="677"/>
                    </a:lnTo>
                    <a:lnTo>
                      <a:pt x="96" y="699"/>
                    </a:lnTo>
                    <a:lnTo>
                      <a:pt x="103" y="726"/>
                    </a:lnTo>
                    <a:lnTo>
                      <a:pt x="159" y="747"/>
                    </a:lnTo>
                    <a:lnTo>
                      <a:pt x="242" y="747"/>
                    </a:lnTo>
                    <a:lnTo>
                      <a:pt x="318" y="726"/>
                    </a:lnTo>
                    <a:lnTo>
                      <a:pt x="360" y="699"/>
                    </a:lnTo>
                    <a:lnTo>
                      <a:pt x="388" y="650"/>
                    </a:lnTo>
                    <a:lnTo>
                      <a:pt x="401" y="595"/>
                    </a:lnTo>
                    <a:lnTo>
                      <a:pt x="367" y="546"/>
                    </a:lnTo>
                    <a:lnTo>
                      <a:pt x="283" y="511"/>
                    </a:lnTo>
                    <a:lnTo>
                      <a:pt x="186" y="484"/>
                    </a:lnTo>
                    <a:lnTo>
                      <a:pt x="103" y="436"/>
                    </a:lnTo>
                    <a:lnTo>
                      <a:pt x="82" y="394"/>
                    </a:lnTo>
                    <a:lnTo>
                      <a:pt x="96" y="319"/>
                    </a:lnTo>
                    <a:lnTo>
                      <a:pt x="159" y="221"/>
                    </a:lnTo>
                    <a:lnTo>
                      <a:pt x="236" y="165"/>
                    </a:lnTo>
                    <a:lnTo>
                      <a:pt x="353" y="124"/>
                    </a:lnTo>
                    <a:lnTo>
                      <a:pt x="451" y="104"/>
                    </a:lnTo>
                    <a:lnTo>
                      <a:pt x="451" y="48"/>
                    </a:lnTo>
                    <a:lnTo>
                      <a:pt x="45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8" name="Freeform 42"/>
              <p:cNvSpPr>
                <a:spLocks/>
              </p:cNvSpPr>
              <p:nvPr/>
            </p:nvSpPr>
            <p:spPr bwMode="auto">
              <a:xfrm>
                <a:off x="2121" y="4416"/>
                <a:ext cx="211" cy="459"/>
              </a:xfrm>
              <a:custGeom>
                <a:avLst/>
                <a:gdLst>
                  <a:gd name="T0" fmla="*/ 367 w 422"/>
                  <a:gd name="T1" fmla="*/ 290 h 919"/>
                  <a:gd name="T2" fmla="*/ 325 w 422"/>
                  <a:gd name="T3" fmla="*/ 117 h 919"/>
                  <a:gd name="T4" fmla="*/ 277 w 422"/>
                  <a:gd name="T5" fmla="*/ 34 h 919"/>
                  <a:gd name="T6" fmla="*/ 173 w 422"/>
                  <a:gd name="T7" fmla="*/ 0 h 919"/>
                  <a:gd name="T8" fmla="*/ 68 w 422"/>
                  <a:gd name="T9" fmla="*/ 13 h 919"/>
                  <a:gd name="T10" fmla="*/ 21 w 422"/>
                  <a:gd name="T11" fmla="*/ 104 h 919"/>
                  <a:gd name="T12" fmla="*/ 27 w 422"/>
                  <a:gd name="T13" fmla="*/ 214 h 919"/>
                  <a:gd name="T14" fmla="*/ 55 w 422"/>
                  <a:gd name="T15" fmla="*/ 394 h 919"/>
                  <a:gd name="T16" fmla="*/ 55 w 422"/>
                  <a:gd name="T17" fmla="*/ 552 h 919"/>
                  <a:gd name="T18" fmla="*/ 21 w 422"/>
                  <a:gd name="T19" fmla="*/ 690 h 919"/>
                  <a:gd name="T20" fmla="*/ 0 w 422"/>
                  <a:gd name="T21" fmla="*/ 767 h 919"/>
                  <a:gd name="T22" fmla="*/ 14 w 422"/>
                  <a:gd name="T23" fmla="*/ 835 h 919"/>
                  <a:gd name="T24" fmla="*/ 62 w 422"/>
                  <a:gd name="T25" fmla="*/ 871 h 919"/>
                  <a:gd name="T26" fmla="*/ 125 w 422"/>
                  <a:gd name="T27" fmla="*/ 905 h 919"/>
                  <a:gd name="T28" fmla="*/ 186 w 422"/>
                  <a:gd name="T29" fmla="*/ 919 h 919"/>
                  <a:gd name="T30" fmla="*/ 263 w 422"/>
                  <a:gd name="T31" fmla="*/ 919 h 919"/>
                  <a:gd name="T32" fmla="*/ 353 w 422"/>
                  <a:gd name="T33" fmla="*/ 849 h 919"/>
                  <a:gd name="T34" fmla="*/ 422 w 422"/>
                  <a:gd name="T35" fmla="*/ 704 h 919"/>
                  <a:gd name="T36" fmla="*/ 415 w 422"/>
                  <a:gd name="T37" fmla="*/ 573 h 919"/>
                  <a:gd name="T38" fmla="*/ 374 w 422"/>
                  <a:gd name="T39" fmla="*/ 421 h 919"/>
                  <a:gd name="T40" fmla="*/ 367 w 422"/>
                  <a:gd name="T41" fmla="*/ 29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2" h="919">
                    <a:moveTo>
                      <a:pt x="367" y="290"/>
                    </a:moveTo>
                    <a:lnTo>
                      <a:pt x="325" y="117"/>
                    </a:lnTo>
                    <a:lnTo>
                      <a:pt x="277" y="34"/>
                    </a:lnTo>
                    <a:lnTo>
                      <a:pt x="173" y="0"/>
                    </a:lnTo>
                    <a:lnTo>
                      <a:pt x="68" y="13"/>
                    </a:lnTo>
                    <a:lnTo>
                      <a:pt x="21" y="104"/>
                    </a:lnTo>
                    <a:lnTo>
                      <a:pt x="27" y="214"/>
                    </a:lnTo>
                    <a:lnTo>
                      <a:pt x="55" y="394"/>
                    </a:lnTo>
                    <a:lnTo>
                      <a:pt x="55" y="552"/>
                    </a:lnTo>
                    <a:lnTo>
                      <a:pt x="21" y="690"/>
                    </a:lnTo>
                    <a:lnTo>
                      <a:pt x="0" y="767"/>
                    </a:lnTo>
                    <a:lnTo>
                      <a:pt x="14" y="835"/>
                    </a:lnTo>
                    <a:lnTo>
                      <a:pt x="62" y="871"/>
                    </a:lnTo>
                    <a:lnTo>
                      <a:pt x="125" y="905"/>
                    </a:lnTo>
                    <a:lnTo>
                      <a:pt x="186" y="919"/>
                    </a:lnTo>
                    <a:lnTo>
                      <a:pt x="263" y="919"/>
                    </a:lnTo>
                    <a:lnTo>
                      <a:pt x="353" y="849"/>
                    </a:lnTo>
                    <a:lnTo>
                      <a:pt x="422" y="704"/>
                    </a:lnTo>
                    <a:lnTo>
                      <a:pt x="415" y="573"/>
                    </a:lnTo>
                    <a:lnTo>
                      <a:pt x="374" y="421"/>
                    </a:lnTo>
                    <a:lnTo>
                      <a:pt x="367" y="2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9" name="Freeform 43"/>
              <p:cNvSpPr>
                <a:spLocks/>
              </p:cNvSpPr>
              <p:nvPr/>
            </p:nvSpPr>
            <p:spPr bwMode="auto">
              <a:xfrm>
                <a:off x="2059" y="4789"/>
                <a:ext cx="160" cy="664"/>
              </a:xfrm>
              <a:custGeom>
                <a:avLst/>
                <a:gdLst>
                  <a:gd name="T0" fmla="*/ 305 w 320"/>
                  <a:gd name="T1" fmla="*/ 21 h 1329"/>
                  <a:gd name="T2" fmla="*/ 223 w 320"/>
                  <a:gd name="T3" fmla="*/ 0 h 1329"/>
                  <a:gd name="T4" fmla="*/ 174 w 320"/>
                  <a:gd name="T5" fmla="*/ 21 h 1329"/>
                  <a:gd name="T6" fmla="*/ 153 w 320"/>
                  <a:gd name="T7" fmla="*/ 89 h 1329"/>
                  <a:gd name="T8" fmla="*/ 174 w 320"/>
                  <a:gd name="T9" fmla="*/ 470 h 1329"/>
                  <a:gd name="T10" fmla="*/ 174 w 320"/>
                  <a:gd name="T11" fmla="*/ 560 h 1329"/>
                  <a:gd name="T12" fmla="*/ 147 w 320"/>
                  <a:gd name="T13" fmla="*/ 727 h 1329"/>
                  <a:gd name="T14" fmla="*/ 140 w 320"/>
                  <a:gd name="T15" fmla="*/ 920 h 1329"/>
                  <a:gd name="T16" fmla="*/ 153 w 320"/>
                  <a:gd name="T17" fmla="*/ 1017 h 1329"/>
                  <a:gd name="T18" fmla="*/ 140 w 320"/>
                  <a:gd name="T19" fmla="*/ 1071 h 1329"/>
                  <a:gd name="T20" fmla="*/ 42 w 320"/>
                  <a:gd name="T21" fmla="*/ 1155 h 1329"/>
                  <a:gd name="T22" fmla="*/ 0 w 320"/>
                  <a:gd name="T23" fmla="*/ 1259 h 1329"/>
                  <a:gd name="T24" fmla="*/ 8 w 320"/>
                  <a:gd name="T25" fmla="*/ 1293 h 1329"/>
                  <a:gd name="T26" fmla="*/ 84 w 320"/>
                  <a:gd name="T27" fmla="*/ 1329 h 1329"/>
                  <a:gd name="T28" fmla="*/ 104 w 320"/>
                  <a:gd name="T29" fmla="*/ 1314 h 1329"/>
                  <a:gd name="T30" fmla="*/ 112 w 320"/>
                  <a:gd name="T31" fmla="*/ 1252 h 1329"/>
                  <a:gd name="T32" fmla="*/ 133 w 320"/>
                  <a:gd name="T33" fmla="*/ 1162 h 1329"/>
                  <a:gd name="T34" fmla="*/ 167 w 320"/>
                  <a:gd name="T35" fmla="*/ 1121 h 1329"/>
                  <a:gd name="T36" fmla="*/ 208 w 320"/>
                  <a:gd name="T37" fmla="*/ 1093 h 1329"/>
                  <a:gd name="T38" fmla="*/ 244 w 320"/>
                  <a:gd name="T39" fmla="*/ 1058 h 1329"/>
                  <a:gd name="T40" fmla="*/ 251 w 320"/>
                  <a:gd name="T41" fmla="*/ 1030 h 1329"/>
                  <a:gd name="T42" fmla="*/ 230 w 320"/>
                  <a:gd name="T43" fmla="*/ 996 h 1329"/>
                  <a:gd name="T44" fmla="*/ 208 w 320"/>
                  <a:gd name="T45" fmla="*/ 976 h 1329"/>
                  <a:gd name="T46" fmla="*/ 194 w 320"/>
                  <a:gd name="T47" fmla="*/ 892 h 1329"/>
                  <a:gd name="T48" fmla="*/ 208 w 320"/>
                  <a:gd name="T49" fmla="*/ 719 h 1329"/>
                  <a:gd name="T50" fmla="*/ 257 w 320"/>
                  <a:gd name="T51" fmla="*/ 519 h 1329"/>
                  <a:gd name="T52" fmla="*/ 305 w 320"/>
                  <a:gd name="T53" fmla="*/ 359 h 1329"/>
                  <a:gd name="T54" fmla="*/ 320 w 320"/>
                  <a:gd name="T55" fmla="*/ 166 h 1329"/>
                  <a:gd name="T56" fmla="*/ 305 w 320"/>
                  <a:gd name="T57" fmla="*/ 21 h 1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20" h="1329">
                    <a:moveTo>
                      <a:pt x="305" y="21"/>
                    </a:moveTo>
                    <a:lnTo>
                      <a:pt x="223" y="0"/>
                    </a:lnTo>
                    <a:lnTo>
                      <a:pt x="174" y="21"/>
                    </a:lnTo>
                    <a:lnTo>
                      <a:pt x="153" y="89"/>
                    </a:lnTo>
                    <a:lnTo>
                      <a:pt x="174" y="470"/>
                    </a:lnTo>
                    <a:lnTo>
                      <a:pt x="174" y="560"/>
                    </a:lnTo>
                    <a:lnTo>
                      <a:pt x="147" y="727"/>
                    </a:lnTo>
                    <a:lnTo>
                      <a:pt x="140" y="920"/>
                    </a:lnTo>
                    <a:lnTo>
                      <a:pt x="153" y="1017"/>
                    </a:lnTo>
                    <a:lnTo>
                      <a:pt x="140" y="1071"/>
                    </a:lnTo>
                    <a:lnTo>
                      <a:pt x="42" y="1155"/>
                    </a:lnTo>
                    <a:lnTo>
                      <a:pt x="0" y="1259"/>
                    </a:lnTo>
                    <a:lnTo>
                      <a:pt x="8" y="1293"/>
                    </a:lnTo>
                    <a:lnTo>
                      <a:pt x="84" y="1329"/>
                    </a:lnTo>
                    <a:lnTo>
                      <a:pt x="104" y="1314"/>
                    </a:lnTo>
                    <a:lnTo>
                      <a:pt x="112" y="1252"/>
                    </a:lnTo>
                    <a:lnTo>
                      <a:pt x="133" y="1162"/>
                    </a:lnTo>
                    <a:lnTo>
                      <a:pt x="167" y="1121"/>
                    </a:lnTo>
                    <a:lnTo>
                      <a:pt x="208" y="1093"/>
                    </a:lnTo>
                    <a:lnTo>
                      <a:pt x="244" y="1058"/>
                    </a:lnTo>
                    <a:lnTo>
                      <a:pt x="251" y="1030"/>
                    </a:lnTo>
                    <a:lnTo>
                      <a:pt x="230" y="996"/>
                    </a:lnTo>
                    <a:lnTo>
                      <a:pt x="208" y="976"/>
                    </a:lnTo>
                    <a:lnTo>
                      <a:pt x="194" y="892"/>
                    </a:lnTo>
                    <a:lnTo>
                      <a:pt x="208" y="719"/>
                    </a:lnTo>
                    <a:lnTo>
                      <a:pt x="257" y="519"/>
                    </a:lnTo>
                    <a:lnTo>
                      <a:pt x="305" y="359"/>
                    </a:lnTo>
                    <a:lnTo>
                      <a:pt x="320" y="166"/>
                    </a:lnTo>
                    <a:lnTo>
                      <a:pt x="305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60" name="Freeform 44"/>
              <p:cNvSpPr>
                <a:spLocks/>
              </p:cNvSpPr>
              <p:nvPr/>
            </p:nvSpPr>
            <p:spPr bwMode="auto">
              <a:xfrm>
                <a:off x="2232" y="4789"/>
                <a:ext cx="263" cy="560"/>
              </a:xfrm>
              <a:custGeom>
                <a:avLst/>
                <a:gdLst>
                  <a:gd name="T0" fmla="*/ 172 w 526"/>
                  <a:gd name="T1" fmla="*/ 166 h 1121"/>
                  <a:gd name="T2" fmla="*/ 159 w 526"/>
                  <a:gd name="T3" fmla="*/ 55 h 1121"/>
                  <a:gd name="T4" fmla="*/ 97 w 526"/>
                  <a:gd name="T5" fmla="*/ 0 h 1121"/>
                  <a:gd name="T6" fmla="*/ 7 w 526"/>
                  <a:gd name="T7" fmla="*/ 7 h 1121"/>
                  <a:gd name="T8" fmla="*/ 0 w 526"/>
                  <a:gd name="T9" fmla="*/ 55 h 1121"/>
                  <a:gd name="T10" fmla="*/ 7 w 526"/>
                  <a:gd name="T11" fmla="*/ 159 h 1121"/>
                  <a:gd name="T12" fmla="*/ 55 w 526"/>
                  <a:gd name="T13" fmla="*/ 318 h 1121"/>
                  <a:gd name="T14" fmla="*/ 90 w 526"/>
                  <a:gd name="T15" fmla="*/ 435 h 1121"/>
                  <a:gd name="T16" fmla="*/ 131 w 526"/>
                  <a:gd name="T17" fmla="*/ 594 h 1121"/>
                  <a:gd name="T18" fmla="*/ 145 w 526"/>
                  <a:gd name="T19" fmla="*/ 732 h 1121"/>
                  <a:gd name="T20" fmla="*/ 145 w 526"/>
                  <a:gd name="T21" fmla="*/ 843 h 1121"/>
                  <a:gd name="T22" fmla="*/ 124 w 526"/>
                  <a:gd name="T23" fmla="*/ 926 h 1121"/>
                  <a:gd name="T24" fmla="*/ 104 w 526"/>
                  <a:gd name="T25" fmla="*/ 954 h 1121"/>
                  <a:gd name="T26" fmla="*/ 104 w 526"/>
                  <a:gd name="T27" fmla="*/ 981 h 1121"/>
                  <a:gd name="T28" fmla="*/ 131 w 526"/>
                  <a:gd name="T29" fmla="*/ 1024 h 1121"/>
                  <a:gd name="T30" fmla="*/ 179 w 526"/>
                  <a:gd name="T31" fmla="*/ 1037 h 1121"/>
                  <a:gd name="T32" fmla="*/ 256 w 526"/>
                  <a:gd name="T33" fmla="*/ 1037 h 1121"/>
                  <a:gd name="T34" fmla="*/ 394 w 526"/>
                  <a:gd name="T35" fmla="*/ 1071 h 1121"/>
                  <a:gd name="T36" fmla="*/ 435 w 526"/>
                  <a:gd name="T37" fmla="*/ 1121 h 1121"/>
                  <a:gd name="T38" fmla="*/ 498 w 526"/>
                  <a:gd name="T39" fmla="*/ 1092 h 1121"/>
                  <a:gd name="T40" fmla="*/ 526 w 526"/>
                  <a:gd name="T41" fmla="*/ 1024 h 1121"/>
                  <a:gd name="T42" fmla="*/ 498 w 526"/>
                  <a:gd name="T43" fmla="*/ 996 h 1121"/>
                  <a:gd name="T44" fmla="*/ 380 w 526"/>
                  <a:gd name="T45" fmla="*/ 981 h 1121"/>
                  <a:gd name="T46" fmla="*/ 249 w 526"/>
                  <a:gd name="T47" fmla="*/ 981 h 1121"/>
                  <a:gd name="T48" fmla="*/ 193 w 526"/>
                  <a:gd name="T49" fmla="*/ 974 h 1121"/>
                  <a:gd name="T50" fmla="*/ 179 w 526"/>
                  <a:gd name="T51" fmla="*/ 933 h 1121"/>
                  <a:gd name="T52" fmla="*/ 193 w 526"/>
                  <a:gd name="T53" fmla="*/ 857 h 1121"/>
                  <a:gd name="T54" fmla="*/ 201 w 526"/>
                  <a:gd name="T55" fmla="*/ 725 h 1121"/>
                  <a:gd name="T56" fmla="*/ 186 w 526"/>
                  <a:gd name="T57" fmla="*/ 580 h 1121"/>
                  <a:gd name="T58" fmla="*/ 165 w 526"/>
                  <a:gd name="T59" fmla="*/ 388 h 1121"/>
                  <a:gd name="T60" fmla="*/ 172 w 526"/>
                  <a:gd name="T61" fmla="*/ 221 h 1121"/>
                  <a:gd name="T62" fmla="*/ 172 w 526"/>
                  <a:gd name="T63" fmla="*/ 166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26" h="1121">
                    <a:moveTo>
                      <a:pt x="172" y="166"/>
                    </a:moveTo>
                    <a:lnTo>
                      <a:pt x="159" y="55"/>
                    </a:lnTo>
                    <a:lnTo>
                      <a:pt x="97" y="0"/>
                    </a:lnTo>
                    <a:lnTo>
                      <a:pt x="7" y="7"/>
                    </a:lnTo>
                    <a:lnTo>
                      <a:pt x="0" y="55"/>
                    </a:lnTo>
                    <a:lnTo>
                      <a:pt x="7" y="159"/>
                    </a:lnTo>
                    <a:lnTo>
                      <a:pt x="55" y="318"/>
                    </a:lnTo>
                    <a:lnTo>
                      <a:pt x="90" y="435"/>
                    </a:lnTo>
                    <a:lnTo>
                      <a:pt x="131" y="594"/>
                    </a:lnTo>
                    <a:lnTo>
                      <a:pt x="145" y="732"/>
                    </a:lnTo>
                    <a:lnTo>
                      <a:pt x="145" y="843"/>
                    </a:lnTo>
                    <a:lnTo>
                      <a:pt x="124" y="926"/>
                    </a:lnTo>
                    <a:lnTo>
                      <a:pt x="104" y="954"/>
                    </a:lnTo>
                    <a:lnTo>
                      <a:pt x="104" y="981"/>
                    </a:lnTo>
                    <a:lnTo>
                      <a:pt x="131" y="1024"/>
                    </a:lnTo>
                    <a:lnTo>
                      <a:pt x="179" y="1037"/>
                    </a:lnTo>
                    <a:lnTo>
                      <a:pt x="256" y="1037"/>
                    </a:lnTo>
                    <a:lnTo>
                      <a:pt x="394" y="1071"/>
                    </a:lnTo>
                    <a:lnTo>
                      <a:pt x="435" y="1121"/>
                    </a:lnTo>
                    <a:lnTo>
                      <a:pt x="498" y="1092"/>
                    </a:lnTo>
                    <a:lnTo>
                      <a:pt x="526" y="1024"/>
                    </a:lnTo>
                    <a:lnTo>
                      <a:pt x="498" y="996"/>
                    </a:lnTo>
                    <a:lnTo>
                      <a:pt x="380" y="981"/>
                    </a:lnTo>
                    <a:lnTo>
                      <a:pt x="249" y="981"/>
                    </a:lnTo>
                    <a:lnTo>
                      <a:pt x="193" y="974"/>
                    </a:lnTo>
                    <a:lnTo>
                      <a:pt x="179" y="933"/>
                    </a:lnTo>
                    <a:lnTo>
                      <a:pt x="193" y="857"/>
                    </a:lnTo>
                    <a:lnTo>
                      <a:pt x="201" y="725"/>
                    </a:lnTo>
                    <a:lnTo>
                      <a:pt x="186" y="580"/>
                    </a:lnTo>
                    <a:lnTo>
                      <a:pt x="165" y="388"/>
                    </a:lnTo>
                    <a:lnTo>
                      <a:pt x="172" y="221"/>
                    </a:lnTo>
                    <a:lnTo>
                      <a:pt x="172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 flipH="1">
              <a:off x="2472" y="1117"/>
              <a:ext cx="998" cy="28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>
                <a:solidFill>
                  <a:srgbClr val="3306F4"/>
                </a:solidFill>
                <a:latin typeface="Calibri" pitchFamily="34" charset="0"/>
              </a:endParaRPr>
            </a:p>
          </p:txBody>
        </p:sp>
      </p:grpSp>
      <p:sp>
        <p:nvSpPr>
          <p:cNvPr id="9265" name="AutoShape 49"/>
          <p:cNvSpPr>
            <a:spLocks noChangeArrowheads="1"/>
          </p:cNvSpPr>
          <p:nvPr/>
        </p:nvSpPr>
        <p:spPr bwMode="auto">
          <a:xfrm flipH="1">
            <a:off x="-57035" y="1835402"/>
            <a:ext cx="3051969" cy="1799530"/>
          </a:xfrm>
          <a:prstGeom prst="wedgeEllipseCallout">
            <a:avLst>
              <a:gd name="adj1" fmla="val -44403"/>
              <a:gd name="adj2" fmla="val 299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fr-FR" i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Connaissances tacites et connaissances explicites sont substituables</a:t>
            </a:r>
            <a:endParaRPr lang="fr-FR" altLang="fr-FR" i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588828" y="105901"/>
            <a:ext cx="76334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altLang="fr-FR" sz="3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Deux perspectives opposées</a:t>
            </a:r>
            <a:endParaRPr lang="fr-FR" altLang="fr-FR" sz="3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218265" y="2154089"/>
            <a:ext cx="234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i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3830" y="4556074"/>
            <a:ext cx="2800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err="1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Knowledge</a:t>
            </a:r>
            <a:endParaRPr lang="fr-FR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« objet »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Approches techniques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3306F4"/>
              </a:solidFill>
              <a:latin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71368" y="4609625"/>
            <a:ext cx="2262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306F4"/>
                </a:solidFill>
                <a:latin typeface="Calibri" pitchFamily="34" charset="0"/>
              </a:rPr>
              <a:t>-   </a:t>
            </a:r>
            <a:r>
              <a:rPr lang="fr-FR" dirty="0" err="1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Knowing</a:t>
            </a:r>
            <a:endParaRPr lang="fr-FR" dirty="0" smtClean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 «  action »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Approches sociales</a:t>
            </a:r>
            <a:endParaRPr lang="fr-FR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157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 animBg="1"/>
      <p:bldP spid="9265" grpId="0" animBg="1" autoUpdateAnimBg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1" name="AutoShape 45"/>
          <p:cNvSpPr>
            <a:spLocks noChangeArrowheads="1"/>
          </p:cNvSpPr>
          <p:nvPr/>
        </p:nvSpPr>
        <p:spPr bwMode="auto">
          <a:xfrm>
            <a:off x="1573458" y="1470274"/>
            <a:ext cx="4343639" cy="2025724"/>
          </a:xfrm>
          <a:prstGeom prst="wedgeEllipseCallout">
            <a:avLst>
              <a:gd name="adj1" fmla="val -44403"/>
              <a:gd name="adj2" fmla="val 299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Connaissances </a:t>
            </a:r>
            <a:r>
              <a:rPr lang="fr-FR" altLang="fr-FR" dirty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tacites et connaissances </a:t>
            </a:r>
            <a:r>
              <a:rPr lang="fr-FR" alt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explicites ne sont pas substituables mais au contraire elles sont mutuellement complémentaires</a:t>
            </a:r>
            <a:endParaRPr lang="fr-FR" altLang="fr-FR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49458" y="2949100"/>
            <a:ext cx="1524000" cy="3321050"/>
            <a:chOff x="2971" y="1525"/>
            <a:chExt cx="960" cy="2092"/>
          </a:xfrm>
        </p:grpSpPr>
        <p:sp>
          <p:nvSpPr>
            <p:cNvPr id="9224" name="Text Box 8"/>
            <p:cNvSpPr txBox="1">
              <a:spLocks noChangeAspect="1" noChangeArrowheads="1"/>
            </p:cNvSpPr>
            <p:nvPr/>
          </p:nvSpPr>
          <p:spPr bwMode="auto">
            <a:xfrm>
              <a:off x="2971" y="2490"/>
              <a:ext cx="677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fr-FR" sz="800" b="1">
                <a:solidFill>
                  <a:srgbClr val="3306F4"/>
                </a:solidFill>
                <a:latin typeface="Calibri" pitchFamily="34" charset="0"/>
              </a:endParaRPr>
            </a:p>
            <a:p>
              <a:pPr eaLnBrk="0" hangingPunct="0"/>
              <a:endParaRPr lang="en-US" altLang="fr-FR" sz="800">
                <a:solidFill>
                  <a:srgbClr val="3306F4"/>
                </a:solidFill>
                <a:latin typeface="Calibri" pitchFamily="34" charset="0"/>
              </a:endParaRPr>
            </a:p>
          </p:txBody>
        </p:sp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3107" y="1525"/>
              <a:ext cx="824" cy="2092"/>
              <a:chOff x="1938" y="3862"/>
              <a:chExt cx="557" cy="1591"/>
            </a:xfrm>
          </p:grpSpPr>
          <p:sp>
            <p:nvSpPr>
              <p:cNvPr id="9255" name="Freeform 39"/>
              <p:cNvSpPr>
                <a:spLocks/>
              </p:cNvSpPr>
              <p:nvPr/>
            </p:nvSpPr>
            <p:spPr bwMode="auto">
              <a:xfrm>
                <a:off x="2039" y="4124"/>
                <a:ext cx="280" cy="277"/>
              </a:xfrm>
              <a:custGeom>
                <a:avLst/>
                <a:gdLst>
                  <a:gd name="T0" fmla="*/ 366 w 560"/>
                  <a:gd name="T1" fmla="*/ 160 h 554"/>
                  <a:gd name="T2" fmla="*/ 297 w 560"/>
                  <a:gd name="T3" fmla="*/ 56 h 554"/>
                  <a:gd name="T4" fmla="*/ 228 w 560"/>
                  <a:gd name="T5" fmla="*/ 0 h 554"/>
                  <a:gd name="T6" fmla="*/ 145 w 560"/>
                  <a:gd name="T7" fmla="*/ 0 h 554"/>
                  <a:gd name="T8" fmla="*/ 55 w 560"/>
                  <a:gd name="T9" fmla="*/ 36 h 554"/>
                  <a:gd name="T10" fmla="*/ 14 w 560"/>
                  <a:gd name="T11" fmla="*/ 97 h 554"/>
                  <a:gd name="T12" fmla="*/ 0 w 560"/>
                  <a:gd name="T13" fmla="*/ 181 h 554"/>
                  <a:gd name="T14" fmla="*/ 14 w 560"/>
                  <a:gd name="T15" fmla="*/ 291 h 554"/>
                  <a:gd name="T16" fmla="*/ 69 w 560"/>
                  <a:gd name="T17" fmla="*/ 416 h 554"/>
                  <a:gd name="T18" fmla="*/ 166 w 560"/>
                  <a:gd name="T19" fmla="*/ 499 h 554"/>
                  <a:gd name="T20" fmla="*/ 241 w 560"/>
                  <a:gd name="T21" fmla="*/ 540 h 554"/>
                  <a:gd name="T22" fmla="*/ 318 w 560"/>
                  <a:gd name="T23" fmla="*/ 554 h 554"/>
                  <a:gd name="T24" fmla="*/ 380 w 560"/>
                  <a:gd name="T25" fmla="*/ 533 h 554"/>
                  <a:gd name="T26" fmla="*/ 414 w 560"/>
                  <a:gd name="T27" fmla="*/ 499 h 554"/>
                  <a:gd name="T28" fmla="*/ 436 w 560"/>
                  <a:gd name="T29" fmla="*/ 416 h 554"/>
                  <a:gd name="T30" fmla="*/ 429 w 560"/>
                  <a:gd name="T31" fmla="*/ 319 h 554"/>
                  <a:gd name="T32" fmla="*/ 407 w 560"/>
                  <a:gd name="T33" fmla="*/ 237 h 554"/>
                  <a:gd name="T34" fmla="*/ 545 w 560"/>
                  <a:gd name="T35" fmla="*/ 160 h 554"/>
                  <a:gd name="T36" fmla="*/ 560 w 560"/>
                  <a:gd name="T37" fmla="*/ 126 h 554"/>
                  <a:gd name="T38" fmla="*/ 545 w 560"/>
                  <a:gd name="T39" fmla="*/ 111 h 554"/>
                  <a:gd name="T40" fmla="*/ 393 w 560"/>
                  <a:gd name="T41" fmla="*/ 201 h 554"/>
                  <a:gd name="T42" fmla="*/ 366 w 560"/>
                  <a:gd name="T43" fmla="*/ 16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0" h="554">
                    <a:moveTo>
                      <a:pt x="366" y="160"/>
                    </a:moveTo>
                    <a:lnTo>
                      <a:pt x="297" y="56"/>
                    </a:lnTo>
                    <a:lnTo>
                      <a:pt x="228" y="0"/>
                    </a:lnTo>
                    <a:lnTo>
                      <a:pt x="145" y="0"/>
                    </a:lnTo>
                    <a:lnTo>
                      <a:pt x="55" y="36"/>
                    </a:lnTo>
                    <a:lnTo>
                      <a:pt x="14" y="97"/>
                    </a:lnTo>
                    <a:lnTo>
                      <a:pt x="0" y="181"/>
                    </a:lnTo>
                    <a:lnTo>
                      <a:pt x="14" y="291"/>
                    </a:lnTo>
                    <a:lnTo>
                      <a:pt x="69" y="416"/>
                    </a:lnTo>
                    <a:lnTo>
                      <a:pt x="166" y="499"/>
                    </a:lnTo>
                    <a:lnTo>
                      <a:pt x="241" y="540"/>
                    </a:lnTo>
                    <a:lnTo>
                      <a:pt x="318" y="554"/>
                    </a:lnTo>
                    <a:lnTo>
                      <a:pt x="380" y="533"/>
                    </a:lnTo>
                    <a:lnTo>
                      <a:pt x="414" y="499"/>
                    </a:lnTo>
                    <a:lnTo>
                      <a:pt x="436" y="416"/>
                    </a:lnTo>
                    <a:lnTo>
                      <a:pt x="429" y="319"/>
                    </a:lnTo>
                    <a:lnTo>
                      <a:pt x="407" y="237"/>
                    </a:lnTo>
                    <a:lnTo>
                      <a:pt x="545" y="160"/>
                    </a:lnTo>
                    <a:lnTo>
                      <a:pt x="560" y="126"/>
                    </a:lnTo>
                    <a:lnTo>
                      <a:pt x="545" y="111"/>
                    </a:lnTo>
                    <a:lnTo>
                      <a:pt x="393" y="201"/>
                    </a:lnTo>
                    <a:lnTo>
                      <a:pt x="366" y="1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6" name="Freeform 40"/>
              <p:cNvSpPr>
                <a:spLocks/>
              </p:cNvSpPr>
              <p:nvPr/>
            </p:nvSpPr>
            <p:spPr bwMode="auto">
              <a:xfrm>
                <a:off x="2239" y="3862"/>
                <a:ext cx="249" cy="619"/>
              </a:xfrm>
              <a:custGeom>
                <a:avLst/>
                <a:gdLst>
                  <a:gd name="T0" fmla="*/ 138 w 498"/>
                  <a:gd name="T1" fmla="*/ 1045 h 1238"/>
                  <a:gd name="T2" fmla="*/ 47 w 498"/>
                  <a:gd name="T3" fmla="*/ 1113 h 1238"/>
                  <a:gd name="T4" fmla="*/ 20 w 498"/>
                  <a:gd name="T5" fmla="*/ 1135 h 1238"/>
                  <a:gd name="T6" fmla="*/ 0 w 498"/>
                  <a:gd name="T7" fmla="*/ 1183 h 1238"/>
                  <a:gd name="T8" fmla="*/ 27 w 498"/>
                  <a:gd name="T9" fmla="*/ 1231 h 1238"/>
                  <a:gd name="T10" fmla="*/ 54 w 498"/>
                  <a:gd name="T11" fmla="*/ 1238 h 1238"/>
                  <a:gd name="T12" fmla="*/ 138 w 498"/>
                  <a:gd name="T13" fmla="*/ 1210 h 1238"/>
                  <a:gd name="T14" fmla="*/ 262 w 498"/>
                  <a:gd name="T15" fmla="*/ 1113 h 1238"/>
                  <a:gd name="T16" fmla="*/ 373 w 498"/>
                  <a:gd name="T17" fmla="*/ 997 h 1238"/>
                  <a:gd name="T18" fmla="*/ 491 w 498"/>
                  <a:gd name="T19" fmla="*/ 864 h 1238"/>
                  <a:gd name="T20" fmla="*/ 498 w 498"/>
                  <a:gd name="T21" fmla="*/ 809 h 1238"/>
                  <a:gd name="T22" fmla="*/ 498 w 498"/>
                  <a:gd name="T23" fmla="*/ 658 h 1238"/>
                  <a:gd name="T24" fmla="*/ 464 w 498"/>
                  <a:gd name="T25" fmla="*/ 422 h 1238"/>
                  <a:gd name="T26" fmla="*/ 484 w 498"/>
                  <a:gd name="T27" fmla="*/ 284 h 1238"/>
                  <a:gd name="T28" fmla="*/ 498 w 498"/>
                  <a:gd name="T29" fmla="*/ 228 h 1238"/>
                  <a:gd name="T30" fmla="*/ 477 w 498"/>
                  <a:gd name="T31" fmla="*/ 201 h 1238"/>
                  <a:gd name="T32" fmla="*/ 428 w 498"/>
                  <a:gd name="T33" fmla="*/ 173 h 1238"/>
                  <a:gd name="T34" fmla="*/ 394 w 498"/>
                  <a:gd name="T35" fmla="*/ 153 h 1238"/>
                  <a:gd name="T36" fmla="*/ 414 w 498"/>
                  <a:gd name="T37" fmla="*/ 28 h 1238"/>
                  <a:gd name="T38" fmla="*/ 401 w 498"/>
                  <a:gd name="T39" fmla="*/ 0 h 1238"/>
                  <a:gd name="T40" fmla="*/ 373 w 498"/>
                  <a:gd name="T41" fmla="*/ 8 h 1238"/>
                  <a:gd name="T42" fmla="*/ 360 w 498"/>
                  <a:gd name="T43" fmla="*/ 167 h 1238"/>
                  <a:gd name="T44" fmla="*/ 346 w 498"/>
                  <a:gd name="T45" fmla="*/ 208 h 1238"/>
                  <a:gd name="T46" fmla="*/ 339 w 498"/>
                  <a:gd name="T47" fmla="*/ 235 h 1238"/>
                  <a:gd name="T48" fmla="*/ 283 w 498"/>
                  <a:gd name="T49" fmla="*/ 214 h 1238"/>
                  <a:gd name="T50" fmla="*/ 242 w 498"/>
                  <a:gd name="T51" fmla="*/ 214 h 1238"/>
                  <a:gd name="T52" fmla="*/ 242 w 498"/>
                  <a:gd name="T53" fmla="*/ 242 h 1238"/>
                  <a:gd name="T54" fmla="*/ 269 w 498"/>
                  <a:gd name="T55" fmla="*/ 264 h 1238"/>
                  <a:gd name="T56" fmla="*/ 319 w 498"/>
                  <a:gd name="T57" fmla="*/ 264 h 1238"/>
                  <a:gd name="T58" fmla="*/ 353 w 498"/>
                  <a:gd name="T59" fmla="*/ 291 h 1238"/>
                  <a:gd name="T60" fmla="*/ 380 w 498"/>
                  <a:gd name="T61" fmla="*/ 339 h 1238"/>
                  <a:gd name="T62" fmla="*/ 408 w 498"/>
                  <a:gd name="T63" fmla="*/ 416 h 1238"/>
                  <a:gd name="T64" fmla="*/ 428 w 498"/>
                  <a:gd name="T65" fmla="*/ 567 h 1238"/>
                  <a:gd name="T66" fmla="*/ 428 w 498"/>
                  <a:gd name="T67" fmla="*/ 706 h 1238"/>
                  <a:gd name="T68" fmla="*/ 414 w 498"/>
                  <a:gd name="T69" fmla="*/ 816 h 1238"/>
                  <a:gd name="T70" fmla="*/ 387 w 498"/>
                  <a:gd name="T71" fmla="*/ 864 h 1238"/>
                  <a:gd name="T72" fmla="*/ 290 w 498"/>
                  <a:gd name="T73" fmla="*/ 934 h 1238"/>
                  <a:gd name="T74" fmla="*/ 186 w 498"/>
                  <a:gd name="T75" fmla="*/ 997 h 1238"/>
                  <a:gd name="T76" fmla="*/ 138 w 498"/>
                  <a:gd name="T77" fmla="*/ 104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8" h="1238">
                    <a:moveTo>
                      <a:pt x="138" y="1045"/>
                    </a:moveTo>
                    <a:lnTo>
                      <a:pt x="47" y="1113"/>
                    </a:lnTo>
                    <a:lnTo>
                      <a:pt x="20" y="1135"/>
                    </a:lnTo>
                    <a:lnTo>
                      <a:pt x="0" y="1183"/>
                    </a:lnTo>
                    <a:lnTo>
                      <a:pt x="27" y="1231"/>
                    </a:lnTo>
                    <a:lnTo>
                      <a:pt x="54" y="1238"/>
                    </a:lnTo>
                    <a:lnTo>
                      <a:pt x="138" y="1210"/>
                    </a:lnTo>
                    <a:lnTo>
                      <a:pt x="262" y="1113"/>
                    </a:lnTo>
                    <a:lnTo>
                      <a:pt x="373" y="997"/>
                    </a:lnTo>
                    <a:lnTo>
                      <a:pt x="491" y="864"/>
                    </a:lnTo>
                    <a:lnTo>
                      <a:pt x="498" y="809"/>
                    </a:lnTo>
                    <a:lnTo>
                      <a:pt x="498" y="658"/>
                    </a:lnTo>
                    <a:lnTo>
                      <a:pt x="464" y="422"/>
                    </a:lnTo>
                    <a:lnTo>
                      <a:pt x="484" y="284"/>
                    </a:lnTo>
                    <a:lnTo>
                      <a:pt x="498" y="228"/>
                    </a:lnTo>
                    <a:lnTo>
                      <a:pt x="477" y="201"/>
                    </a:lnTo>
                    <a:lnTo>
                      <a:pt x="428" y="173"/>
                    </a:lnTo>
                    <a:lnTo>
                      <a:pt x="394" y="153"/>
                    </a:lnTo>
                    <a:lnTo>
                      <a:pt x="414" y="28"/>
                    </a:lnTo>
                    <a:lnTo>
                      <a:pt x="401" y="0"/>
                    </a:lnTo>
                    <a:lnTo>
                      <a:pt x="373" y="8"/>
                    </a:lnTo>
                    <a:lnTo>
                      <a:pt x="360" y="167"/>
                    </a:lnTo>
                    <a:lnTo>
                      <a:pt x="346" y="208"/>
                    </a:lnTo>
                    <a:lnTo>
                      <a:pt x="339" y="235"/>
                    </a:lnTo>
                    <a:lnTo>
                      <a:pt x="283" y="214"/>
                    </a:lnTo>
                    <a:lnTo>
                      <a:pt x="242" y="214"/>
                    </a:lnTo>
                    <a:lnTo>
                      <a:pt x="242" y="242"/>
                    </a:lnTo>
                    <a:lnTo>
                      <a:pt x="269" y="264"/>
                    </a:lnTo>
                    <a:lnTo>
                      <a:pt x="319" y="264"/>
                    </a:lnTo>
                    <a:lnTo>
                      <a:pt x="353" y="291"/>
                    </a:lnTo>
                    <a:lnTo>
                      <a:pt x="380" y="339"/>
                    </a:lnTo>
                    <a:lnTo>
                      <a:pt x="408" y="416"/>
                    </a:lnTo>
                    <a:lnTo>
                      <a:pt x="428" y="567"/>
                    </a:lnTo>
                    <a:lnTo>
                      <a:pt x="428" y="706"/>
                    </a:lnTo>
                    <a:lnTo>
                      <a:pt x="414" y="816"/>
                    </a:lnTo>
                    <a:lnTo>
                      <a:pt x="387" y="864"/>
                    </a:lnTo>
                    <a:lnTo>
                      <a:pt x="290" y="934"/>
                    </a:lnTo>
                    <a:lnTo>
                      <a:pt x="186" y="997"/>
                    </a:lnTo>
                    <a:lnTo>
                      <a:pt x="138" y="10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auto">
              <a:xfrm>
                <a:off x="1938" y="4433"/>
                <a:ext cx="225" cy="373"/>
              </a:xfrm>
              <a:custGeom>
                <a:avLst/>
                <a:gdLst>
                  <a:gd name="T0" fmla="*/ 451 w 451"/>
                  <a:gd name="T1" fmla="*/ 20 h 747"/>
                  <a:gd name="T2" fmla="*/ 401 w 451"/>
                  <a:gd name="T3" fmla="*/ 0 h 747"/>
                  <a:gd name="T4" fmla="*/ 297 w 451"/>
                  <a:gd name="T5" fmla="*/ 7 h 747"/>
                  <a:gd name="T6" fmla="*/ 207 w 451"/>
                  <a:gd name="T7" fmla="*/ 76 h 747"/>
                  <a:gd name="T8" fmla="*/ 75 w 451"/>
                  <a:gd name="T9" fmla="*/ 221 h 747"/>
                  <a:gd name="T10" fmla="*/ 7 w 451"/>
                  <a:gd name="T11" fmla="*/ 339 h 747"/>
                  <a:gd name="T12" fmla="*/ 0 w 451"/>
                  <a:gd name="T13" fmla="*/ 380 h 747"/>
                  <a:gd name="T14" fmla="*/ 34 w 451"/>
                  <a:gd name="T15" fmla="*/ 457 h 747"/>
                  <a:gd name="T16" fmla="*/ 110 w 451"/>
                  <a:gd name="T17" fmla="*/ 491 h 747"/>
                  <a:gd name="T18" fmla="*/ 207 w 451"/>
                  <a:gd name="T19" fmla="*/ 532 h 747"/>
                  <a:gd name="T20" fmla="*/ 283 w 451"/>
                  <a:gd name="T21" fmla="*/ 552 h 747"/>
                  <a:gd name="T22" fmla="*/ 318 w 451"/>
                  <a:gd name="T23" fmla="*/ 588 h 747"/>
                  <a:gd name="T24" fmla="*/ 297 w 451"/>
                  <a:gd name="T25" fmla="*/ 636 h 747"/>
                  <a:gd name="T26" fmla="*/ 242 w 451"/>
                  <a:gd name="T27" fmla="*/ 692 h 747"/>
                  <a:gd name="T28" fmla="*/ 173 w 451"/>
                  <a:gd name="T29" fmla="*/ 699 h 747"/>
                  <a:gd name="T30" fmla="*/ 125 w 451"/>
                  <a:gd name="T31" fmla="*/ 677 h 747"/>
                  <a:gd name="T32" fmla="*/ 96 w 451"/>
                  <a:gd name="T33" fmla="*/ 699 h 747"/>
                  <a:gd name="T34" fmla="*/ 103 w 451"/>
                  <a:gd name="T35" fmla="*/ 726 h 747"/>
                  <a:gd name="T36" fmla="*/ 159 w 451"/>
                  <a:gd name="T37" fmla="*/ 747 h 747"/>
                  <a:gd name="T38" fmla="*/ 242 w 451"/>
                  <a:gd name="T39" fmla="*/ 747 h 747"/>
                  <a:gd name="T40" fmla="*/ 318 w 451"/>
                  <a:gd name="T41" fmla="*/ 726 h 747"/>
                  <a:gd name="T42" fmla="*/ 360 w 451"/>
                  <a:gd name="T43" fmla="*/ 699 h 747"/>
                  <a:gd name="T44" fmla="*/ 388 w 451"/>
                  <a:gd name="T45" fmla="*/ 650 h 747"/>
                  <a:gd name="T46" fmla="*/ 401 w 451"/>
                  <a:gd name="T47" fmla="*/ 595 h 747"/>
                  <a:gd name="T48" fmla="*/ 367 w 451"/>
                  <a:gd name="T49" fmla="*/ 546 h 747"/>
                  <a:gd name="T50" fmla="*/ 283 w 451"/>
                  <a:gd name="T51" fmla="*/ 511 h 747"/>
                  <a:gd name="T52" fmla="*/ 186 w 451"/>
                  <a:gd name="T53" fmla="*/ 484 h 747"/>
                  <a:gd name="T54" fmla="*/ 103 w 451"/>
                  <a:gd name="T55" fmla="*/ 436 h 747"/>
                  <a:gd name="T56" fmla="*/ 82 w 451"/>
                  <a:gd name="T57" fmla="*/ 394 h 747"/>
                  <a:gd name="T58" fmla="*/ 96 w 451"/>
                  <a:gd name="T59" fmla="*/ 319 h 747"/>
                  <a:gd name="T60" fmla="*/ 159 w 451"/>
                  <a:gd name="T61" fmla="*/ 221 h 747"/>
                  <a:gd name="T62" fmla="*/ 236 w 451"/>
                  <a:gd name="T63" fmla="*/ 165 h 747"/>
                  <a:gd name="T64" fmla="*/ 353 w 451"/>
                  <a:gd name="T65" fmla="*/ 124 h 747"/>
                  <a:gd name="T66" fmla="*/ 451 w 451"/>
                  <a:gd name="T67" fmla="*/ 104 h 747"/>
                  <a:gd name="T68" fmla="*/ 451 w 451"/>
                  <a:gd name="T69" fmla="*/ 48 h 747"/>
                  <a:gd name="T70" fmla="*/ 451 w 451"/>
                  <a:gd name="T71" fmla="*/ 2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1" h="747">
                    <a:moveTo>
                      <a:pt x="451" y="20"/>
                    </a:moveTo>
                    <a:lnTo>
                      <a:pt x="401" y="0"/>
                    </a:lnTo>
                    <a:lnTo>
                      <a:pt x="297" y="7"/>
                    </a:lnTo>
                    <a:lnTo>
                      <a:pt x="207" y="76"/>
                    </a:lnTo>
                    <a:lnTo>
                      <a:pt x="75" y="221"/>
                    </a:lnTo>
                    <a:lnTo>
                      <a:pt x="7" y="339"/>
                    </a:lnTo>
                    <a:lnTo>
                      <a:pt x="0" y="380"/>
                    </a:lnTo>
                    <a:lnTo>
                      <a:pt x="34" y="457"/>
                    </a:lnTo>
                    <a:lnTo>
                      <a:pt x="110" y="491"/>
                    </a:lnTo>
                    <a:lnTo>
                      <a:pt x="207" y="532"/>
                    </a:lnTo>
                    <a:lnTo>
                      <a:pt x="283" y="552"/>
                    </a:lnTo>
                    <a:lnTo>
                      <a:pt x="318" y="588"/>
                    </a:lnTo>
                    <a:lnTo>
                      <a:pt x="297" y="636"/>
                    </a:lnTo>
                    <a:lnTo>
                      <a:pt x="242" y="692"/>
                    </a:lnTo>
                    <a:lnTo>
                      <a:pt x="173" y="699"/>
                    </a:lnTo>
                    <a:lnTo>
                      <a:pt x="125" y="677"/>
                    </a:lnTo>
                    <a:lnTo>
                      <a:pt x="96" y="699"/>
                    </a:lnTo>
                    <a:lnTo>
                      <a:pt x="103" y="726"/>
                    </a:lnTo>
                    <a:lnTo>
                      <a:pt x="159" y="747"/>
                    </a:lnTo>
                    <a:lnTo>
                      <a:pt x="242" y="747"/>
                    </a:lnTo>
                    <a:lnTo>
                      <a:pt x="318" y="726"/>
                    </a:lnTo>
                    <a:lnTo>
                      <a:pt x="360" y="699"/>
                    </a:lnTo>
                    <a:lnTo>
                      <a:pt x="388" y="650"/>
                    </a:lnTo>
                    <a:lnTo>
                      <a:pt x="401" y="595"/>
                    </a:lnTo>
                    <a:lnTo>
                      <a:pt x="367" y="546"/>
                    </a:lnTo>
                    <a:lnTo>
                      <a:pt x="283" y="511"/>
                    </a:lnTo>
                    <a:lnTo>
                      <a:pt x="186" y="484"/>
                    </a:lnTo>
                    <a:lnTo>
                      <a:pt x="103" y="436"/>
                    </a:lnTo>
                    <a:lnTo>
                      <a:pt x="82" y="394"/>
                    </a:lnTo>
                    <a:lnTo>
                      <a:pt x="96" y="319"/>
                    </a:lnTo>
                    <a:lnTo>
                      <a:pt x="159" y="221"/>
                    </a:lnTo>
                    <a:lnTo>
                      <a:pt x="236" y="165"/>
                    </a:lnTo>
                    <a:lnTo>
                      <a:pt x="353" y="124"/>
                    </a:lnTo>
                    <a:lnTo>
                      <a:pt x="451" y="104"/>
                    </a:lnTo>
                    <a:lnTo>
                      <a:pt x="451" y="48"/>
                    </a:lnTo>
                    <a:lnTo>
                      <a:pt x="45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8" name="Freeform 42"/>
              <p:cNvSpPr>
                <a:spLocks/>
              </p:cNvSpPr>
              <p:nvPr/>
            </p:nvSpPr>
            <p:spPr bwMode="auto">
              <a:xfrm>
                <a:off x="2121" y="4416"/>
                <a:ext cx="211" cy="459"/>
              </a:xfrm>
              <a:custGeom>
                <a:avLst/>
                <a:gdLst>
                  <a:gd name="T0" fmla="*/ 367 w 422"/>
                  <a:gd name="T1" fmla="*/ 290 h 919"/>
                  <a:gd name="T2" fmla="*/ 325 w 422"/>
                  <a:gd name="T3" fmla="*/ 117 h 919"/>
                  <a:gd name="T4" fmla="*/ 277 w 422"/>
                  <a:gd name="T5" fmla="*/ 34 h 919"/>
                  <a:gd name="T6" fmla="*/ 173 w 422"/>
                  <a:gd name="T7" fmla="*/ 0 h 919"/>
                  <a:gd name="T8" fmla="*/ 68 w 422"/>
                  <a:gd name="T9" fmla="*/ 13 h 919"/>
                  <a:gd name="T10" fmla="*/ 21 w 422"/>
                  <a:gd name="T11" fmla="*/ 104 h 919"/>
                  <a:gd name="T12" fmla="*/ 27 w 422"/>
                  <a:gd name="T13" fmla="*/ 214 h 919"/>
                  <a:gd name="T14" fmla="*/ 55 w 422"/>
                  <a:gd name="T15" fmla="*/ 394 h 919"/>
                  <a:gd name="T16" fmla="*/ 55 w 422"/>
                  <a:gd name="T17" fmla="*/ 552 h 919"/>
                  <a:gd name="T18" fmla="*/ 21 w 422"/>
                  <a:gd name="T19" fmla="*/ 690 h 919"/>
                  <a:gd name="T20" fmla="*/ 0 w 422"/>
                  <a:gd name="T21" fmla="*/ 767 h 919"/>
                  <a:gd name="T22" fmla="*/ 14 w 422"/>
                  <a:gd name="T23" fmla="*/ 835 h 919"/>
                  <a:gd name="T24" fmla="*/ 62 w 422"/>
                  <a:gd name="T25" fmla="*/ 871 h 919"/>
                  <a:gd name="T26" fmla="*/ 125 w 422"/>
                  <a:gd name="T27" fmla="*/ 905 h 919"/>
                  <a:gd name="T28" fmla="*/ 186 w 422"/>
                  <a:gd name="T29" fmla="*/ 919 h 919"/>
                  <a:gd name="T30" fmla="*/ 263 w 422"/>
                  <a:gd name="T31" fmla="*/ 919 h 919"/>
                  <a:gd name="T32" fmla="*/ 353 w 422"/>
                  <a:gd name="T33" fmla="*/ 849 h 919"/>
                  <a:gd name="T34" fmla="*/ 422 w 422"/>
                  <a:gd name="T35" fmla="*/ 704 h 919"/>
                  <a:gd name="T36" fmla="*/ 415 w 422"/>
                  <a:gd name="T37" fmla="*/ 573 h 919"/>
                  <a:gd name="T38" fmla="*/ 374 w 422"/>
                  <a:gd name="T39" fmla="*/ 421 h 919"/>
                  <a:gd name="T40" fmla="*/ 367 w 422"/>
                  <a:gd name="T41" fmla="*/ 290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2" h="919">
                    <a:moveTo>
                      <a:pt x="367" y="290"/>
                    </a:moveTo>
                    <a:lnTo>
                      <a:pt x="325" y="117"/>
                    </a:lnTo>
                    <a:lnTo>
                      <a:pt x="277" y="34"/>
                    </a:lnTo>
                    <a:lnTo>
                      <a:pt x="173" y="0"/>
                    </a:lnTo>
                    <a:lnTo>
                      <a:pt x="68" y="13"/>
                    </a:lnTo>
                    <a:lnTo>
                      <a:pt x="21" y="104"/>
                    </a:lnTo>
                    <a:lnTo>
                      <a:pt x="27" y="214"/>
                    </a:lnTo>
                    <a:lnTo>
                      <a:pt x="55" y="394"/>
                    </a:lnTo>
                    <a:lnTo>
                      <a:pt x="55" y="552"/>
                    </a:lnTo>
                    <a:lnTo>
                      <a:pt x="21" y="690"/>
                    </a:lnTo>
                    <a:lnTo>
                      <a:pt x="0" y="767"/>
                    </a:lnTo>
                    <a:lnTo>
                      <a:pt x="14" y="835"/>
                    </a:lnTo>
                    <a:lnTo>
                      <a:pt x="62" y="871"/>
                    </a:lnTo>
                    <a:lnTo>
                      <a:pt x="125" y="905"/>
                    </a:lnTo>
                    <a:lnTo>
                      <a:pt x="186" y="919"/>
                    </a:lnTo>
                    <a:lnTo>
                      <a:pt x="263" y="919"/>
                    </a:lnTo>
                    <a:lnTo>
                      <a:pt x="353" y="849"/>
                    </a:lnTo>
                    <a:lnTo>
                      <a:pt x="422" y="704"/>
                    </a:lnTo>
                    <a:lnTo>
                      <a:pt x="415" y="573"/>
                    </a:lnTo>
                    <a:lnTo>
                      <a:pt x="374" y="421"/>
                    </a:lnTo>
                    <a:lnTo>
                      <a:pt x="367" y="2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59" name="Freeform 43"/>
              <p:cNvSpPr>
                <a:spLocks/>
              </p:cNvSpPr>
              <p:nvPr/>
            </p:nvSpPr>
            <p:spPr bwMode="auto">
              <a:xfrm>
                <a:off x="2059" y="4789"/>
                <a:ext cx="160" cy="664"/>
              </a:xfrm>
              <a:custGeom>
                <a:avLst/>
                <a:gdLst>
                  <a:gd name="T0" fmla="*/ 305 w 320"/>
                  <a:gd name="T1" fmla="*/ 21 h 1329"/>
                  <a:gd name="T2" fmla="*/ 223 w 320"/>
                  <a:gd name="T3" fmla="*/ 0 h 1329"/>
                  <a:gd name="T4" fmla="*/ 174 w 320"/>
                  <a:gd name="T5" fmla="*/ 21 h 1329"/>
                  <a:gd name="T6" fmla="*/ 153 w 320"/>
                  <a:gd name="T7" fmla="*/ 89 h 1329"/>
                  <a:gd name="T8" fmla="*/ 174 w 320"/>
                  <a:gd name="T9" fmla="*/ 470 h 1329"/>
                  <a:gd name="T10" fmla="*/ 174 w 320"/>
                  <a:gd name="T11" fmla="*/ 560 h 1329"/>
                  <a:gd name="T12" fmla="*/ 147 w 320"/>
                  <a:gd name="T13" fmla="*/ 727 h 1329"/>
                  <a:gd name="T14" fmla="*/ 140 w 320"/>
                  <a:gd name="T15" fmla="*/ 920 h 1329"/>
                  <a:gd name="T16" fmla="*/ 153 w 320"/>
                  <a:gd name="T17" fmla="*/ 1017 h 1329"/>
                  <a:gd name="T18" fmla="*/ 140 w 320"/>
                  <a:gd name="T19" fmla="*/ 1071 h 1329"/>
                  <a:gd name="T20" fmla="*/ 42 w 320"/>
                  <a:gd name="T21" fmla="*/ 1155 h 1329"/>
                  <a:gd name="T22" fmla="*/ 0 w 320"/>
                  <a:gd name="T23" fmla="*/ 1259 h 1329"/>
                  <a:gd name="T24" fmla="*/ 8 w 320"/>
                  <a:gd name="T25" fmla="*/ 1293 h 1329"/>
                  <a:gd name="T26" fmla="*/ 84 w 320"/>
                  <a:gd name="T27" fmla="*/ 1329 h 1329"/>
                  <a:gd name="T28" fmla="*/ 104 w 320"/>
                  <a:gd name="T29" fmla="*/ 1314 h 1329"/>
                  <a:gd name="T30" fmla="*/ 112 w 320"/>
                  <a:gd name="T31" fmla="*/ 1252 h 1329"/>
                  <a:gd name="T32" fmla="*/ 133 w 320"/>
                  <a:gd name="T33" fmla="*/ 1162 h 1329"/>
                  <a:gd name="T34" fmla="*/ 167 w 320"/>
                  <a:gd name="T35" fmla="*/ 1121 h 1329"/>
                  <a:gd name="T36" fmla="*/ 208 w 320"/>
                  <a:gd name="T37" fmla="*/ 1093 h 1329"/>
                  <a:gd name="T38" fmla="*/ 244 w 320"/>
                  <a:gd name="T39" fmla="*/ 1058 h 1329"/>
                  <a:gd name="T40" fmla="*/ 251 w 320"/>
                  <a:gd name="T41" fmla="*/ 1030 h 1329"/>
                  <a:gd name="T42" fmla="*/ 230 w 320"/>
                  <a:gd name="T43" fmla="*/ 996 h 1329"/>
                  <a:gd name="T44" fmla="*/ 208 w 320"/>
                  <a:gd name="T45" fmla="*/ 976 h 1329"/>
                  <a:gd name="T46" fmla="*/ 194 w 320"/>
                  <a:gd name="T47" fmla="*/ 892 h 1329"/>
                  <a:gd name="T48" fmla="*/ 208 w 320"/>
                  <a:gd name="T49" fmla="*/ 719 h 1329"/>
                  <a:gd name="T50" fmla="*/ 257 w 320"/>
                  <a:gd name="T51" fmla="*/ 519 h 1329"/>
                  <a:gd name="T52" fmla="*/ 305 w 320"/>
                  <a:gd name="T53" fmla="*/ 359 h 1329"/>
                  <a:gd name="T54" fmla="*/ 320 w 320"/>
                  <a:gd name="T55" fmla="*/ 166 h 1329"/>
                  <a:gd name="T56" fmla="*/ 305 w 320"/>
                  <a:gd name="T57" fmla="*/ 21 h 1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20" h="1329">
                    <a:moveTo>
                      <a:pt x="305" y="21"/>
                    </a:moveTo>
                    <a:lnTo>
                      <a:pt x="223" y="0"/>
                    </a:lnTo>
                    <a:lnTo>
                      <a:pt x="174" y="21"/>
                    </a:lnTo>
                    <a:lnTo>
                      <a:pt x="153" y="89"/>
                    </a:lnTo>
                    <a:lnTo>
                      <a:pt x="174" y="470"/>
                    </a:lnTo>
                    <a:lnTo>
                      <a:pt x="174" y="560"/>
                    </a:lnTo>
                    <a:lnTo>
                      <a:pt x="147" y="727"/>
                    </a:lnTo>
                    <a:lnTo>
                      <a:pt x="140" y="920"/>
                    </a:lnTo>
                    <a:lnTo>
                      <a:pt x="153" y="1017"/>
                    </a:lnTo>
                    <a:lnTo>
                      <a:pt x="140" y="1071"/>
                    </a:lnTo>
                    <a:lnTo>
                      <a:pt x="42" y="1155"/>
                    </a:lnTo>
                    <a:lnTo>
                      <a:pt x="0" y="1259"/>
                    </a:lnTo>
                    <a:lnTo>
                      <a:pt x="8" y="1293"/>
                    </a:lnTo>
                    <a:lnTo>
                      <a:pt x="84" y="1329"/>
                    </a:lnTo>
                    <a:lnTo>
                      <a:pt x="104" y="1314"/>
                    </a:lnTo>
                    <a:lnTo>
                      <a:pt x="112" y="1252"/>
                    </a:lnTo>
                    <a:lnTo>
                      <a:pt x="133" y="1162"/>
                    </a:lnTo>
                    <a:lnTo>
                      <a:pt x="167" y="1121"/>
                    </a:lnTo>
                    <a:lnTo>
                      <a:pt x="208" y="1093"/>
                    </a:lnTo>
                    <a:lnTo>
                      <a:pt x="244" y="1058"/>
                    </a:lnTo>
                    <a:lnTo>
                      <a:pt x="251" y="1030"/>
                    </a:lnTo>
                    <a:lnTo>
                      <a:pt x="230" y="996"/>
                    </a:lnTo>
                    <a:lnTo>
                      <a:pt x="208" y="976"/>
                    </a:lnTo>
                    <a:lnTo>
                      <a:pt x="194" y="892"/>
                    </a:lnTo>
                    <a:lnTo>
                      <a:pt x="208" y="719"/>
                    </a:lnTo>
                    <a:lnTo>
                      <a:pt x="257" y="519"/>
                    </a:lnTo>
                    <a:lnTo>
                      <a:pt x="305" y="359"/>
                    </a:lnTo>
                    <a:lnTo>
                      <a:pt x="320" y="166"/>
                    </a:lnTo>
                    <a:lnTo>
                      <a:pt x="305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  <p:sp>
            <p:nvSpPr>
              <p:cNvPr id="9260" name="Freeform 44"/>
              <p:cNvSpPr>
                <a:spLocks/>
              </p:cNvSpPr>
              <p:nvPr/>
            </p:nvSpPr>
            <p:spPr bwMode="auto">
              <a:xfrm>
                <a:off x="2232" y="4789"/>
                <a:ext cx="263" cy="560"/>
              </a:xfrm>
              <a:custGeom>
                <a:avLst/>
                <a:gdLst>
                  <a:gd name="T0" fmla="*/ 172 w 526"/>
                  <a:gd name="T1" fmla="*/ 166 h 1121"/>
                  <a:gd name="T2" fmla="*/ 159 w 526"/>
                  <a:gd name="T3" fmla="*/ 55 h 1121"/>
                  <a:gd name="T4" fmla="*/ 97 w 526"/>
                  <a:gd name="T5" fmla="*/ 0 h 1121"/>
                  <a:gd name="T6" fmla="*/ 7 w 526"/>
                  <a:gd name="T7" fmla="*/ 7 h 1121"/>
                  <a:gd name="T8" fmla="*/ 0 w 526"/>
                  <a:gd name="T9" fmla="*/ 55 h 1121"/>
                  <a:gd name="T10" fmla="*/ 7 w 526"/>
                  <a:gd name="T11" fmla="*/ 159 h 1121"/>
                  <a:gd name="T12" fmla="*/ 55 w 526"/>
                  <a:gd name="T13" fmla="*/ 318 h 1121"/>
                  <a:gd name="T14" fmla="*/ 90 w 526"/>
                  <a:gd name="T15" fmla="*/ 435 h 1121"/>
                  <a:gd name="T16" fmla="*/ 131 w 526"/>
                  <a:gd name="T17" fmla="*/ 594 h 1121"/>
                  <a:gd name="T18" fmla="*/ 145 w 526"/>
                  <a:gd name="T19" fmla="*/ 732 h 1121"/>
                  <a:gd name="T20" fmla="*/ 145 w 526"/>
                  <a:gd name="T21" fmla="*/ 843 h 1121"/>
                  <a:gd name="T22" fmla="*/ 124 w 526"/>
                  <a:gd name="T23" fmla="*/ 926 h 1121"/>
                  <a:gd name="T24" fmla="*/ 104 w 526"/>
                  <a:gd name="T25" fmla="*/ 954 h 1121"/>
                  <a:gd name="T26" fmla="*/ 104 w 526"/>
                  <a:gd name="T27" fmla="*/ 981 h 1121"/>
                  <a:gd name="T28" fmla="*/ 131 w 526"/>
                  <a:gd name="T29" fmla="*/ 1024 h 1121"/>
                  <a:gd name="T30" fmla="*/ 179 w 526"/>
                  <a:gd name="T31" fmla="*/ 1037 h 1121"/>
                  <a:gd name="T32" fmla="*/ 256 w 526"/>
                  <a:gd name="T33" fmla="*/ 1037 h 1121"/>
                  <a:gd name="T34" fmla="*/ 394 w 526"/>
                  <a:gd name="T35" fmla="*/ 1071 h 1121"/>
                  <a:gd name="T36" fmla="*/ 435 w 526"/>
                  <a:gd name="T37" fmla="*/ 1121 h 1121"/>
                  <a:gd name="T38" fmla="*/ 498 w 526"/>
                  <a:gd name="T39" fmla="*/ 1092 h 1121"/>
                  <a:gd name="T40" fmla="*/ 526 w 526"/>
                  <a:gd name="T41" fmla="*/ 1024 h 1121"/>
                  <a:gd name="T42" fmla="*/ 498 w 526"/>
                  <a:gd name="T43" fmla="*/ 996 h 1121"/>
                  <a:gd name="T44" fmla="*/ 380 w 526"/>
                  <a:gd name="T45" fmla="*/ 981 h 1121"/>
                  <a:gd name="T46" fmla="*/ 249 w 526"/>
                  <a:gd name="T47" fmla="*/ 981 h 1121"/>
                  <a:gd name="T48" fmla="*/ 193 w 526"/>
                  <a:gd name="T49" fmla="*/ 974 h 1121"/>
                  <a:gd name="T50" fmla="*/ 179 w 526"/>
                  <a:gd name="T51" fmla="*/ 933 h 1121"/>
                  <a:gd name="T52" fmla="*/ 193 w 526"/>
                  <a:gd name="T53" fmla="*/ 857 h 1121"/>
                  <a:gd name="T54" fmla="*/ 201 w 526"/>
                  <a:gd name="T55" fmla="*/ 725 h 1121"/>
                  <a:gd name="T56" fmla="*/ 186 w 526"/>
                  <a:gd name="T57" fmla="*/ 580 h 1121"/>
                  <a:gd name="T58" fmla="*/ 165 w 526"/>
                  <a:gd name="T59" fmla="*/ 388 h 1121"/>
                  <a:gd name="T60" fmla="*/ 172 w 526"/>
                  <a:gd name="T61" fmla="*/ 221 h 1121"/>
                  <a:gd name="T62" fmla="*/ 172 w 526"/>
                  <a:gd name="T63" fmla="*/ 166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26" h="1121">
                    <a:moveTo>
                      <a:pt x="172" y="166"/>
                    </a:moveTo>
                    <a:lnTo>
                      <a:pt x="159" y="55"/>
                    </a:lnTo>
                    <a:lnTo>
                      <a:pt x="97" y="0"/>
                    </a:lnTo>
                    <a:lnTo>
                      <a:pt x="7" y="7"/>
                    </a:lnTo>
                    <a:lnTo>
                      <a:pt x="0" y="55"/>
                    </a:lnTo>
                    <a:lnTo>
                      <a:pt x="7" y="159"/>
                    </a:lnTo>
                    <a:lnTo>
                      <a:pt x="55" y="318"/>
                    </a:lnTo>
                    <a:lnTo>
                      <a:pt x="90" y="435"/>
                    </a:lnTo>
                    <a:lnTo>
                      <a:pt x="131" y="594"/>
                    </a:lnTo>
                    <a:lnTo>
                      <a:pt x="145" y="732"/>
                    </a:lnTo>
                    <a:lnTo>
                      <a:pt x="145" y="843"/>
                    </a:lnTo>
                    <a:lnTo>
                      <a:pt x="124" y="926"/>
                    </a:lnTo>
                    <a:lnTo>
                      <a:pt x="104" y="954"/>
                    </a:lnTo>
                    <a:lnTo>
                      <a:pt x="104" y="981"/>
                    </a:lnTo>
                    <a:lnTo>
                      <a:pt x="131" y="1024"/>
                    </a:lnTo>
                    <a:lnTo>
                      <a:pt x="179" y="1037"/>
                    </a:lnTo>
                    <a:lnTo>
                      <a:pt x="256" y="1037"/>
                    </a:lnTo>
                    <a:lnTo>
                      <a:pt x="394" y="1071"/>
                    </a:lnTo>
                    <a:lnTo>
                      <a:pt x="435" y="1121"/>
                    </a:lnTo>
                    <a:lnTo>
                      <a:pt x="498" y="1092"/>
                    </a:lnTo>
                    <a:lnTo>
                      <a:pt x="526" y="1024"/>
                    </a:lnTo>
                    <a:lnTo>
                      <a:pt x="498" y="996"/>
                    </a:lnTo>
                    <a:lnTo>
                      <a:pt x="380" y="981"/>
                    </a:lnTo>
                    <a:lnTo>
                      <a:pt x="249" y="981"/>
                    </a:lnTo>
                    <a:lnTo>
                      <a:pt x="193" y="974"/>
                    </a:lnTo>
                    <a:lnTo>
                      <a:pt x="179" y="933"/>
                    </a:lnTo>
                    <a:lnTo>
                      <a:pt x="193" y="857"/>
                    </a:lnTo>
                    <a:lnTo>
                      <a:pt x="201" y="725"/>
                    </a:lnTo>
                    <a:lnTo>
                      <a:pt x="186" y="580"/>
                    </a:lnTo>
                    <a:lnTo>
                      <a:pt x="165" y="388"/>
                    </a:lnTo>
                    <a:lnTo>
                      <a:pt x="172" y="221"/>
                    </a:lnTo>
                    <a:lnTo>
                      <a:pt x="172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>
                  <a:solidFill>
                    <a:srgbClr val="3306F4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588828" y="105901"/>
            <a:ext cx="76334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altLang="fr-FR" sz="3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Valoriser leur complémentarité</a:t>
            </a:r>
            <a:endParaRPr lang="fr-FR" altLang="fr-FR" sz="3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175956" y="364502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Leurs transformations et leurs </a:t>
            </a:r>
            <a:r>
              <a:rPr lang="fr-FR" dirty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interactions leur permettent de s’enrichir mutuellement.</a:t>
            </a:r>
          </a:p>
        </p:txBody>
      </p:sp>
      <p:sp>
        <p:nvSpPr>
          <p:cNvPr id="3" name="Flèche vers le bas 2"/>
          <p:cNvSpPr/>
          <p:nvPr/>
        </p:nvSpPr>
        <p:spPr bwMode="auto">
          <a:xfrm>
            <a:off x="5917097" y="4489827"/>
            <a:ext cx="455103" cy="97512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3306F4"/>
              </a:solidFill>
              <a:effectLst/>
              <a:latin typeface="Calibri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7744" y="5561861"/>
            <a:ext cx="68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Importance de comprendre leur processus de transformation </a:t>
            </a:r>
          </a:p>
          <a:p>
            <a:pPr algn="ctr"/>
            <a:r>
              <a:rPr lang="fr-FR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c.à.d.  </a:t>
            </a:r>
            <a:r>
              <a:rPr lang="fr-FR" b="1" dirty="0" smtClean="0">
                <a:solidFill>
                  <a:srgbClr val="3306F4"/>
                </a:solidFill>
                <a:latin typeface="Calibri" pitchFamily="34" charset="0"/>
                <a:cs typeface="Arial" panose="020B0604020202020204" pitchFamily="34" charset="0"/>
              </a:rPr>
              <a:t>la codification</a:t>
            </a:r>
            <a:endParaRPr lang="fr-FR" b="1" dirty="0">
              <a:solidFill>
                <a:srgbClr val="3306F4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5077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 animBg="1"/>
      <p:bldP spid="2" grpId="0"/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397262" y="548680"/>
            <a:ext cx="609600" cy="4991100"/>
          </a:xfrm>
          <a:prstGeom prst="rect">
            <a:avLst/>
          </a:prstGeom>
          <a:gradFill rotWithShape="0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2" y="2852936"/>
            <a:ext cx="8518281" cy="457200"/>
            <a:chOff x="224" y="1092"/>
            <a:chExt cx="5812" cy="288"/>
          </a:xfrm>
        </p:grpSpPr>
        <p:pic>
          <p:nvPicPr>
            <p:cNvPr id="14341" name="Picture 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b="37782"/>
            <a:stretch>
              <a:fillRect/>
            </a:stretch>
          </p:blipFill>
          <p:spPr bwMode="auto">
            <a:xfrm>
              <a:off x="4680" y="1092"/>
              <a:ext cx="1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41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73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06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39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Picture 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71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1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04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37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70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1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91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13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5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46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57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53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75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2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97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2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19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52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84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17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50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82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15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48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80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3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4" t="34016" r="74850" b="37836"/>
            <a:stretch>
              <a:fillRect/>
            </a:stretch>
          </p:blipFill>
          <p:spPr bwMode="auto">
            <a:xfrm>
              <a:off x="4027" y="1093"/>
              <a:ext cx="128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3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245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3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3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1" name="Picture 3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43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2" name="Picture 3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648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36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86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37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08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38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302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39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629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40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1956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41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283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42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610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43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2937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44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264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45" descr="sima"/>
            <p:cNvPicPr>
              <a:picLocks noChangeAspect="1" noChangeArrowheads="1"/>
            </p:cNvPicPr>
            <p:nvPr/>
          </p:nvPicPr>
          <p:blipFill>
            <a:blip r:embed="rId2" cstate="print"/>
            <a:srcRect l="17317" t="33955" r="74878" b="37782"/>
            <a:stretch>
              <a:fillRect/>
            </a:stretch>
          </p:blipFill>
          <p:spPr bwMode="auto">
            <a:xfrm>
              <a:off x="3591" y="1092"/>
              <a:ext cx="1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Rectangle 47"/>
          <p:cNvSpPr>
            <a:spLocks noChangeArrowheads="1"/>
          </p:cNvSpPr>
          <p:nvPr/>
        </p:nvSpPr>
        <p:spPr bwMode="auto">
          <a:xfrm>
            <a:off x="467544" y="894656"/>
            <a:ext cx="730933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Rappels sur le concept de connaissance 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lien connaissance tacite / connaissance explicite</a:t>
            </a:r>
          </a:p>
          <a:p>
            <a:pPr marL="457200" indent="-457200"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Le processus de codification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Comment réaliser une bonne codification ? </a:t>
            </a: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endParaRPr lang="fr-FR" altLang="en-US" sz="2000" b="1" dirty="0" smtClean="0">
              <a:latin typeface="Calibri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60000"/>
              </a:spcBef>
              <a:buFont typeface="Arial" pitchFamily="34" charset="0"/>
              <a:buChar char="•"/>
            </a:pPr>
            <a:r>
              <a:rPr lang="fr-FR" altLang="en-US" sz="2000" b="1" dirty="0" smtClean="0">
                <a:latin typeface="Calibri" pitchFamily="34" charset="0"/>
              </a:rPr>
              <a:t>Elaborer des stratégies de codification</a:t>
            </a: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fr-LU" sz="20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5026" y="125760"/>
            <a:ext cx="57939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Le processus de codification :</a:t>
            </a:r>
            <a:br>
              <a:rPr lang="fr-FR" sz="40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fr-FR" sz="40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non neutre et complexe</a:t>
            </a:r>
            <a:endParaRPr lang="fr-FR" sz="4000" b="1" dirty="0">
              <a:solidFill>
                <a:schemeClr val="accent4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002" y="1700808"/>
            <a:ext cx="8657163" cy="4824536"/>
          </a:xfrm>
        </p:spPr>
        <p:txBody>
          <a:bodyPr>
            <a:noAutofit/>
          </a:bodyPr>
          <a:lstStyle/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Construire et déployer un systèmes de codes partagés par une communauté</a:t>
            </a:r>
          </a:p>
          <a:p>
            <a:pPr marL="0" indent="0" algn="ctr">
              <a:buNone/>
            </a:pPr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sz="24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Ce système de codes influence la façon de voir puis de représenter un phénomène, une pratique</a:t>
            </a:r>
          </a:p>
          <a:p>
            <a:endParaRPr lang="fr-FR" sz="24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9512" y="1700808"/>
            <a:ext cx="2520279" cy="9437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fr-FR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/>
            <a:r>
              <a:rPr lang="fr-FR" dirty="0" smtClean="0">
                <a:solidFill>
                  <a:srgbClr val="0070C0"/>
                </a:solidFill>
                <a:cs typeface="Arial" panose="020B0604020202020204" pitchFamily="34" charset="0"/>
              </a:rPr>
              <a:t>Connaissance tacite</a:t>
            </a:r>
            <a:endParaRPr lang="fr-FR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305434" y="1700808"/>
            <a:ext cx="2371021" cy="9437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fr-FR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r>
              <a:rPr lang="fr-FR" dirty="0" smtClean="0">
                <a:solidFill>
                  <a:srgbClr val="0070C0"/>
                </a:solidFill>
                <a:cs typeface="Arial" panose="020B0604020202020204" pitchFamily="34" charset="0"/>
              </a:rPr>
              <a:t>Connaissance explicite</a:t>
            </a:r>
          </a:p>
        </p:txBody>
      </p:sp>
      <p:sp>
        <p:nvSpPr>
          <p:cNvPr id="10" name="Flèche droite 9"/>
          <p:cNvSpPr/>
          <p:nvPr/>
        </p:nvSpPr>
        <p:spPr bwMode="auto">
          <a:xfrm>
            <a:off x="2935584" y="1848515"/>
            <a:ext cx="2952328" cy="79603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399235" y="206071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cs typeface="Arial" panose="020B0604020202020204" pitchFamily="34" charset="0"/>
              </a:rPr>
              <a:t>codification</a:t>
            </a:r>
            <a:endParaRPr lang="fr-FR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13" name="Flèche vers le bas 12"/>
          <p:cNvSpPr/>
          <p:nvPr/>
        </p:nvSpPr>
        <p:spPr bwMode="auto">
          <a:xfrm>
            <a:off x="3973031" y="2687820"/>
            <a:ext cx="627435" cy="784448"/>
          </a:xfrm>
          <a:prstGeom prst="downArrow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" name="Flèche vers le bas 13"/>
          <p:cNvSpPr/>
          <p:nvPr/>
        </p:nvSpPr>
        <p:spPr bwMode="auto">
          <a:xfrm>
            <a:off x="3973031" y="4365104"/>
            <a:ext cx="627435" cy="784448"/>
          </a:xfrm>
          <a:prstGeom prst="downArrow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1041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 animBg="1"/>
      <p:bldP spid="10" grpId="0" animBg="1"/>
      <p:bldP spid="11" grpId="0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4262</TotalTime>
  <Words>688</Words>
  <Application>Microsoft Macintosh PowerPoint</Application>
  <PresentationFormat>Présentation à l'écran (4:3)</PresentationFormat>
  <Paragraphs>227</Paragraphs>
  <Slides>19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processus de codification : non neutre et complexe</vt:lpstr>
      <vt:lpstr>La codification : enjeux et limites</vt:lpstr>
      <vt:lpstr>Présentation PowerPoint</vt:lpstr>
      <vt:lpstr>Comment réaliser une bonne codification ?</vt:lpstr>
      <vt:lpstr>Présentation PowerPoint</vt:lpstr>
      <vt:lpstr>Les étapes clés de la codification</vt:lpstr>
      <vt:lpstr>le rôle de l’abstraction</vt:lpstr>
      <vt:lpstr>Présentation PowerPoint</vt:lpstr>
      <vt:lpstr>Présentation PowerPoint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Recherche en SI, Organisation et Management : Nouveaux paradigmes épistémologiques</dc:title>
  <dc:creator>Catherine Thomas</dc:creator>
  <cp:lastModifiedBy>Guy Home</cp:lastModifiedBy>
  <cp:revision>108</cp:revision>
  <dcterms:created xsi:type="dcterms:W3CDTF">2014-10-31T11:48:25Z</dcterms:created>
  <dcterms:modified xsi:type="dcterms:W3CDTF">2016-01-06T17:46:28Z</dcterms:modified>
</cp:coreProperties>
</file>