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6" r:id="rId2"/>
    <p:sldId id="475" r:id="rId3"/>
    <p:sldId id="476" r:id="rId4"/>
    <p:sldId id="478" r:id="rId5"/>
    <p:sldId id="479" r:id="rId6"/>
    <p:sldId id="493" r:id="rId7"/>
    <p:sldId id="490" r:id="rId8"/>
    <p:sldId id="492" r:id="rId9"/>
    <p:sldId id="494" r:id="rId10"/>
    <p:sldId id="495" r:id="rId11"/>
    <p:sldId id="491" r:id="rId12"/>
    <p:sldId id="498" r:id="rId13"/>
    <p:sldId id="496" r:id="rId14"/>
    <p:sldId id="499" r:id="rId15"/>
    <p:sldId id="500" r:id="rId16"/>
    <p:sldId id="497" r:id="rId17"/>
    <p:sldId id="501" r:id="rId18"/>
    <p:sldId id="502" r:id="rId19"/>
    <p:sldId id="503" r:id="rId20"/>
    <p:sldId id="504" r:id="rId21"/>
    <p:sldId id="507" r:id="rId22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864" y="-228"/>
      </p:cViewPr>
      <p:guideLst>
        <p:guide orient="horz" pos="379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23/10/2013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23/10/2013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54884E2-5CF3-4269-9D0F-23D3AE7CEA99}" type="slidenum">
              <a:rPr lang="fr-FR" sz="1200">
                <a:latin typeface="Times New Roman" pitchFamily="18" charset="0"/>
              </a:rPr>
              <a:pPr algn="r" eaLnBrk="0" hangingPunct="0"/>
              <a:t>12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000" b="1">
              <a:latin typeface="Times New Roman" pitchFamily="18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57238" eaLnBrk="0" hangingPunct="0"/>
            <a:r>
              <a:rPr lang="fr-FR" sz="1000" b="1" i="1">
                <a:latin typeface="Times New Roman" pitchFamily="18" charset="0"/>
              </a:rPr>
              <a:t>1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000" b="1">
              <a:latin typeface="Times New Roman" pitchFamily="18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000" b="1"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0" y="620713"/>
            <a:ext cx="5211763" cy="3608387"/>
          </a:xfrm>
          <a:ln cap="flat">
            <a:solidFill>
              <a:schemeClr val="tx1"/>
            </a:solidFill>
          </a:ln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0225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algn="just" defTabSz="703263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C6DF4D0-8829-4E72-806D-EB8D82531555}" type="slidenum">
              <a:rPr lang="fr-FR" sz="1200">
                <a:latin typeface="Times New Roman" pitchFamily="18" charset="0"/>
              </a:rPr>
              <a:pPr algn="r" eaLnBrk="0" hangingPunct="0"/>
              <a:t>14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C298CC2-A920-4F4C-806F-5F9C369EA62A}" type="slidenum">
              <a:rPr lang="fr-FR" sz="1200">
                <a:latin typeface="Times New Roman" pitchFamily="18" charset="0"/>
              </a:rPr>
              <a:pPr algn="r" eaLnBrk="0" hangingPunct="0"/>
              <a:t>15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E9C695A-8E72-4967-93B3-4EC0010EBE59}" type="slidenum">
              <a:rPr lang="fr-FR" sz="1200">
                <a:latin typeface="Times New Roman" pitchFamily="18" charset="0"/>
              </a:rPr>
              <a:pPr algn="r" eaLnBrk="0" hangingPunct="0"/>
              <a:t>17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‹N°›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Jean-Louis Ermine,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n°2,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2013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i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2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Une théorie de la connaissance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4292600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>
                <a:solidFill>
                  <a:srgbClr val="002060"/>
                </a:solidFill>
                <a:latin typeface="Calibri" pitchFamily="34" charset="0"/>
              </a:rPr>
              <a:t>Jean-Louis ERMINE</a:t>
            </a:r>
          </a:p>
        </p:txBody>
      </p:sp>
      <p:pic>
        <p:nvPicPr>
          <p:cNvPr id="110593" name="Picture 1" descr="U:\AGeCSO\Logo\Logo final AGeC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32656"/>
            <a:ext cx="1116012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00473" y="332656"/>
            <a:ext cx="9217023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La connaissance est un ensemble de messages </a:t>
            </a:r>
          </a:p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qui représente la perception d’un système général</a:t>
            </a:r>
          </a:p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K= ISC + SFE 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2444603" y="2637125"/>
            <a:ext cx="3631627" cy="1811114"/>
            <a:chOff x="2911" y="1685"/>
            <a:chExt cx="1882" cy="1021"/>
          </a:xfrm>
        </p:grpSpPr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2911" y="1685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rgbClr val="00B050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5313040" y="4434779"/>
            <a:ext cx="4136069" cy="1163321"/>
            <a:chOff x="5313040" y="4434779"/>
            <a:chExt cx="4136069" cy="1163321"/>
          </a:xfrm>
        </p:grpSpPr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950349" y="4434779"/>
              <a:ext cx="65883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SENS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313040" y="4859436"/>
              <a:ext cx="41360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Quelles représentations donnent du sens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aux  aspects structurel, fonctionnel  et évolutif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du système perçu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344488" y="4424361"/>
            <a:ext cx="4027064" cy="1173739"/>
            <a:chOff x="344488" y="4424361"/>
            <a:chExt cx="4027064" cy="1173739"/>
          </a:xfrm>
        </p:grpSpPr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2705514" y="4424361"/>
              <a:ext cx="1177758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CONTEXTE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488" y="4859436"/>
              <a:ext cx="40270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Quelles représentations mettent en contexte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les aspects structurel, fonctionnel  et évolutif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du système perçu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4160912" y="1394192"/>
            <a:ext cx="5477986" cy="1200217"/>
            <a:chOff x="4160912" y="1394192"/>
            <a:chExt cx="5477986" cy="1200217"/>
          </a:xfrm>
        </p:grpSpPr>
        <p:grpSp>
          <p:nvGrpSpPr>
            <p:cNvPr id="61" name="Groupe 60"/>
            <p:cNvGrpSpPr/>
            <p:nvPr/>
          </p:nvGrpSpPr>
          <p:grpSpPr>
            <a:xfrm>
              <a:off x="4160912" y="1394192"/>
              <a:ext cx="1557286" cy="1200217"/>
              <a:chOff x="4446587" y="1394192"/>
              <a:chExt cx="1557286" cy="1200217"/>
            </a:xfrm>
          </p:grpSpPr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4446587" y="2224435"/>
                <a:ext cx="1557286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fr-FR" sz="1800" dirty="0" smtClean="0">
                    <a:solidFill>
                      <a:schemeClr val="accent2"/>
                    </a:solidFill>
                    <a:latin typeface="+mn-lt"/>
                  </a:rPr>
                  <a:t>INFORMATION</a:t>
                </a:r>
                <a:endParaRPr lang="fr-FR" sz="18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029052" y="1394192"/>
                <a:ext cx="1847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fr-FR" b="1" i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953000" y="1484784"/>
              <a:ext cx="468589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Quelles représentations fournissent de l’information 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sur les aspects structurel, fonctionnel  et évolutif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du système perçu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288704" y="476672"/>
            <a:ext cx="532859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Connaissance et information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44603" y="3498963"/>
            <a:ext cx="3631627" cy="1802245"/>
            <a:chOff x="2911" y="1690"/>
            <a:chExt cx="1882" cy="1016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651" y="2091"/>
              <a:ext cx="425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911" y="1971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rgbClr val="00B050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27472" y="1833696"/>
            <a:ext cx="2016224" cy="1734490"/>
            <a:chOff x="3800872" y="476672"/>
            <a:chExt cx="2304256" cy="2265056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800872" y="2258582"/>
              <a:ext cx="2304256" cy="483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fr-FR" sz="1800" dirty="0" smtClean="0">
                  <a:solidFill>
                    <a:srgbClr val="00B0F0"/>
                  </a:solidFill>
                  <a:latin typeface="+mn-lt"/>
                </a:rPr>
                <a:t>Information</a:t>
              </a:r>
              <a:endParaRPr lang="fr-FR" sz="1800" dirty="0">
                <a:solidFill>
                  <a:srgbClr val="00B0F0"/>
                </a:solidFill>
                <a:latin typeface="+mn-lt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800872" y="476672"/>
              <a:ext cx="2298348" cy="1802245"/>
              <a:chOff x="3930282" y="4219043"/>
              <a:chExt cx="2298348" cy="1802245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074691" y="4219043"/>
                <a:ext cx="0" cy="12275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074691" y="5446556"/>
                <a:ext cx="1152009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3953557" y="5446556"/>
                <a:ext cx="1121135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>
                <a:off x="3949697" y="4219043"/>
                <a:ext cx="1119205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5068902" y="4219043"/>
                <a:ext cx="1153939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949697" y="5994680"/>
                <a:ext cx="2273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5082410" y="4291051"/>
                <a:ext cx="230629" cy="722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5313040" y="5085184"/>
                <a:ext cx="915590" cy="936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H="1">
                <a:off x="3930282" y="5013177"/>
                <a:ext cx="1382758" cy="10060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265409" y="5001317"/>
                <a:ext cx="119639" cy="1153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488974" y="1545664"/>
            <a:ext cx="896074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Données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5961112" y="2913816"/>
            <a:ext cx="1180190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Traitements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080792" y="2913816"/>
            <a:ext cx="854973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Versions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5"/>
          <p:cNvSpPr>
            <a:spLocks noGrp="1"/>
          </p:cNvSpPr>
          <p:nvPr>
            <p:ph type="title" idx="4294967295"/>
          </p:nvPr>
        </p:nvSpPr>
        <p:spPr>
          <a:xfrm>
            <a:off x="1095449" y="188640"/>
            <a:ext cx="7673975" cy="719138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accent2"/>
                </a:solidFill>
                <a:latin typeface="Calibri" pitchFamily="34" charset="0"/>
              </a:rPr>
              <a:t>Exemple de connaissance : Comment faire une pâte pâtissière ?</a:t>
            </a:r>
          </a:p>
        </p:txBody>
      </p:sp>
      <p:sp>
        <p:nvSpPr>
          <p:cNvPr id="184345" name="Title 25"/>
          <p:cNvSpPr>
            <a:spLocks/>
          </p:cNvSpPr>
          <p:nvPr/>
        </p:nvSpPr>
        <p:spPr bwMode="auto">
          <a:xfrm>
            <a:off x="1315243" y="692696"/>
            <a:ext cx="727551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dirty="0" err="1" smtClean="0">
                <a:solidFill>
                  <a:srgbClr val="315683"/>
                </a:solidFill>
                <a:latin typeface="Calibri" pitchFamily="34" charset="0"/>
              </a:rPr>
              <a:t>L’information</a:t>
            </a:r>
            <a:endParaRPr lang="en-US" sz="1800" dirty="0">
              <a:solidFill>
                <a:srgbClr val="315683"/>
              </a:solidFill>
              <a:latin typeface="Calibri" pitchFamily="34" charset="0"/>
            </a:endParaRP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398463" y="1196752"/>
            <a:ext cx="1187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sz="1600" b="1" i="1">
                <a:latin typeface="Calibri" pitchFamily="34" charset="0"/>
              </a:rPr>
              <a:t>Les données</a:t>
            </a: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992188" y="1557115"/>
            <a:ext cx="25431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Farine :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Quantité disponible (Kg)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Fournisseurs</a:t>
            </a:r>
          </a:p>
          <a:p>
            <a:pPr defTabSz="603250" eaLnBrk="0" hangingPunct="0"/>
            <a:r>
              <a:rPr lang="fr-FR" b="1" dirty="0">
                <a:latin typeface="Calibri" pitchFamily="34" charset="0"/>
              </a:rPr>
              <a:t>Œufs :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Quantité disponible (Entier)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Date de ponte (</a:t>
            </a:r>
            <a:r>
              <a:rPr lang="fr-FR" i="1" dirty="0" err="1">
                <a:latin typeface="Calibri" pitchFamily="34" charset="0"/>
              </a:rPr>
              <a:t>jj</a:t>
            </a:r>
            <a:r>
              <a:rPr lang="fr-FR" i="1" dirty="0">
                <a:latin typeface="Calibri" pitchFamily="34" charset="0"/>
              </a:rPr>
              <a:t>/mm/</a:t>
            </a:r>
            <a:r>
              <a:rPr lang="fr-FR" i="1" dirty="0" err="1">
                <a:latin typeface="Calibri" pitchFamily="34" charset="0"/>
              </a:rPr>
              <a:t>aa</a:t>
            </a:r>
            <a:r>
              <a:rPr lang="fr-FR" i="1" dirty="0">
                <a:latin typeface="Calibri" pitchFamily="34" charset="0"/>
              </a:rPr>
              <a:t>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Fournisseurs</a:t>
            </a:r>
          </a:p>
          <a:p>
            <a:pPr defTabSz="603250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Lait :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Quantité disponible (l)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Type (écrémé, </a:t>
            </a:r>
            <a:r>
              <a:rPr lang="fr-FR" i="1" dirty="0" err="1">
                <a:latin typeface="Calibri" pitchFamily="34" charset="0"/>
              </a:rPr>
              <a:t>semi-écrémé</a:t>
            </a:r>
            <a:r>
              <a:rPr lang="fr-FR" i="1" dirty="0">
                <a:latin typeface="Calibri" pitchFamily="34" charset="0"/>
              </a:rPr>
              <a:t>, cru.)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Fournisseurs</a:t>
            </a:r>
          </a:p>
          <a:p>
            <a:pPr defTabSz="603250" eaLnBrk="0" hangingPunct="0"/>
            <a:r>
              <a:rPr lang="fr-FR" dirty="0">
                <a:latin typeface="Calibri" pitchFamily="34" charset="0"/>
              </a:rPr>
              <a:t>etc. ...</a:t>
            </a: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992188" y="4171528"/>
            <a:ext cx="2809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Four :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Température de fonctionnement (°C)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Temps de préchauffage (mn)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Largeur (cm)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etc. ...</a:t>
            </a:r>
          </a:p>
          <a:p>
            <a:pPr defTabSz="603250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Tarte :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Temps de cuisson (mn)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Quantité de farine (g)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Nombre d’œufs (Entier)</a:t>
            </a:r>
          </a:p>
          <a:p>
            <a:pPr defTabSz="603250" eaLnBrk="0" hangingPunct="0"/>
            <a:r>
              <a:rPr lang="fr-FR" i="1" dirty="0">
                <a:latin typeface="Calibri" pitchFamily="34" charset="0"/>
              </a:rPr>
              <a:t>etc. ...</a:t>
            </a: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4665663" y="1196752"/>
            <a:ext cx="14652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sz="1600" b="1" i="1">
                <a:latin typeface="Calibri" pitchFamily="34" charset="0"/>
              </a:rPr>
              <a:t>Les traitements</a:t>
            </a:r>
          </a:p>
        </p:txBody>
      </p:sp>
      <p:sp>
        <p:nvSpPr>
          <p:cNvPr id="237582" name="Rectangle 14"/>
          <p:cNvSpPr>
            <a:spLocks noChangeArrowheads="1"/>
          </p:cNvSpPr>
          <p:nvPr/>
        </p:nvSpPr>
        <p:spPr bwMode="auto">
          <a:xfrm>
            <a:off x="5457825" y="1484090"/>
            <a:ext cx="31765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b="1" i="1">
                <a:solidFill>
                  <a:schemeClr val="accent2"/>
                </a:solidFill>
                <a:latin typeface="Calibri" pitchFamily="34" charset="0"/>
              </a:rPr>
              <a:t>Gestion des stocks :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Si La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quantité de farine</a:t>
            </a:r>
            <a:r>
              <a:rPr lang="fr-FR" i="1">
                <a:latin typeface="Calibri" pitchFamily="34" charset="0"/>
              </a:rPr>
              <a:t> est &lt; n kg</a:t>
            </a:r>
            <a:endParaRPr lang="fr-FR">
              <a:latin typeface="Calibri" pitchFamily="34" charset="0"/>
            </a:endParaRP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Alors 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	Choisir un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fournisseur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	et Passer la commande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Tant que La commande n’est pas honorée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	Relancer le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fournisseur</a:t>
            </a:r>
            <a:r>
              <a:rPr lang="fr-FR" i="1" u="sng">
                <a:latin typeface="Calibri" pitchFamily="34" charset="0"/>
              </a:rPr>
              <a:t> 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Enregistrer la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quantité de farine</a:t>
            </a:r>
            <a:r>
              <a:rPr lang="fr-FR" i="1">
                <a:latin typeface="Calibri" pitchFamily="34" charset="0"/>
              </a:rPr>
              <a:t> rentrée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etc. ...</a:t>
            </a: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5457825" y="3582765"/>
            <a:ext cx="33861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i="1">
                <a:latin typeface="Calibri" pitchFamily="34" charset="0"/>
              </a:rPr>
              <a:t> </a:t>
            </a:r>
            <a:r>
              <a:rPr lang="fr-FR" b="1" i="1">
                <a:solidFill>
                  <a:schemeClr val="accent2"/>
                </a:solidFill>
                <a:latin typeface="Calibri" pitchFamily="34" charset="0"/>
              </a:rPr>
              <a:t>Procédure de conduite du four :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Mettre le four en marche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Dès que le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temps de préchauffage</a:t>
            </a:r>
            <a:r>
              <a:rPr lang="fr-FR" i="1">
                <a:latin typeface="Calibri" pitchFamily="34" charset="0"/>
              </a:rPr>
              <a:t> est fini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Laisser pendant le</a:t>
            </a:r>
            <a:r>
              <a:rPr lang="fr-FR" i="1" u="sng">
                <a:latin typeface="Calibri" pitchFamily="34" charset="0"/>
              </a:rPr>
              <a:t>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temps de cuisson</a:t>
            </a:r>
            <a:r>
              <a:rPr lang="fr-FR" i="1">
                <a:latin typeface="Calibri" pitchFamily="34" charset="0"/>
              </a:rPr>
              <a:t> donné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à la 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température de fonctionnement</a:t>
            </a:r>
            <a:r>
              <a:rPr lang="fr-FR" i="1">
                <a:latin typeface="Calibri" pitchFamily="34" charset="0"/>
              </a:rPr>
              <a:t> du four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etc. ...</a:t>
            </a:r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5457825" y="5084540"/>
            <a:ext cx="24098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603250" eaLnBrk="0" hangingPunct="0"/>
            <a:r>
              <a:rPr lang="fr-FR" i="1">
                <a:latin typeface="Calibri" pitchFamily="34" charset="0"/>
              </a:rPr>
              <a:t> </a:t>
            </a:r>
            <a:r>
              <a:rPr lang="fr-FR" b="1" i="1">
                <a:solidFill>
                  <a:schemeClr val="accent2"/>
                </a:solidFill>
                <a:latin typeface="Calibri" pitchFamily="34" charset="0"/>
              </a:rPr>
              <a:t>Réalisation de la tarte :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Mélanger la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quantité de farine</a:t>
            </a:r>
            <a:r>
              <a:rPr lang="fr-FR" i="1">
                <a:latin typeface="Calibri" pitchFamily="34" charset="0"/>
              </a:rPr>
              <a:t> </a:t>
            </a: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au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nombre d’oeufs</a:t>
            </a:r>
            <a:endParaRPr lang="fr-FR" i="1">
              <a:latin typeface="Calibri" pitchFamily="34" charset="0"/>
            </a:endParaRP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Ajouter la </a:t>
            </a:r>
            <a:r>
              <a:rPr lang="fr-FR" i="1" u="sng">
                <a:solidFill>
                  <a:srgbClr val="0099FF"/>
                </a:solidFill>
                <a:latin typeface="Calibri" pitchFamily="34" charset="0"/>
              </a:rPr>
              <a:t>quantité de lait</a:t>
            </a:r>
            <a:endParaRPr lang="fr-FR" i="1">
              <a:latin typeface="Calibri" pitchFamily="34" charset="0"/>
            </a:endParaRPr>
          </a:p>
          <a:p>
            <a:pPr defTabSz="603250" eaLnBrk="0" hangingPunct="0"/>
            <a:r>
              <a:rPr lang="fr-FR" i="1">
                <a:latin typeface="Calibri" pitchFamily="34" charset="0"/>
              </a:rPr>
              <a:t>etc. 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5" grpId="0"/>
      <p:bldP spid="237574" grpId="0"/>
      <p:bldP spid="237575" grpId="0"/>
      <p:bldP spid="237576" grpId="0"/>
      <p:bldP spid="237581" grpId="0"/>
      <p:bldP spid="237582" grpId="0"/>
      <p:bldP spid="237583" grpId="0"/>
      <p:bldP spid="237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288704" y="476672"/>
            <a:ext cx="532859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Connaissance et sens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4728" y="1412776"/>
            <a:ext cx="3631627" cy="1802245"/>
            <a:chOff x="2911" y="1690"/>
            <a:chExt cx="1882" cy="1016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651" y="2091"/>
              <a:ext cx="425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911" y="1971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rgbClr val="92D050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6" name="Groupe 40"/>
          <p:cNvGrpSpPr/>
          <p:nvPr/>
        </p:nvGrpSpPr>
        <p:grpSpPr>
          <a:xfrm>
            <a:off x="5241032" y="3541952"/>
            <a:ext cx="2016224" cy="1734490"/>
            <a:chOff x="3800872" y="476672"/>
            <a:chExt cx="2304256" cy="2265056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800872" y="2258582"/>
              <a:ext cx="2304256" cy="483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fr-FR" sz="1800" dirty="0" smtClean="0">
                  <a:solidFill>
                    <a:srgbClr val="00B0F0"/>
                  </a:solidFill>
                  <a:latin typeface="+mn-lt"/>
                </a:rPr>
                <a:t>Sens</a:t>
              </a:r>
              <a:endParaRPr lang="fr-FR" sz="1800" dirty="0">
                <a:solidFill>
                  <a:srgbClr val="00B0F0"/>
                </a:solidFill>
                <a:latin typeface="+mn-lt"/>
              </a:endParaRPr>
            </a:p>
          </p:txBody>
        </p:sp>
        <p:grpSp>
          <p:nvGrpSpPr>
            <p:cNvPr id="17" name="Groupe 39"/>
            <p:cNvGrpSpPr/>
            <p:nvPr/>
          </p:nvGrpSpPr>
          <p:grpSpPr>
            <a:xfrm>
              <a:off x="3800872" y="476672"/>
              <a:ext cx="2298348" cy="1802245"/>
              <a:chOff x="3930282" y="4219043"/>
              <a:chExt cx="2298348" cy="1802245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074691" y="4219043"/>
                <a:ext cx="0" cy="12275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074691" y="5446556"/>
                <a:ext cx="1152009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3953557" y="5446556"/>
                <a:ext cx="1121135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>
                <a:off x="3949697" y="4219043"/>
                <a:ext cx="1119205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5068902" y="4219043"/>
                <a:ext cx="1153939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949697" y="5994680"/>
                <a:ext cx="2273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5082410" y="4291051"/>
                <a:ext cx="230629" cy="722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5313040" y="5085184"/>
                <a:ext cx="915590" cy="936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H="1">
                <a:off x="3930282" y="5013177"/>
                <a:ext cx="1382758" cy="10060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265409" y="5001317"/>
                <a:ext cx="119639" cy="1153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783010" y="3253920"/>
            <a:ext cx="935123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Concepts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257256" y="4622072"/>
            <a:ext cx="696917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Tâches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471596" y="4622072"/>
            <a:ext cx="769436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Lignées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7" y="1339950"/>
            <a:ext cx="9274175" cy="4797425"/>
            <a:chOff x="308" y="935"/>
            <a:chExt cx="5842" cy="3022"/>
          </a:xfrm>
        </p:grpSpPr>
        <p:sp>
          <p:nvSpPr>
            <p:cNvPr id="14342" name="Line 8"/>
            <p:cNvSpPr>
              <a:spLocks noChangeShapeType="1"/>
            </p:cNvSpPr>
            <p:nvPr/>
          </p:nvSpPr>
          <p:spPr bwMode="auto">
            <a:xfrm>
              <a:off x="1569" y="127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3389" y="1129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>
              <a:off x="1569" y="1273"/>
              <a:ext cx="3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5209" y="127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2878" y="935"/>
              <a:ext cx="1023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patissière</a:t>
              </a:r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1136" y="1521"/>
              <a:ext cx="892" cy="249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tartes</a:t>
              </a:r>
            </a:p>
          </p:txBody>
        </p:sp>
        <p:sp>
          <p:nvSpPr>
            <p:cNvPr id="14348" name="Rectangle 14"/>
            <p:cNvSpPr>
              <a:spLocks noChangeArrowheads="1"/>
            </p:cNvSpPr>
            <p:nvPr/>
          </p:nvSpPr>
          <p:spPr bwMode="auto">
            <a:xfrm>
              <a:off x="4748" y="1496"/>
              <a:ext cx="972" cy="249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gateaux</a:t>
              </a:r>
            </a:p>
          </p:txBody>
        </p:sp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1214" y="2318"/>
              <a:ext cx="710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sablée</a:t>
              </a:r>
            </a:p>
          </p:txBody>
        </p:sp>
        <p:sp>
          <p:nvSpPr>
            <p:cNvPr id="14350" name="Line 16"/>
            <p:cNvSpPr>
              <a:spLocks noChangeShapeType="1"/>
            </p:cNvSpPr>
            <p:nvPr/>
          </p:nvSpPr>
          <p:spPr bwMode="auto">
            <a:xfrm>
              <a:off x="1049" y="2089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1" name="Line 17"/>
            <p:cNvSpPr>
              <a:spLocks noChangeShapeType="1"/>
            </p:cNvSpPr>
            <p:nvPr/>
          </p:nvSpPr>
          <p:spPr bwMode="auto">
            <a:xfrm>
              <a:off x="1569" y="1753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2" name="Line 18"/>
            <p:cNvSpPr>
              <a:spLocks noChangeShapeType="1"/>
            </p:cNvSpPr>
            <p:nvPr/>
          </p:nvSpPr>
          <p:spPr bwMode="auto">
            <a:xfrm>
              <a:off x="1048" y="2089"/>
              <a:ext cx="1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3" name="Line 19"/>
            <p:cNvSpPr>
              <a:spLocks noChangeShapeType="1"/>
            </p:cNvSpPr>
            <p:nvPr/>
          </p:nvSpPr>
          <p:spPr bwMode="auto">
            <a:xfrm>
              <a:off x="2349" y="2089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>
              <a:off x="737" y="3555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5" name="Freeform 21"/>
            <p:cNvSpPr>
              <a:spLocks/>
            </p:cNvSpPr>
            <p:nvPr/>
          </p:nvSpPr>
          <p:spPr bwMode="auto">
            <a:xfrm>
              <a:off x="3077" y="1753"/>
              <a:ext cx="312" cy="480"/>
            </a:xfrm>
            <a:custGeom>
              <a:avLst/>
              <a:gdLst>
                <a:gd name="T0" fmla="*/ 464 w 288"/>
                <a:gd name="T1" fmla="*/ 0 h 480"/>
                <a:gd name="T2" fmla="*/ 464 w 288"/>
                <a:gd name="T3" fmla="*/ 179 h 480"/>
                <a:gd name="T4" fmla="*/ 0 w 288"/>
                <a:gd name="T5" fmla="*/ 179 h 480"/>
                <a:gd name="T6" fmla="*/ 0 w 288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0"/>
                <a:gd name="T14" fmla="*/ 288 w 28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0">
                  <a:moveTo>
                    <a:pt x="287" y="0"/>
                  </a:moveTo>
                  <a:lnTo>
                    <a:pt x="287" y="179"/>
                  </a:lnTo>
                  <a:lnTo>
                    <a:pt x="0" y="179"/>
                  </a:lnTo>
                  <a:lnTo>
                    <a:pt x="0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6" name="Freeform 22"/>
            <p:cNvSpPr>
              <a:spLocks/>
            </p:cNvSpPr>
            <p:nvPr/>
          </p:nvSpPr>
          <p:spPr bwMode="auto">
            <a:xfrm>
              <a:off x="3389" y="1753"/>
              <a:ext cx="726" cy="480"/>
            </a:xfrm>
            <a:custGeom>
              <a:avLst/>
              <a:gdLst>
                <a:gd name="T0" fmla="*/ 0 w 670"/>
                <a:gd name="T1" fmla="*/ 0 h 480"/>
                <a:gd name="T2" fmla="*/ 0 w 670"/>
                <a:gd name="T3" fmla="*/ 179 h 480"/>
                <a:gd name="T4" fmla="*/ 1084 w 670"/>
                <a:gd name="T5" fmla="*/ 179 h 480"/>
                <a:gd name="T6" fmla="*/ 1084 w 670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0"/>
                <a:gd name="T13" fmla="*/ 0 h 480"/>
                <a:gd name="T14" fmla="*/ 670 w 670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0" h="480">
                  <a:moveTo>
                    <a:pt x="0" y="0"/>
                  </a:moveTo>
                  <a:lnTo>
                    <a:pt x="0" y="179"/>
                  </a:lnTo>
                  <a:lnTo>
                    <a:pt x="669" y="179"/>
                  </a:lnTo>
                  <a:lnTo>
                    <a:pt x="669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7" name="Rectangle 23"/>
            <p:cNvSpPr>
              <a:spLocks noChangeArrowheads="1"/>
            </p:cNvSpPr>
            <p:nvPr/>
          </p:nvSpPr>
          <p:spPr bwMode="auto">
            <a:xfrm>
              <a:off x="2826" y="2241"/>
              <a:ext cx="554" cy="320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pain</a:t>
              </a:r>
            </a:p>
          </p:txBody>
        </p:sp>
        <p:sp>
          <p:nvSpPr>
            <p:cNvPr id="14358" name="Rectangle 24"/>
            <p:cNvSpPr>
              <a:spLocks noChangeArrowheads="1"/>
            </p:cNvSpPr>
            <p:nvPr/>
          </p:nvSpPr>
          <p:spPr bwMode="auto">
            <a:xfrm>
              <a:off x="3814" y="2303"/>
              <a:ext cx="606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brioche</a:t>
              </a:r>
            </a:p>
          </p:txBody>
        </p:sp>
        <p:sp>
          <p:nvSpPr>
            <p:cNvPr id="14359" name="Rectangle 25"/>
            <p:cNvSpPr>
              <a:spLocks noChangeArrowheads="1"/>
            </p:cNvSpPr>
            <p:nvPr/>
          </p:nvSpPr>
          <p:spPr bwMode="auto">
            <a:xfrm>
              <a:off x="1837" y="2673"/>
              <a:ext cx="1024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feuilletée</a:t>
              </a:r>
            </a:p>
          </p:txBody>
        </p:sp>
        <p:sp>
          <p:nvSpPr>
            <p:cNvPr id="14360" name="Rectangle 26"/>
            <p:cNvSpPr>
              <a:spLocks noChangeArrowheads="1"/>
            </p:cNvSpPr>
            <p:nvPr/>
          </p:nvSpPr>
          <p:spPr bwMode="auto">
            <a:xfrm>
              <a:off x="590" y="2662"/>
              <a:ext cx="919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brisée</a:t>
              </a:r>
            </a:p>
          </p:txBody>
        </p:sp>
        <p:sp>
          <p:nvSpPr>
            <p:cNvPr id="14361" name="Rectangle 27"/>
            <p:cNvSpPr>
              <a:spLocks noChangeArrowheads="1"/>
            </p:cNvSpPr>
            <p:nvPr/>
          </p:nvSpPr>
          <p:spPr bwMode="auto">
            <a:xfrm>
              <a:off x="2828" y="1521"/>
              <a:ext cx="1121" cy="249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pain</a:t>
              </a:r>
            </a:p>
          </p:txBody>
        </p:sp>
        <p:sp>
          <p:nvSpPr>
            <p:cNvPr id="14362" name="AutoShape 28"/>
            <p:cNvSpPr>
              <a:spLocks noChangeArrowheads="1"/>
            </p:cNvSpPr>
            <p:nvPr/>
          </p:nvSpPr>
          <p:spPr bwMode="auto">
            <a:xfrm>
              <a:off x="308" y="3732"/>
              <a:ext cx="816" cy="225"/>
            </a:xfrm>
            <a:prstGeom prst="roundRect">
              <a:avLst>
                <a:gd name="adj" fmla="val 16639"/>
              </a:avLst>
            </a:prstGeom>
            <a:noFill/>
            <a:ln w="19050" algn="ctr">
              <a:solidFill>
                <a:srgbClr val="7D60A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 typeface="Arial" charset="0"/>
                <a:buChar char="•"/>
              </a:pPr>
              <a:r>
                <a:rPr lang="en-CA" sz="11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Tartes  pâtissières</a:t>
              </a:r>
            </a:p>
          </p:txBody>
        </p:sp>
        <p:sp>
          <p:nvSpPr>
            <p:cNvPr id="14363" name="Freeform 29"/>
            <p:cNvSpPr>
              <a:spLocks/>
            </p:cNvSpPr>
            <p:nvPr/>
          </p:nvSpPr>
          <p:spPr bwMode="auto">
            <a:xfrm>
              <a:off x="737" y="2857"/>
              <a:ext cx="312" cy="480"/>
            </a:xfrm>
            <a:custGeom>
              <a:avLst/>
              <a:gdLst>
                <a:gd name="T0" fmla="*/ 464 w 288"/>
                <a:gd name="T1" fmla="*/ 0 h 480"/>
                <a:gd name="T2" fmla="*/ 464 w 288"/>
                <a:gd name="T3" fmla="*/ 179 h 480"/>
                <a:gd name="T4" fmla="*/ 0 w 288"/>
                <a:gd name="T5" fmla="*/ 179 h 480"/>
                <a:gd name="T6" fmla="*/ 0 w 288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0"/>
                <a:gd name="T14" fmla="*/ 288 w 28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0">
                  <a:moveTo>
                    <a:pt x="287" y="0"/>
                  </a:moveTo>
                  <a:lnTo>
                    <a:pt x="287" y="179"/>
                  </a:lnTo>
                  <a:lnTo>
                    <a:pt x="0" y="179"/>
                  </a:lnTo>
                  <a:lnTo>
                    <a:pt x="0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4" name="Freeform 30"/>
            <p:cNvSpPr>
              <a:spLocks/>
            </p:cNvSpPr>
            <p:nvPr/>
          </p:nvSpPr>
          <p:spPr bwMode="auto">
            <a:xfrm>
              <a:off x="1049" y="2857"/>
              <a:ext cx="623" cy="480"/>
            </a:xfrm>
            <a:custGeom>
              <a:avLst/>
              <a:gdLst>
                <a:gd name="T0" fmla="*/ 0 w 575"/>
                <a:gd name="T1" fmla="*/ 0 h 480"/>
                <a:gd name="T2" fmla="*/ 0 w 575"/>
                <a:gd name="T3" fmla="*/ 179 h 480"/>
                <a:gd name="T4" fmla="*/ 929 w 575"/>
                <a:gd name="T5" fmla="*/ 179 h 480"/>
                <a:gd name="T6" fmla="*/ 929 w 575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5"/>
                <a:gd name="T13" fmla="*/ 0 h 480"/>
                <a:gd name="T14" fmla="*/ 575 w 575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5" h="480">
                  <a:moveTo>
                    <a:pt x="0" y="0"/>
                  </a:moveTo>
                  <a:lnTo>
                    <a:pt x="0" y="179"/>
                  </a:lnTo>
                  <a:lnTo>
                    <a:pt x="574" y="179"/>
                  </a:lnTo>
                  <a:lnTo>
                    <a:pt x="574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5" name="Rectangle 31"/>
            <p:cNvSpPr>
              <a:spLocks noChangeArrowheads="1"/>
            </p:cNvSpPr>
            <p:nvPr/>
          </p:nvSpPr>
          <p:spPr bwMode="auto">
            <a:xfrm>
              <a:off x="486" y="3369"/>
              <a:ext cx="451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Sucrée</a:t>
              </a:r>
            </a:p>
          </p:txBody>
        </p:sp>
        <p:sp>
          <p:nvSpPr>
            <p:cNvPr id="14366" name="Rectangle 32"/>
            <p:cNvSpPr>
              <a:spLocks noChangeArrowheads="1"/>
            </p:cNvSpPr>
            <p:nvPr/>
          </p:nvSpPr>
          <p:spPr bwMode="auto">
            <a:xfrm>
              <a:off x="1318" y="3363"/>
              <a:ext cx="804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Salée</a:t>
              </a:r>
            </a:p>
          </p:txBody>
        </p:sp>
        <p:sp>
          <p:nvSpPr>
            <p:cNvPr id="14367" name="Line 33"/>
            <p:cNvSpPr>
              <a:spLocks noChangeShapeType="1"/>
            </p:cNvSpPr>
            <p:nvPr/>
          </p:nvSpPr>
          <p:spPr bwMode="auto">
            <a:xfrm>
              <a:off x="1673" y="3555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8" name="AutoShape 34"/>
            <p:cNvSpPr>
              <a:spLocks noChangeArrowheads="1"/>
            </p:cNvSpPr>
            <p:nvPr/>
          </p:nvSpPr>
          <p:spPr bwMode="auto">
            <a:xfrm>
              <a:off x="1197" y="3732"/>
              <a:ext cx="1107" cy="225"/>
            </a:xfrm>
            <a:prstGeom prst="roundRect">
              <a:avLst>
                <a:gd name="adj" fmla="val 16639"/>
              </a:avLst>
            </a:prstGeom>
            <a:noFill/>
            <a:ln w="19050" algn="ctr">
              <a:solidFill>
                <a:srgbClr val="7D60A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 typeface="Arial" charset="0"/>
                <a:buChar char="•"/>
              </a:pPr>
              <a:r>
                <a:rPr lang="en-CA" sz="11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Rissoles, tartes salées,</a:t>
              </a:r>
            </a:p>
            <a:p>
              <a:pPr>
                <a:buFont typeface="Arial" charset="0"/>
                <a:buChar char="•"/>
              </a:pPr>
              <a:r>
                <a:rPr lang="en-CA" sz="11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Croustades, pâtés</a:t>
              </a:r>
            </a:p>
          </p:txBody>
        </p:sp>
        <p:sp>
          <p:nvSpPr>
            <p:cNvPr id="14369" name="Freeform 35"/>
            <p:cNvSpPr>
              <a:spLocks/>
            </p:cNvSpPr>
            <p:nvPr/>
          </p:nvSpPr>
          <p:spPr bwMode="auto">
            <a:xfrm>
              <a:off x="4897" y="1753"/>
              <a:ext cx="312" cy="480"/>
            </a:xfrm>
            <a:custGeom>
              <a:avLst/>
              <a:gdLst>
                <a:gd name="T0" fmla="*/ 464 w 288"/>
                <a:gd name="T1" fmla="*/ 0 h 480"/>
                <a:gd name="T2" fmla="*/ 464 w 288"/>
                <a:gd name="T3" fmla="*/ 179 h 480"/>
                <a:gd name="T4" fmla="*/ 0 w 288"/>
                <a:gd name="T5" fmla="*/ 179 h 480"/>
                <a:gd name="T6" fmla="*/ 0 w 288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0"/>
                <a:gd name="T14" fmla="*/ 288 w 28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0">
                  <a:moveTo>
                    <a:pt x="287" y="0"/>
                  </a:moveTo>
                  <a:lnTo>
                    <a:pt x="287" y="179"/>
                  </a:lnTo>
                  <a:lnTo>
                    <a:pt x="0" y="179"/>
                  </a:lnTo>
                  <a:lnTo>
                    <a:pt x="0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70" name="Freeform 36"/>
            <p:cNvSpPr>
              <a:spLocks/>
            </p:cNvSpPr>
            <p:nvPr/>
          </p:nvSpPr>
          <p:spPr bwMode="auto">
            <a:xfrm>
              <a:off x="5209" y="1753"/>
              <a:ext cx="726" cy="480"/>
            </a:xfrm>
            <a:custGeom>
              <a:avLst/>
              <a:gdLst>
                <a:gd name="T0" fmla="*/ 0 w 670"/>
                <a:gd name="T1" fmla="*/ 0 h 480"/>
                <a:gd name="T2" fmla="*/ 0 w 670"/>
                <a:gd name="T3" fmla="*/ 179 h 480"/>
                <a:gd name="T4" fmla="*/ 1084 w 670"/>
                <a:gd name="T5" fmla="*/ 179 h 480"/>
                <a:gd name="T6" fmla="*/ 1084 w 670"/>
                <a:gd name="T7" fmla="*/ 479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0"/>
                <a:gd name="T13" fmla="*/ 0 h 480"/>
                <a:gd name="T14" fmla="*/ 670 w 670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0" h="480">
                  <a:moveTo>
                    <a:pt x="0" y="0"/>
                  </a:moveTo>
                  <a:lnTo>
                    <a:pt x="0" y="179"/>
                  </a:lnTo>
                  <a:lnTo>
                    <a:pt x="669" y="179"/>
                  </a:lnTo>
                  <a:lnTo>
                    <a:pt x="669" y="479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71" name="Rectangle 37"/>
            <p:cNvSpPr>
              <a:spLocks noChangeArrowheads="1"/>
            </p:cNvSpPr>
            <p:nvPr/>
          </p:nvSpPr>
          <p:spPr bwMode="auto">
            <a:xfrm>
              <a:off x="4526" y="2251"/>
              <a:ext cx="762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biscuit</a:t>
              </a:r>
            </a:p>
          </p:txBody>
        </p:sp>
        <p:sp>
          <p:nvSpPr>
            <p:cNvPr id="14372" name="Rectangle 38"/>
            <p:cNvSpPr>
              <a:spLocks noChangeArrowheads="1"/>
            </p:cNvSpPr>
            <p:nvPr/>
          </p:nvSpPr>
          <p:spPr bwMode="auto">
            <a:xfrm>
              <a:off x="5343" y="2251"/>
              <a:ext cx="807" cy="195"/>
            </a:xfrm>
            <a:prstGeom prst="rect">
              <a:avLst/>
            </a:prstGeom>
            <a:gradFill rotWithShape="1">
              <a:gsLst>
                <a:gs pos="0">
                  <a:srgbClr val="C9B5E8"/>
                </a:gs>
                <a:gs pos="100000">
                  <a:srgbClr val="F0EAF9"/>
                </a:gs>
              </a:gsLst>
              <a:lin ang="5400000" scaled="1"/>
            </a:gradFill>
            <a:ln w="38100" cmpd="dbl" algn="ctr">
              <a:solidFill>
                <a:srgbClr val="7D6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CA" sz="1100">
                  <a:latin typeface="Calibri" pitchFamily="34" charset="0"/>
                  <a:cs typeface="Arial" charset="0"/>
                </a:rPr>
                <a:t>Pâte à choux</a:t>
              </a:r>
            </a:p>
          </p:txBody>
        </p:sp>
      </p:grpSp>
      <p:sp>
        <p:nvSpPr>
          <p:cNvPr id="190501" name="Title 38"/>
          <p:cNvSpPr>
            <a:spLocks noGrp="1"/>
          </p:cNvSpPr>
          <p:nvPr>
            <p:ph type="title" idx="4294967295"/>
          </p:nvPr>
        </p:nvSpPr>
        <p:spPr>
          <a:xfrm>
            <a:off x="1512887" y="836712"/>
            <a:ext cx="6851650" cy="261938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Les concepts :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quelles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sont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les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différentes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pâtes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patissières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?</a:t>
            </a:r>
          </a:p>
        </p:txBody>
      </p:sp>
      <p:sp>
        <p:nvSpPr>
          <p:cNvPr id="14341" name="Title 25"/>
          <p:cNvSpPr>
            <a:spLocks/>
          </p:cNvSpPr>
          <p:nvPr/>
        </p:nvSpPr>
        <p:spPr bwMode="auto">
          <a:xfrm>
            <a:off x="524668" y="188640"/>
            <a:ext cx="88566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dirty="0" smtClean="0">
                <a:solidFill>
                  <a:srgbClr val="315683"/>
                </a:solidFill>
                <a:latin typeface="Calibri" pitchFamily="34" charset="0"/>
              </a:rPr>
              <a:t>Le </a:t>
            </a:r>
            <a:r>
              <a:rPr lang="en-US" sz="1800" dirty="0" err="1" smtClean="0">
                <a:solidFill>
                  <a:srgbClr val="315683"/>
                </a:solidFill>
                <a:latin typeface="Calibri" pitchFamily="34" charset="0"/>
              </a:rPr>
              <a:t>sens</a:t>
            </a:r>
            <a:endParaRPr lang="en-US" sz="1800" dirty="0">
              <a:solidFill>
                <a:srgbClr val="3156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58"/>
          <p:cNvSpPr>
            <a:spLocks noGrp="1"/>
          </p:cNvSpPr>
          <p:nvPr>
            <p:ph type="title" idx="4294967295"/>
          </p:nvPr>
        </p:nvSpPr>
        <p:spPr>
          <a:xfrm>
            <a:off x="1527175" y="476672"/>
            <a:ext cx="6851650" cy="622176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accent2"/>
                </a:solidFill>
                <a:latin typeface="Calibri" pitchFamily="34" charset="0"/>
              </a:rPr>
              <a:t>Les tâches : comment faire une pâte à pain ?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84150" y="1081807"/>
            <a:ext cx="9461500" cy="5443537"/>
            <a:chOff x="116" y="591"/>
            <a:chExt cx="5960" cy="3429"/>
          </a:xfrm>
        </p:grpSpPr>
        <p:sp>
          <p:nvSpPr>
            <p:cNvPr id="15365" name="Rectangle 8"/>
            <p:cNvSpPr>
              <a:spLocks noChangeArrowheads="1"/>
            </p:cNvSpPr>
            <p:nvPr/>
          </p:nvSpPr>
          <p:spPr bwMode="auto">
            <a:xfrm>
              <a:off x="2585" y="591"/>
              <a:ext cx="1371" cy="11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 dirty="0">
                  <a:latin typeface="Calibri" pitchFamily="34" charset="0"/>
                  <a:cs typeface="Arial" charset="0"/>
                </a:rPr>
                <a:t>Faire une pâte à pain</a:t>
              </a:r>
            </a:p>
          </p:txBody>
        </p:sp>
        <p:sp>
          <p:nvSpPr>
            <p:cNvPr id="15366" name="Line 9"/>
            <p:cNvSpPr>
              <a:spLocks noChangeShapeType="1"/>
            </p:cNvSpPr>
            <p:nvPr/>
          </p:nvSpPr>
          <p:spPr bwMode="auto">
            <a:xfrm>
              <a:off x="884" y="1125"/>
              <a:ext cx="4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7" name="Line 10"/>
            <p:cNvSpPr>
              <a:spLocks noChangeShapeType="1"/>
            </p:cNvSpPr>
            <p:nvPr/>
          </p:nvSpPr>
          <p:spPr bwMode="auto">
            <a:xfrm>
              <a:off x="873" y="1125"/>
              <a:ext cx="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2236" y="2003"/>
              <a:ext cx="0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3256" y="709"/>
              <a:ext cx="2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0" name="AutoShape 13"/>
            <p:cNvSpPr>
              <a:spLocks noChangeArrowheads="1"/>
            </p:cNvSpPr>
            <p:nvPr/>
          </p:nvSpPr>
          <p:spPr bwMode="auto">
            <a:xfrm>
              <a:off x="116" y="1842"/>
              <a:ext cx="846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Mette la farine dans une grande jatte</a:t>
              </a:r>
            </a:p>
          </p:txBody>
        </p:sp>
        <p:sp>
          <p:nvSpPr>
            <p:cNvPr id="320526" name="Rectangle 14"/>
            <p:cNvSpPr>
              <a:spLocks noChangeArrowheads="1"/>
            </p:cNvSpPr>
            <p:nvPr/>
          </p:nvSpPr>
          <p:spPr bwMode="auto">
            <a:xfrm>
              <a:off x="5308" y="1402"/>
              <a:ext cx="768" cy="11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fr-FR" sz="1100">
                  <a:latin typeface="Calibri" pitchFamily="34" charset="0"/>
                  <a:cs typeface="Arial" charset="0"/>
                </a:rPr>
                <a:t>Cuire la pâte</a:t>
              </a:r>
            </a:p>
          </p:txBody>
        </p:sp>
        <p:sp>
          <p:nvSpPr>
            <p:cNvPr id="15372" name="Line 15"/>
            <p:cNvSpPr>
              <a:spLocks noChangeShapeType="1"/>
            </p:cNvSpPr>
            <p:nvPr/>
          </p:nvSpPr>
          <p:spPr bwMode="auto">
            <a:xfrm>
              <a:off x="3276" y="100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0528" name="Line 16"/>
            <p:cNvSpPr>
              <a:spLocks noChangeShapeType="1"/>
            </p:cNvSpPr>
            <p:nvPr/>
          </p:nvSpPr>
          <p:spPr bwMode="auto">
            <a:xfrm flipV="1">
              <a:off x="832" y="1365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5374" name="Oval 17"/>
            <p:cNvSpPr>
              <a:spLocks noChangeArrowheads="1"/>
            </p:cNvSpPr>
            <p:nvPr/>
          </p:nvSpPr>
          <p:spPr bwMode="auto">
            <a:xfrm>
              <a:off x="3197" y="856"/>
              <a:ext cx="159" cy="14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>
              <a:off x="884" y="150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520" y="1701"/>
              <a:ext cx="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520" y="170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8" name="AutoShape 21"/>
            <p:cNvSpPr>
              <a:spLocks noChangeArrowheads="1"/>
            </p:cNvSpPr>
            <p:nvPr/>
          </p:nvSpPr>
          <p:spPr bwMode="auto">
            <a:xfrm>
              <a:off x="1048" y="1842"/>
              <a:ext cx="756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Réserver </a:t>
              </a:r>
            </a:p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200g de farine</a:t>
              </a:r>
            </a:p>
          </p:txBody>
        </p:sp>
        <p:sp>
          <p:nvSpPr>
            <p:cNvPr id="15379" name="Line 22"/>
            <p:cNvSpPr>
              <a:spLocks noChangeShapeType="1"/>
            </p:cNvSpPr>
            <p:nvPr/>
          </p:nvSpPr>
          <p:spPr bwMode="auto">
            <a:xfrm>
              <a:off x="1352" y="170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0" name="Line 23"/>
            <p:cNvSpPr>
              <a:spLocks noChangeShapeType="1"/>
            </p:cNvSpPr>
            <p:nvPr/>
          </p:nvSpPr>
          <p:spPr bwMode="auto">
            <a:xfrm>
              <a:off x="2229" y="1142"/>
              <a:ext cx="7" cy="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1" name="Line 24"/>
            <p:cNvSpPr>
              <a:spLocks noChangeShapeType="1"/>
            </p:cNvSpPr>
            <p:nvPr/>
          </p:nvSpPr>
          <p:spPr bwMode="auto">
            <a:xfrm>
              <a:off x="1560" y="232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2" name="Oval 25"/>
            <p:cNvSpPr>
              <a:spLocks noChangeArrowheads="1"/>
            </p:cNvSpPr>
            <p:nvPr/>
          </p:nvSpPr>
          <p:spPr bwMode="auto">
            <a:xfrm>
              <a:off x="2155" y="1864"/>
              <a:ext cx="160" cy="14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5383" name="Line 26"/>
            <p:cNvSpPr>
              <a:spLocks noChangeShapeType="1"/>
            </p:cNvSpPr>
            <p:nvPr/>
          </p:nvSpPr>
          <p:spPr bwMode="auto">
            <a:xfrm flipH="1">
              <a:off x="3268" y="1077"/>
              <a:ext cx="8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4" name="AutoShape 27"/>
            <p:cNvSpPr>
              <a:spLocks noChangeArrowheads="1"/>
            </p:cNvSpPr>
            <p:nvPr/>
          </p:nvSpPr>
          <p:spPr bwMode="auto">
            <a:xfrm>
              <a:off x="2486" y="1789"/>
              <a:ext cx="851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Travailler la pâte à la main</a:t>
              </a:r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flipV="1">
              <a:off x="3224" y="1341"/>
              <a:ext cx="10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5386" name="Line 29"/>
            <p:cNvSpPr>
              <a:spLocks noChangeShapeType="1"/>
            </p:cNvSpPr>
            <p:nvPr/>
          </p:nvSpPr>
          <p:spPr bwMode="auto">
            <a:xfrm>
              <a:off x="3276" y="148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>
              <a:off x="2912" y="1677"/>
              <a:ext cx="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2912" y="16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9" name="AutoShape 32"/>
            <p:cNvSpPr>
              <a:spLocks noChangeArrowheads="1"/>
            </p:cNvSpPr>
            <p:nvPr/>
          </p:nvSpPr>
          <p:spPr bwMode="auto">
            <a:xfrm>
              <a:off x="3422" y="1842"/>
              <a:ext cx="941" cy="33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Passer les mains régulièrement dans la farine réservée</a:t>
              </a:r>
            </a:p>
          </p:txBody>
        </p:sp>
        <p:sp>
          <p:nvSpPr>
            <p:cNvPr id="15390" name="Line 33"/>
            <p:cNvSpPr>
              <a:spLocks noChangeShapeType="1"/>
            </p:cNvSpPr>
            <p:nvPr/>
          </p:nvSpPr>
          <p:spPr bwMode="auto">
            <a:xfrm>
              <a:off x="3744" y="1677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>
              <a:off x="5660" y="1117"/>
              <a:ext cx="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1560" y="2325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3" name="AutoShape 36"/>
            <p:cNvSpPr>
              <a:spLocks noChangeArrowheads="1"/>
            </p:cNvSpPr>
            <p:nvPr/>
          </p:nvSpPr>
          <p:spPr bwMode="auto">
            <a:xfrm>
              <a:off x="992" y="2592"/>
              <a:ext cx="941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Creuser un puits dans la farine</a:t>
              </a:r>
            </a:p>
          </p:txBody>
        </p:sp>
        <p:sp>
          <p:nvSpPr>
            <p:cNvPr id="15394" name="AutoShape 37"/>
            <p:cNvSpPr>
              <a:spLocks noChangeArrowheads="1"/>
            </p:cNvSpPr>
            <p:nvPr/>
          </p:nvSpPr>
          <p:spPr bwMode="auto">
            <a:xfrm>
              <a:off x="1764" y="3005"/>
              <a:ext cx="942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Ajouter de l’eau à peine salée</a:t>
              </a:r>
            </a:p>
          </p:txBody>
        </p:sp>
        <p:sp>
          <p:nvSpPr>
            <p:cNvPr id="15395" name="Line 38"/>
            <p:cNvSpPr>
              <a:spLocks noChangeShapeType="1"/>
            </p:cNvSpPr>
            <p:nvPr/>
          </p:nvSpPr>
          <p:spPr bwMode="auto">
            <a:xfrm>
              <a:off x="3016" y="232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6" name="AutoShape 39"/>
            <p:cNvSpPr>
              <a:spLocks noChangeArrowheads="1"/>
            </p:cNvSpPr>
            <p:nvPr/>
          </p:nvSpPr>
          <p:spPr bwMode="auto">
            <a:xfrm>
              <a:off x="2552" y="2592"/>
              <a:ext cx="1083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Dissoudre la levure de boulanger</a:t>
              </a:r>
            </a:p>
          </p:txBody>
        </p:sp>
        <p:sp>
          <p:nvSpPr>
            <p:cNvPr id="15397" name="Line 40"/>
            <p:cNvSpPr>
              <a:spLocks noChangeShapeType="1"/>
            </p:cNvSpPr>
            <p:nvPr/>
          </p:nvSpPr>
          <p:spPr bwMode="auto">
            <a:xfrm>
              <a:off x="4881" y="1142"/>
              <a:ext cx="8" cy="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8" name="Line 42"/>
            <p:cNvSpPr>
              <a:spLocks noChangeShapeType="1"/>
            </p:cNvSpPr>
            <p:nvPr/>
          </p:nvSpPr>
          <p:spPr bwMode="auto">
            <a:xfrm>
              <a:off x="4888" y="2578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9" name="Line 43"/>
            <p:cNvSpPr>
              <a:spLocks noChangeShapeType="1"/>
            </p:cNvSpPr>
            <p:nvPr/>
          </p:nvSpPr>
          <p:spPr bwMode="auto">
            <a:xfrm flipH="1">
              <a:off x="4888" y="1933"/>
              <a:ext cx="1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0" name="Line 44"/>
            <p:cNvSpPr>
              <a:spLocks noChangeShapeType="1"/>
            </p:cNvSpPr>
            <p:nvPr/>
          </p:nvSpPr>
          <p:spPr bwMode="auto">
            <a:xfrm>
              <a:off x="3982" y="284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1" name="Oval 45"/>
            <p:cNvSpPr>
              <a:spLocks noChangeArrowheads="1"/>
            </p:cNvSpPr>
            <p:nvPr/>
          </p:nvSpPr>
          <p:spPr bwMode="auto">
            <a:xfrm>
              <a:off x="4809" y="2439"/>
              <a:ext cx="159" cy="14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5402" name="Line 46"/>
            <p:cNvSpPr>
              <a:spLocks noChangeShapeType="1"/>
            </p:cNvSpPr>
            <p:nvPr/>
          </p:nvSpPr>
          <p:spPr bwMode="auto">
            <a:xfrm>
              <a:off x="3982" y="2840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3" name="AutoShape 47"/>
            <p:cNvSpPr>
              <a:spLocks noChangeArrowheads="1"/>
            </p:cNvSpPr>
            <p:nvPr/>
          </p:nvSpPr>
          <p:spPr bwMode="auto">
            <a:xfrm>
              <a:off x="2864" y="3024"/>
              <a:ext cx="2227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Entreposer la boule dans un </a:t>
              </a:r>
            </a:p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torchon fariné pendant 1/2 heure</a:t>
              </a:r>
            </a:p>
          </p:txBody>
        </p:sp>
        <p:sp>
          <p:nvSpPr>
            <p:cNvPr id="15404" name="AutoShape 48"/>
            <p:cNvSpPr>
              <a:spLocks noChangeArrowheads="1"/>
            </p:cNvSpPr>
            <p:nvPr/>
          </p:nvSpPr>
          <p:spPr bwMode="auto">
            <a:xfrm>
              <a:off x="3020" y="3796"/>
              <a:ext cx="1921" cy="22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Ajouter les ingrédients</a:t>
              </a:r>
            </a:p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 (noix, olives ...)</a:t>
              </a:r>
            </a:p>
          </p:txBody>
        </p:sp>
        <p:sp>
          <p:nvSpPr>
            <p:cNvPr id="15405" name="Line 49"/>
            <p:cNvSpPr>
              <a:spLocks noChangeShapeType="1"/>
            </p:cNvSpPr>
            <p:nvPr/>
          </p:nvSpPr>
          <p:spPr bwMode="auto">
            <a:xfrm>
              <a:off x="5343" y="284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6" name="AutoShape 51"/>
            <p:cNvSpPr>
              <a:spLocks noChangeArrowheads="1"/>
            </p:cNvSpPr>
            <p:nvPr/>
          </p:nvSpPr>
          <p:spPr bwMode="auto">
            <a:xfrm>
              <a:off x="5248" y="3022"/>
              <a:ext cx="190" cy="141"/>
            </a:xfrm>
            <a:prstGeom prst="diamond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000" b="1">
                <a:latin typeface="Calibri" pitchFamily="34" charset="0"/>
              </a:endParaRPr>
            </a:p>
          </p:txBody>
        </p:sp>
        <p:sp>
          <p:nvSpPr>
            <p:cNvPr id="15407" name="Line 52"/>
            <p:cNvSpPr>
              <a:spLocks noChangeShapeType="1"/>
            </p:cNvSpPr>
            <p:nvPr/>
          </p:nvSpPr>
          <p:spPr bwMode="auto">
            <a:xfrm>
              <a:off x="5343" y="315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8" name="Line 53"/>
            <p:cNvSpPr>
              <a:spLocks noChangeShapeType="1"/>
            </p:cNvSpPr>
            <p:nvPr/>
          </p:nvSpPr>
          <p:spPr bwMode="auto">
            <a:xfrm>
              <a:off x="4108" y="3381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9" name="Line 54"/>
            <p:cNvSpPr>
              <a:spLocks noChangeShapeType="1"/>
            </p:cNvSpPr>
            <p:nvPr/>
          </p:nvSpPr>
          <p:spPr bwMode="auto">
            <a:xfrm>
              <a:off x="4108" y="338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0" name="Line 55"/>
            <p:cNvSpPr>
              <a:spLocks noChangeShapeType="1"/>
            </p:cNvSpPr>
            <p:nvPr/>
          </p:nvSpPr>
          <p:spPr bwMode="auto">
            <a:xfrm>
              <a:off x="4108" y="3524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1" name="Rectangle 56"/>
            <p:cNvSpPr>
              <a:spLocks noChangeArrowheads="1"/>
            </p:cNvSpPr>
            <p:nvPr/>
          </p:nvSpPr>
          <p:spPr bwMode="auto">
            <a:xfrm>
              <a:off x="3841" y="3496"/>
              <a:ext cx="624" cy="1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Pain spécial</a:t>
              </a:r>
            </a:p>
          </p:txBody>
        </p:sp>
        <p:sp>
          <p:nvSpPr>
            <p:cNvPr id="15412" name="Line 57"/>
            <p:cNvSpPr>
              <a:spLocks noChangeShapeType="1"/>
            </p:cNvSpPr>
            <p:nvPr/>
          </p:nvSpPr>
          <p:spPr bwMode="auto">
            <a:xfrm>
              <a:off x="5720" y="3381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3" name="Rectangle 58"/>
            <p:cNvSpPr>
              <a:spLocks noChangeArrowheads="1"/>
            </p:cNvSpPr>
            <p:nvPr/>
          </p:nvSpPr>
          <p:spPr bwMode="auto">
            <a:xfrm>
              <a:off x="5360" y="3501"/>
              <a:ext cx="624" cy="1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Pain normal</a:t>
              </a:r>
            </a:p>
          </p:txBody>
        </p:sp>
        <p:sp>
          <p:nvSpPr>
            <p:cNvPr id="15414" name="Rectangle 41"/>
            <p:cNvSpPr>
              <a:spLocks noChangeArrowheads="1"/>
            </p:cNvSpPr>
            <p:nvPr/>
          </p:nvSpPr>
          <p:spPr bwMode="auto">
            <a:xfrm>
              <a:off x="4514" y="1906"/>
              <a:ext cx="851" cy="11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Faire la boule</a:t>
              </a:r>
            </a:p>
          </p:txBody>
        </p:sp>
        <p:sp>
          <p:nvSpPr>
            <p:cNvPr id="15415" name="AutoShape 50"/>
            <p:cNvSpPr>
              <a:spLocks noChangeArrowheads="1"/>
            </p:cNvSpPr>
            <p:nvPr/>
          </p:nvSpPr>
          <p:spPr bwMode="auto">
            <a:xfrm>
              <a:off x="5516" y="3793"/>
              <a:ext cx="459" cy="11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EEF9FF"/>
                </a:gs>
              </a:gsLst>
              <a:lin ang="5400000" scaled="1"/>
            </a:gra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fr-FR" sz="1100">
                  <a:latin typeface="Calibri" pitchFamily="34" charset="0"/>
                  <a:cs typeface="Arial" charset="0"/>
                </a:rPr>
                <a:t>OK</a:t>
              </a:r>
            </a:p>
          </p:txBody>
        </p:sp>
      </p:grpSp>
      <p:sp>
        <p:nvSpPr>
          <p:cNvPr id="58" name="Title 25"/>
          <p:cNvSpPr>
            <a:spLocks/>
          </p:cNvSpPr>
          <p:nvPr/>
        </p:nvSpPr>
        <p:spPr bwMode="auto">
          <a:xfrm>
            <a:off x="524668" y="188640"/>
            <a:ext cx="88566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dirty="0" smtClean="0">
                <a:solidFill>
                  <a:srgbClr val="315683"/>
                </a:solidFill>
                <a:latin typeface="Calibri" pitchFamily="34" charset="0"/>
              </a:rPr>
              <a:t>Le </a:t>
            </a:r>
            <a:r>
              <a:rPr lang="en-US" sz="1800" dirty="0" err="1" smtClean="0">
                <a:solidFill>
                  <a:srgbClr val="315683"/>
                </a:solidFill>
                <a:latin typeface="Calibri" pitchFamily="34" charset="0"/>
              </a:rPr>
              <a:t>sens</a:t>
            </a:r>
            <a:endParaRPr lang="en-US" sz="1800" dirty="0">
              <a:solidFill>
                <a:srgbClr val="3156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288704" y="476672"/>
            <a:ext cx="5328592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Connaissance et contexte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4728" y="1412776"/>
            <a:ext cx="3631627" cy="1802245"/>
            <a:chOff x="2911" y="1690"/>
            <a:chExt cx="1882" cy="1016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651" y="2091"/>
              <a:ext cx="425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911" y="1971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rgbClr val="92D050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6" name="Groupe 40"/>
          <p:cNvGrpSpPr/>
          <p:nvPr/>
        </p:nvGrpSpPr>
        <p:grpSpPr>
          <a:xfrm>
            <a:off x="2554084" y="3541952"/>
            <a:ext cx="2016224" cy="1734490"/>
            <a:chOff x="3800872" y="476672"/>
            <a:chExt cx="2304256" cy="2265056"/>
          </a:xfrm>
        </p:grpSpPr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800872" y="2258582"/>
              <a:ext cx="2304256" cy="483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fr-FR" sz="1800" dirty="0" smtClean="0">
                  <a:solidFill>
                    <a:srgbClr val="00B0F0"/>
                  </a:solidFill>
                  <a:latin typeface="+mn-lt"/>
                </a:rPr>
                <a:t>Contexte</a:t>
              </a:r>
              <a:endParaRPr lang="fr-FR" sz="1800" dirty="0">
                <a:solidFill>
                  <a:srgbClr val="00B0F0"/>
                </a:solidFill>
                <a:latin typeface="+mn-lt"/>
              </a:endParaRPr>
            </a:p>
          </p:txBody>
        </p:sp>
        <p:grpSp>
          <p:nvGrpSpPr>
            <p:cNvPr id="17" name="Groupe 39"/>
            <p:cNvGrpSpPr/>
            <p:nvPr/>
          </p:nvGrpSpPr>
          <p:grpSpPr>
            <a:xfrm>
              <a:off x="3800872" y="476672"/>
              <a:ext cx="2298348" cy="1802245"/>
              <a:chOff x="3930282" y="4219043"/>
              <a:chExt cx="2298348" cy="1802245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074691" y="4219043"/>
                <a:ext cx="0" cy="12275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074691" y="5446556"/>
                <a:ext cx="1152009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3953557" y="5446556"/>
                <a:ext cx="1121135" cy="548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>
                <a:off x="3949697" y="4219043"/>
                <a:ext cx="1119205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5068902" y="4219043"/>
                <a:ext cx="1153939" cy="17756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949697" y="5994680"/>
                <a:ext cx="2273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5082410" y="4291051"/>
                <a:ext cx="230629" cy="722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5313040" y="5085184"/>
                <a:ext cx="915590" cy="936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H="1">
                <a:off x="3930282" y="5013177"/>
                <a:ext cx="1382758" cy="10060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265409" y="5001317"/>
                <a:ext cx="119639" cy="1153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</p:grp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3105169" y="3253920"/>
            <a:ext cx="916913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Domaine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572234" y="4622072"/>
            <a:ext cx="774951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Activité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649195" y="4622072"/>
            <a:ext cx="1040344" cy="284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3335" tIns="17393" rIns="33335" bIns="17393">
            <a:spAutoFit/>
          </a:bodyPr>
          <a:lstStyle/>
          <a:p>
            <a:pPr algn="ctr" defTabSz="223838">
              <a:lnSpc>
                <a:spcPct val="90000"/>
              </a:lnSpc>
            </a:pPr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Historique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9"/>
          <p:cNvSpPr>
            <a:spLocks noGrp="1"/>
          </p:cNvSpPr>
          <p:nvPr>
            <p:ph type="title" idx="4294967295"/>
          </p:nvPr>
        </p:nvSpPr>
        <p:spPr>
          <a:xfrm>
            <a:off x="1527175" y="764704"/>
            <a:ext cx="6851650" cy="6477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Les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activités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: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quel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est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le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processus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pour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réaliser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une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pâte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Calibri" pitchFamily="34" charset="0"/>
              </a:rPr>
              <a:t>patissière</a:t>
            </a:r>
            <a:r>
              <a:rPr lang="en-US" sz="1800" b="1" dirty="0" smtClean="0">
                <a:solidFill>
                  <a:schemeClr val="accent2"/>
                </a:solidFill>
                <a:latin typeface="Calibri" pitchFamily="34" charset="0"/>
              </a:rPr>
              <a:t> ?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76225" y="1676400"/>
            <a:ext cx="9458325" cy="3954463"/>
            <a:chOff x="174" y="1056"/>
            <a:chExt cx="5958" cy="2491"/>
          </a:xfrm>
        </p:grpSpPr>
        <p:sp>
          <p:nvSpPr>
            <p:cNvPr id="16389" name="Line 40"/>
            <p:cNvSpPr>
              <a:spLocks noChangeShapeType="1"/>
            </p:cNvSpPr>
            <p:nvPr/>
          </p:nvSpPr>
          <p:spPr bwMode="auto">
            <a:xfrm>
              <a:off x="627" y="1585"/>
              <a:ext cx="16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0" name="Rectangle 41"/>
            <p:cNvSpPr>
              <a:spLocks noChangeArrowheads="1"/>
            </p:cNvSpPr>
            <p:nvPr/>
          </p:nvSpPr>
          <p:spPr bwMode="auto">
            <a:xfrm>
              <a:off x="225" y="1390"/>
              <a:ext cx="395" cy="39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Farine</a:t>
              </a:r>
            </a:p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Œufs</a:t>
              </a:r>
            </a:p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Lait</a:t>
              </a:r>
            </a:p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Beurre</a:t>
              </a:r>
            </a:p>
          </p:txBody>
        </p:sp>
        <p:sp>
          <p:nvSpPr>
            <p:cNvPr id="16391" name="Rectangle 42"/>
            <p:cNvSpPr>
              <a:spLocks noChangeArrowheads="1"/>
            </p:cNvSpPr>
            <p:nvPr/>
          </p:nvSpPr>
          <p:spPr bwMode="auto">
            <a:xfrm>
              <a:off x="459" y="1056"/>
              <a:ext cx="799" cy="296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Jatte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Mains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Instruments de cuisine</a:t>
              </a:r>
            </a:p>
          </p:txBody>
        </p:sp>
        <p:sp>
          <p:nvSpPr>
            <p:cNvPr id="16392" name="Rectangle 43"/>
            <p:cNvSpPr>
              <a:spLocks noChangeArrowheads="1"/>
            </p:cNvSpPr>
            <p:nvPr/>
          </p:nvSpPr>
          <p:spPr bwMode="auto">
            <a:xfrm>
              <a:off x="1418" y="1141"/>
              <a:ext cx="648" cy="21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000">
                  <a:latin typeface="Arial Narrow" pitchFamily="34" charset="0"/>
                </a:rPr>
                <a:t>Connaissance des </a:t>
              </a:r>
            </a:p>
            <a:p>
              <a:pPr algn="ctr" defTabSz="795338" eaLnBrk="0" hangingPunct="0"/>
              <a:r>
                <a:rPr lang="fr-FR" sz="1100" b="1" i="1">
                  <a:solidFill>
                    <a:srgbClr val="008000"/>
                  </a:solidFill>
                  <a:latin typeface="Arial Narrow" pitchFamily="34" charset="0"/>
                </a:rPr>
                <a:t>ingrédients</a:t>
              </a:r>
            </a:p>
          </p:txBody>
        </p:sp>
        <p:sp>
          <p:nvSpPr>
            <p:cNvPr id="16393" name="Freeform 44"/>
            <p:cNvSpPr>
              <a:spLocks/>
            </p:cNvSpPr>
            <p:nvPr/>
          </p:nvSpPr>
          <p:spPr bwMode="auto">
            <a:xfrm>
              <a:off x="2484" y="2176"/>
              <a:ext cx="543" cy="624"/>
            </a:xfrm>
            <a:custGeom>
              <a:avLst/>
              <a:gdLst>
                <a:gd name="T0" fmla="*/ 0 w 501"/>
                <a:gd name="T1" fmla="*/ 0 h 624"/>
                <a:gd name="T2" fmla="*/ 189 w 501"/>
                <a:gd name="T3" fmla="*/ 0 h 624"/>
                <a:gd name="T4" fmla="*/ 254 w 501"/>
                <a:gd name="T5" fmla="*/ 0 h 624"/>
                <a:gd name="T6" fmla="*/ 254 w 501"/>
                <a:gd name="T7" fmla="*/ 570 h 624"/>
                <a:gd name="T8" fmla="*/ 254 w 501"/>
                <a:gd name="T9" fmla="*/ 623 h 624"/>
                <a:gd name="T10" fmla="*/ 636 w 501"/>
                <a:gd name="T11" fmla="*/ 623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1"/>
                <a:gd name="T19" fmla="*/ 0 h 624"/>
                <a:gd name="T20" fmla="*/ 501 w 501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1" h="624">
                  <a:moveTo>
                    <a:pt x="0" y="0"/>
                  </a:moveTo>
                  <a:lnTo>
                    <a:pt x="149" y="0"/>
                  </a:lnTo>
                  <a:lnTo>
                    <a:pt x="199" y="0"/>
                  </a:lnTo>
                  <a:lnTo>
                    <a:pt x="199" y="570"/>
                  </a:lnTo>
                  <a:lnTo>
                    <a:pt x="199" y="623"/>
                  </a:lnTo>
                  <a:lnTo>
                    <a:pt x="500" y="62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4" name="Rectangle 45"/>
            <p:cNvSpPr>
              <a:spLocks noChangeArrowheads="1"/>
            </p:cNvSpPr>
            <p:nvPr/>
          </p:nvSpPr>
          <p:spPr bwMode="auto">
            <a:xfrm>
              <a:off x="3738" y="2321"/>
              <a:ext cx="800" cy="104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Savoir-faire du pâtissier</a:t>
              </a:r>
            </a:p>
          </p:txBody>
        </p:sp>
        <p:sp>
          <p:nvSpPr>
            <p:cNvPr id="16395" name="Freeform 46"/>
            <p:cNvSpPr>
              <a:spLocks/>
            </p:cNvSpPr>
            <p:nvPr/>
          </p:nvSpPr>
          <p:spPr bwMode="auto">
            <a:xfrm>
              <a:off x="3725" y="2426"/>
              <a:ext cx="362" cy="234"/>
            </a:xfrm>
            <a:custGeom>
              <a:avLst/>
              <a:gdLst>
                <a:gd name="T0" fmla="*/ 0 w 334"/>
                <a:gd name="T1" fmla="*/ 233 h 234"/>
                <a:gd name="T2" fmla="*/ 0 w 334"/>
                <a:gd name="T3" fmla="*/ 115 h 234"/>
                <a:gd name="T4" fmla="*/ 424 w 334"/>
                <a:gd name="T5" fmla="*/ 115 h 234"/>
                <a:gd name="T6" fmla="*/ 424 w 334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34"/>
                <a:gd name="T14" fmla="*/ 334 w 334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34">
                  <a:moveTo>
                    <a:pt x="0" y="233"/>
                  </a:moveTo>
                  <a:lnTo>
                    <a:pt x="0" y="115"/>
                  </a:lnTo>
                  <a:lnTo>
                    <a:pt x="333" y="115"/>
                  </a:lnTo>
                  <a:lnTo>
                    <a:pt x="33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6" name="Freeform 47"/>
            <p:cNvSpPr>
              <a:spLocks/>
            </p:cNvSpPr>
            <p:nvPr/>
          </p:nvSpPr>
          <p:spPr bwMode="auto">
            <a:xfrm>
              <a:off x="3840" y="2801"/>
              <a:ext cx="809" cy="512"/>
            </a:xfrm>
            <a:custGeom>
              <a:avLst/>
              <a:gdLst>
                <a:gd name="T0" fmla="*/ 0 w 747"/>
                <a:gd name="T1" fmla="*/ 0 h 512"/>
                <a:gd name="T2" fmla="*/ 472 w 747"/>
                <a:gd name="T3" fmla="*/ 0 h 512"/>
                <a:gd name="T4" fmla="*/ 472 w 747"/>
                <a:gd name="T5" fmla="*/ 511 h 512"/>
                <a:gd name="T6" fmla="*/ 948 w 747"/>
                <a:gd name="T7" fmla="*/ 511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7"/>
                <a:gd name="T13" fmla="*/ 0 h 512"/>
                <a:gd name="T14" fmla="*/ 747 w 747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7" h="512">
                  <a:moveTo>
                    <a:pt x="0" y="0"/>
                  </a:moveTo>
                  <a:lnTo>
                    <a:pt x="372" y="0"/>
                  </a:lnTo>
                  <a:lnTo>
                    <a:pt x="372" y="511"/>
                  </a:lnTo>
                  <a:lnTo>
                    <a:pt x="746" y="51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7" name="Rectangle 48"/>
            <p:cNvSpPr>
              <a:spLocks noChangeArrowheads="1"/>
            </p:cNvSpPr>
            <p:nvPr/>
          </p:nvSpPr>
          <p:spPr bwMode="auto">
            <a:xfrm>
              <a:off x="3905" y="2979"/>
              <a:ext cx="684" cy="1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Pâte prête à cuire</a:t>
              </a:r>
            </a:p>
          </p:txBody>
        </p:sp>
        <p:sp>
          <p:nvSpPr>
            <p:cNvPr id="16398" name="Rectangle 49"/>
            <p:cNvSpPr>
              <a:spLocks noChangeArrowheads="1"/>
            </p:cNvSpPr>
            <p:nvPr/>
          </p:nvSpPr>
          <p:spPr bwMode="auto">
            <a:xfrm>
              <a:off x="5576" y="3263"/>
              <a:ext cx="462" cy="1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Pâte cuite</a:t>
              </a:r>
            </a:p>
          </p:txBody>
        </p:sp>
        <p:sp>
          <p:nvSpPr>
            <p:cNvPr id="16399" name="Freeform 50"/>
            <p:cNvSpPr>
              <a:spLocks/>
            </p:cNvSpPr>
            <p:nvPr/>
          </p:nvSpPr>
          <p:spPr bwMode="auto">
            <a:xfrm>
              <a:off x="5087" y="2857"/>
              <a:ext cx="361" cy="317"/>
            </a:xfrm>
            <a:custGeom>
              <a:avLst/>
              <a:gdLst>
                <a:gd name="T0" fmla="*/ 0 w 334"/>
                <a:gd name="T1" fmla="*/ 316 h 317"/>
                <a:gd name="T2" fmla="*/ 0 w 334"/>
                <a:gd name="T3" fmla="*/ 157 h 317"/>
                <a:gd name="T4" fmla="*/ 420 w 334"/>
                <a:gd name="T5" fmla="*/ 157 h 317"/>
                <a:gd name="T6" fmla="*/ 420 w 334"/>
                <a:gd name="T7" fmla="*/ 0 h 3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317"/>
                <a:gd name="T14" fmla="*/ 334 w 334"/>
                <a:gd name="T15" fmla="*/ 317 h 3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317">
                  <a:moveTo>
                    <a:pt x="0" y="316"/>
                  </a:moveTo>
                  <a:lnTo>
                    <a:pt x="0" y="157"/>
                  </a:lnTo>
                  <a:lnTo>
                    <a:pt x="333" y="157"/>
                  </a:lnTo>
                  <a:lnTo>
                    <a:pt x="33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0" name="Line 51"/>
            <p:cNvSpPr>
              <a:spLocks noChangeShapeType="1"/>
            </p:cNvSpPr>
            <p:nvPr/>
          </p:nvSpPr>
          <p:spPr bwMode="auto">
            <a:xfrm flipH="1">
              <a:off x="3028" y="2919"/>
              <a:ext cx="318" cy="396"/>
            </a:xfrm>
            <a:prstGeom prst="line">
              <a:avLst/>
            </a:prstGeom>
            <a:noFill/>
            <a:ln w="12700">
              <a:solidFill>
                <a:srgbClr val="FF66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1" name="Rectangle 52"/>
            <p:cNvSpPr>
              <a:spLocks noChangeArrowheads="1"/>
            </p:cNvSpPr>
            <p:nvPr/>
          </p:nvSpPr>
          <p:spPr bwMode="auto">
            <a:xfrm>
              <a:off x="2593" y="3319"/>
              <a:ext cx="872" cy="2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100" b="1" i="1">
                  <a:solidFill>
                    <a:srgbClr val="CC66FF"/>
                  </a:solidFill>
                  <a:latin typeface="Arial Narrow" pitchFamily="34" charset="0"/>
                </a:rPr>
                <a:t>TÂCHE:</a:t>
              </a:r>
            </a:p>
            <a:p>
              <a:pPr algn="ctr" defTabSz="795338" eaLnBrk="0" hangingPunct="0"/>
              <a:r>
                <a:rPr lang="fr-FR" sz="1100" b="1" i="1">
                  <a:solidFill>
                    <a:srgbClr val="CC66FF"/>
                  </a:solidFill>
                  <a:latin typeface="Arial Narrow" pitchFamily="34" charset="0"/>
                </a:rPr>
                <a:t>Faire une pâte à pain</a:t>
              </a:r>
            </a:p>
          </p:txBody>
        </p:sp>
        <p:sp>
          <p:nvSpPr>
            <p:cNvPr id="16402" name="Rectangle 53"/>
            <p:cNvSpPr>
              <a:spLocks noChangeArrowheads="1"/>
            </p:cNvSpPr>
            <p:nvPr/>
          </p:nvSpPr>
          <p:spPr bwMode="auto">
            <a:xfrm>
              <a:off x="804" y="1544"/>
              <a:ext cx="629" cy="246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200">
                  <a:solidFill>
                    <a:schemeClr val="accent2"/>
                  </a:solidFill>
                </a:rPr>
                <a:t>Préparation de la pâte</a:t>
              </a:r>
            </a:p>
          </p:txBody>
        </p:sp>
        <p:sp>
          <p:nvSpPr>
            <p:cNvPr id="16403" name="Line 54"/>
            <p:cNvSpPr>
              <a:spLocks noChangeShapeType="1"/>
            </p:cNvSpPr>
            <p:nvPr/>
          </p:nvSpPr>
          <p:spPr bwMode="auto">
            <a:xfrm flipV="1">
              <a:off x="909" y="1352"/>
              <a:ext cx="0" cy="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4" name="Line 55"/>
            <p:cNvSpPr>
              <a:spLocks noChangeShapeType="1"/>
            </p:cNvSpPr>
            <p:nvPr/>
          </p:nvSpPr>
          <p:spPr bwMode="auto">
            <a:xfrm>
              <a:off x="2120" y="1819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5" name="Rectangle 56"/>
            <p:cNvSpPr>
              <a:spLocks noChangeArrowheads="1"/>
            </p:cNvSpPr>
            <p:nvPr/>
          </p:nvSpPr>
          <p:spPr bwMode="auto">
            <a:xfrm>
              <a:off x="1852" y="1618"/>
              <a:ext cx="712" cy="2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Réfrigérateur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(Endroit frais)</a:t>
              </a:r>
            </a:p>
          </p:txBody>
        </p:sp>
        <p:sp>
          <p:nvSpPr>
            <p:cNvPr id="16406" name="Line 57"/>
            <p:cNvSpPr>
              <a:spLocks noChangeShapeType="1"/>
            </p:cNvSpPr>
            <p:nvPr/>
          </p:nvSpPr>
          <p:spPr bwMode="auto">
            <a:xfrm>
              <a:off x="3231" y="2426"/>
              <a:ext cx="0" cy="2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Rectangle 58"/>
            <p:cNvSpPr>
              <a:spLocks noChangeArrowheads="1"/>
            </p:cNvSpPr>
            <p:nvPr/>
          </p:nvSpPr>
          <p:spPr bwMode="auto">
            <a:xfrm>
              <a:off x="2882" y="2131"/>
              <a:ext cx="739" cy="296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Moule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Rouleau à pâtisserie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Plat  spécial</a:t>
              </a:r>
            </a:p>
          </p:txBody>
        </p:sp>
        <p:sp>
          <p:nvSpPr>
            <p:cNvPr id="186427" name="Rectangle 59"/>
            <p:cNvSpPr>
              <a:spLocks noChangeArrowheads="1"/>
            </p:cNvSpPr>
            <p:nvPr/>
          </p:nvSpPr>
          <p:spPr bwMode="auto">
            <a:xfrm>
              <a:off x="4703" y="3192"/>
              <a:ext cx="639" cy="246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>
                <a:defRPr/>
              </a:pPr>
              <a:r>
                <a:rPr lang="fr-FR" sz="1200">
                  <a:solidFill>
                    <a:schemeClr val="accent2"/>
                  </a:solidFill>
                </a:rPr>
                <a:t>Cuisson </a:t>
              </a:r>
            </a:p>
            <a:p>
              <a:pPr algn="ctr" defTabSz="795338" eaLnBrk="0" hangingPunct="0">
                <a:defRPr/>
              </a:pPr>
              <a:r>
                <a:rPr lang="fr-FR" sz="1200">
                  <a:solidFill>
                    <a:schemeClr val="accent2"/>
                  </a:solidFill>
                </a:rPr>
                <a:t>de la pâte</a:t>
              </a:r>
            </a:p>
          </p:txBody>
        </p:sp>
        <p:sp>
          <p:nvSpPr>
            <p:cNvPr id="16409" name="Rectangle 60"/>
            <p:cNvSpPr>
              <a:spLocks noChangeArrowheads="1"/>
            </p:cNvSpPr>
            <p:nvPr/>
          </p:nvSpPr>
          <p:spPr bwMode="auto">
            <a:xfrm>
              <a:off x="3037" y="2668"/>
              <a:ext cx="899" cy="24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200">
                  <a:solidFill>
                    <a:schemeClr val="accent2"/>
                  </a:solidFill>
                </a:rPr>
                <a:t>Donner une forme </a:t>
              </a:r>
            </a:p>
            <a:p>
              <a:pPr algn="ctr" defTabSz="795338" eaLnBrk="0" hangingPunct="0"/>
              <a:r>
                <a:rPr lang="fr-FR" sz="1200">
                  <a:solidFill>
                    <a:schemeClr val="accent2"/>
                  </a:solidFill>
                </a:rPr>
                <a:t>à la pâte </a:t>
              </a:r>
            </a:p>
          </p:txBody>
        </p:sp>
        <p:sp>
          <p:nvSpPr>
            <p:cNvPr id="16410" name="Rectangle 61"/>
            <p:cNvSpPr>
              <a:spLocks noChangeArrowheads="1"/>
            </p:cNvSpPr>
            <p:nvPr/>
          </p:nvSpPr>
          <p:spPr bwMode="auto">
            <a:xfrm>
              <a:off x="1926" y="2105"/>
              <a:ext cx="674" cy="24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3333FF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200">
                  <a:solidFill>
                    <a:schemeClr val="accent2"/>
                  </a:solidFill>
                </a:rPr>
                <a:t>Faire reposer </a:t>
              </a:r>
            </a:p>
            <a:p>
              <a:pPr algn="ctr" defTabSz="795338" eaLnBrk="0" hangingPunct="0"/>
              <a:r>
                <a:rPr lang="fr-FR" sz="1200">
                  <a:solidFill>
                    <a:schemeClr val="accent2"/>
                  </a:solidFill>
                </a:rPr>
                <a:t> la pâte</a:t>
              </a:r>
            </a:p>
          </p:txBody>
        </p:sp>
        <p:sp>
          <p:nvSpPr>
            <p:cNvPr id="16411" name="Rectangle 62"/>
            <p:cNvSpPr>
              <a:spLocks noChangeArrowheads="1"/>
            </p:cNvSpPr>
            <p:nvPr/>
          </p:nvSpPr>
          <p:spPr bwMode="auto">
            <a:xfrm>
              <a:off x="5153" y="2669"/>
              <a:ext cx="979" cy="21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95338" eaLnBrk="0" hangingPunct="0"/>
              <a:r>
                <a:rPr lang="fr-FR" sz="1000">
                  <a:latin typeface="Arial Narrow" pitchFamily="34" charset="0"/>
                </a:rPr>
                <a:t>Connaissance des</a:t>
              </a:r>
            </a:p>
            <a:p>
              <a:pPr defTabSz="795338" eaLnBrk="0" hangingPunct="0"/>
              <a:r>
                <a:rPr lang="fr-FR" sz="1100" b="1" i="1">
                  <a:solidFill>
                    <a:srgbClr val="008000"/>
                  </a:solidFill>
                  <a:latin typeface="Arial Narrow" pitchFamily="34" charset="0"/>
                </a:rPr>
                <a:t>phénomènes de cuisson</a:t>
              </a:r>
            </a:p>
          </p:txBody>
        </p:sp>
        <p:sp>
          <p:nvSpPr>
            <p:cNvPr id="16412" name="Line 63"/>
            <p:cNvSpPr>
              <a:spLocks noChangeShapeType="1"/>
            </p:cNvSpPr>
            <p:nvPr/>
          </p:nvSpPr>
          <p:spPr bwMode="auto">
            <a:xfrm>
              <a:off x="5351" y="3315"/>
              <a:ext cx="2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3" name="Freeform 64"/>
            <p:cNvSpPr>
              <a:spLocks/>
            </p:cNvSpPr>
            <p:nvPr/>
          </p:nvSpPr>
          <p:spPr bwMode="auto">
            <a:xfrm>
              <a:off x="1338" y="1352"/>
              <a:ext cx="428" cy="186"/>
            </a:xfrm>
            <a:custGeom>
              <a:avLst/>
              <a:gdLst>
                <a:gd name="T0" fmla="*/ 0 w 395"/>
                <a:gd name="T1" fmla="*/ 185 h 186"/>
                <a:gd name="T2" fmla="*/ 0 w 395"/>
                <a:gd name="T3" fmla="*/ 73 h 186"/>
                <a:gd name="T4" fmla="*/ 333 w 395"/>
                <a:gd name="T5" fmla="*/ 73 h 186"/>
                <a:gd name="T6" fmla="*/ 502 w 395"/>
                <a:gd name="T7" fmla="*/ 73 h 186"/>
                <a:gd name="T8" fmla="*/ 502 w 39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186"/>
                <a:gd name="T17" fmla="*/ 395 w 39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186">
                  <a:moveTo>
                    <a:pt x="0" y="185"/>
                  </a:moveTo>
                  <a:lnTo>
                    <a:pt x="0" y="73"/>
                  </a:lnTo>
                  <a:lnTo>
                    <a:pt x="261" y="73"/>
                  </a:lnTo>
                  <a:lnTo>
                    <a:pt x="394" y="73"/>
                  </a:lnTo>
                  <a:lnTo>
                    <a:pt x="39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4" name="Freeform 65"/>
            <p:cNvSpPr>
              <a:spLocks/>
            </p:cNvSpPr>
            <p:nvPr/>
          </p:nvSpPr>
          <p:spPr bwMode="auto">
            <a:xfrm>
              <a:off x="1464" y="1679"/>
              <a:ext cx="454" cy="514"/>
            </a:xfrm>
            <a:custGeom>
              <a:avLst/>
              <a:gdLst>
                <a:gd name="T0" fmla="*/ 0 w 419"/>
                <a:gd name="T1" fmla="*/ 0 h 514"/>
                <a:gd name="T2" fmla="*/ 265 w 419"/>
                <a:gd name="T3" fmla="*/ 0 h 514"/>
                <a:gd name="T4" fmla="*/ 265 w 419"/>
                <a:gd name="T5" fmla="*/ 513 h 514"/>
                <a:gd name="T6" fmla="*/ 532 w 419"/>
                <a:gd name="T7" fmla="*/ 513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9"/>
                <a:gd name="T13" fmla="*/ 0 h 514"/>
                <a:gd name="T14" fmla="*/ 419 w 419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9" h="514">
                  <a:moveTo>
                    <a:pt x="0" y="0"/>
                  </a:moveTo>
                  <a:lnTo>
                    <a:pt x="209" y="0"/>
                  </a:lnTo>
                  <a:lnTo>
                    <a:pt x="209" y="513"/>
                  </a:lnTo>
                  <a:lnTo>
                    <a:pt x="418" y="51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Rectangle 66"/>
            <p:cNvSpPr>
              <a:spLocks noChangeArrowheads="1"/>
            </p:cNvSpPr>
            <p:nvPr/>
          </p:nvSpPr>
          <p:spPr bwMode="auto">
            <a:xfrm>
              <a:off x="1356" y="1892"/>
              <a:ext cx="570" cy="1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Pâte préparée</a:t>
              </a:r>
            </a:p>
          </p:txBody>
        </p:sp>
        <p:sp>
          <p:nvSpPr>
            <p:cNvPr id="16416" name="Rectangle 67"/>
            <p:cNvSpPr>
              <a:spLocks noChangeArrowheads="1"/>
            </p:cNvSpPr>
            <p:nvPr/>
          </p:nvSpPr>
          <p:spPr bwMode="auto">
            <a:xfrm>
              <a:off x="2478" y="2483"/>
              <a:ext cx="458" cy="10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Pâte reposée</a:t>
              </a:r>
            </a:p>
          </p:txBody>
        </p:sp>
        <p:sp>
          <p:nvSpPr>
            <p:cNvPr id="16417" name="Rectangle 68"/>
            <p:cNvSpPr>
              <a:spLocks noChangeArrowheads="1"/>
            </p:cNvSpPr>
            <p:nvPr/>
          </p:nvSpPr>
          <p:spPr bwMode="auto">
            <a:xfrm>
              <a:off x="4598" y="2598"/>
              <a:ext cx="445" cy="296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E0E0E0"/>
                </a:gs>
              </a:gsLst>
              <a:lin ang="5400000" scaled="1"/>
            </a:gra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Four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- Instruments </a:t>
              </a:r>
            </a:p>
            <a:p>
              <a:pPr defTabSz="795338" eaLnBrk="0" hangingPunct="0"/>
              <a:r>
                <a:rPr lang="fr-FR" sz="1000">
                  <a:latin typeface="Arial Narrow" pitchFamily="34" charset="0"/>
                </a:rPr>
                <a:t>de cuisson</a:t>
              </a:r>
            </a:p>
          </p:txBody>
        </p:sp>
        <p:sp>
          <p:nvSpPr>
            <p:cNvPr id="16418" name="Line 69"/>
            <p:cNvSpPr>
              <a:spLocks noChangeShapeType="1"/>
            </p:cNvSpPr>
            <p:nvPr/>
          </p:nvSpPr>
          <p:spPr bwMode="auto">
            <a:xfrm>
              <a:off x="4795" y="2894"/>
              <a:ext cx="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9" name="Freeform 70"/>
            <p:cNvSpPr>
              <a:spLocks/>
            </p:cNvSpPr>
            <p:nvPr/>
          </p:nvSpPr>
          <p:spPr bwMode="auto">
            <a:xfrm>
              <a:off x="521" y="1726"/>
              <a:ext cx="288" cy="514"/>
            </a:xfrm>
            <a:custGeom>
              <a:avLst/>
              <a:gdLst>
                <a:gd name="T0" fmla="*/ 0 w 266"/>
                <a:gd name="T1" fmla="*/ 513 h 514"/>
                <a:gd name="T2" fmla="*/ 168 w 266"/>
                <a:gd name="T3" fmla="*/ 513 h 514"/>
                <a:gd name="T4" fmla="*/ 168 w 266"/>
                <a:gd name="T5" fmla="*/ 0 h 514"/>
                <a:gd name="T6" fmla="*/ 337 w 266"/>
                <a:gd name="T7" fmla="*/ 0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514"/>
                <a:gd name="T14" fmla="*/ 266 w 266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514">
                  <a:moveTo>
                    <a:pt x="0" y="513"/>
                  </a:moveTo>
                  <a:lnTo>
                    <a:pt x="132" y="513"/>
                  </a:lnTo>
                  <a:lnTo>
                    <a:pt x="132" y="0"/>
                  </a:lnTo>
                  <a:lnTo>
                    <a:pt x="265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0" name="Rectangle 71"/>
            <p:cNvSpPr>
              <a:spLocks noChangeArrowheads="1"/>
            </p:cNvSpPr>
            <p:nvPr/>
          </p:nvSpPr>
          <p:spPr bwMode="auto">
            <a:xfrm>
              <a:off x="174" y="2091"/>
              <a:ext cx="395" cy="29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Eau</a:t>
              </a:r>
            </a:p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Sucre</a:t>
              </a:r>
            </a:p>
            <a:p>
              <a:pPr defTabSz="795338" eaLnBrk="0" hangingPunct="0"/>
              <a:r>
                <a:rPr lang="fr-FR" sz="1000">
                  <a:solidFill>
                    <a:srgbClr val="3333FF"/>
                  </a:solidFill>
                  <a:latin typeface="Arial Narrow" pitchFamily="34" charset="0"/>
                </a:rPr>
                <a:t>- Sel</a:t>
              </a:r>
            </a:p>
          </p:txBody>
        </p:sp>
      </p:grpSp>
      <p:sp>
        <p:nvSpPr>
          <p:cNvPr id="39" name="Title 25"/>
          <p:cNvSpPr>
            <a:spLocks/>
          </p:cNvSpPr>
          <p:nvPr/>
        </p:nvSpPr>
        <p:spPr bwMode="auto">
          <a:xfrm>
            <a:off x="524668" y="188640"/>
            <a:ext cx="88566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dirty="0" smtClean="0">
                <a:solidFill>
                  <a:srgbClr val="315683"/>
                </a:solidFill>
                <a:latin typeface="Calibri" pitchFamily="34" charset="0"/>
              </a:rPr>
              <a:t>Le </a:t>
            </a:r>
            <a:r>
              <a:rPr lang="en-US" sz="1800" dirty="0" err="1" smtClean="0">
                <a:solidFill>
                  <a:srgbClr val="315683"/>
                </a:solidFill>
                <a:latin typeface="Calibri" pitchFamily="34" charset="0"/>
              </a:rPr>
              <a:t>contexte</a:t>
            </a:r>
            <a:endParaRPr lang="en-US" sz="1800" dirty="0">
              <a:solidFill>
                <a:srgbClr val="3156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0"/>
          <p:cNvSpPr>
            <a:spLocks noGrp="1"/>
          </p:cNvSpPr>
          <p:nvPr>
            <p:ph type="title" idx="4294967295"/>
          </p:nvPr>
        </p:nvSpPr>
        <p:spPr>
          <a:xfrm>
            <a:off x="1857375" y="646584"/>
            <a:ext cx="6851650" cy="838200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accent2"/>
                </a:solidFill>
                <a:latin typeface="Calibri" pitchFamily="34" charset="0"/>
              </a:rPr>
              <a:t>Le domaine : quels sont les phénomènes de cuisson qui se produisent quand on cuit une tarte pâtissière ? </a:t>
            </a:r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992188" y="1951038"/>
            <a:ext cx="84201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50" tIns="41275" rIns="82550" bIns="41275">
            <a:spAutoFit/>
          </a:bodyPr>
          <a:lstStyle/>
          <a:p>
            <a:pPr defTabSz="603250" eaLnBrk="0" hangingPunct="0"/>
            <a:r>
              <a:rPr lang="fr-FR" sz="1600" b="1">
                <a:solidFill>
                  <a:schemeClr val="accent2"/>
                </a:solidFill>
                <a:latin typeface="Calibri" pitchFamily="34" charset="0"/>
              </a:rPr>
              <a:t>Pâte brisée :</a:t>
            </a:r>
          </a:p>
          <a:p>
            <a:pPr defTabSz="603250" eaLnBrk="0" hangingPunct="0"/>
            <a:r>
              <a:rPr lang="fr-FR" sz="1600">
                <a:latin typeface="Calibri" pitchFamily="34" charset="0"/>
              </a:rPr>
              <a:t>La technique du pétrissage fait que les particules de la farine enrobées de gras restent suffisamment imperméables à la vapeur d’eau dégagée par la cuisson.</a:t>
            </a:r>
          </a:p>
          <a:p>
            <a:pPr defTabSz="603250" eaLnBrk="0" hangingPunct="0"/>
            <a:r>
              <a:rPr lang="fr-FR" sz="1600">
                <a:latin typeface="Calibri" pitchFamily="34" charset="0"/>
              </a:rPr>
              <a:t>Cette vapeur cherchant à s’échapper pousse la pâte qui se dilate </a:t>
            </a:r>
            <a:r>
              <a:rPr lang="fr-FR" sz="1600" i="1">
                <a:latin typeface="Calibri" pitchFamily="34" charset="0"/>
              </a:rPr>
              <a:t>un peu</a:t>
            </a:r>
            <a:r>
              <a:rPr lang="fr-FR" sz="1600">
                <a:latin typeface="Calibri" pitchFamily="34" charset="0"/>
              </a:rPr>
              <a:t>, </a:t>
            </a:r>
          </a:p>
          <a:p>
            <a:pPr defTabSz="603250" eaLnBrk="0" hangingPunct="0"/>
            <a:r>
              <a:rPr lang="fr-FR" sz="1600">
                <a:latin typeface="Calibri" pitchFamily="34" charset="0"/>
              </a:rPr>
              <a:t>juste assez pour rester fine et croustillante</a:t>
            </a:r>
          </a:p>
          <a:p>
            <a:pPr defTabSz="603250" eaLnBrk="0" hangingPunct="0"/>
            <a:r>
              <a:rPr lang="fr-FR" sz="1600">
                <a:latin typeface="Calibri" pitchFamily="34" charset="0"/>
              </a:rPr>
              <a:t> ...</a:t>
            </a:r>
          </a:p>
        </p:txBody>
      </p:sp>
      <p:sp>
        <p:nvSpPr>
          <p:cNvPr id="188429" name="Oval 13"/>
          <p:cNvSpPr>
            <a:spLocks noChangeArrowheads="1"/>
          </p:cNvSpPr>
          <p:nvPr/>
        </p:nvSpPr>
        <p:spPr bwMode="auto">
          <a:xfrm>
            <a:off x="996950" y="1530350"/>
            <a:ext cx="1522413" cy="368300"/>
          </a:xfrm>
          <a:prstGeom prst="ellipse">
            <a:avLst/>
          </a:prstGeom>
          <a:solidFill>
            <a:srgbClr val="3399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3188" tIns="50800" rIns="103188" bIns="50800" anchor="ctr"/>
          <a:lstStyle/>
          <a:p>
            <a:pPr algn="ctr" defTabSz="982663" eaLnBrk="0" hangingPunct="0"/>
            <a:r>
              <a:rPr lang="fr-FR" b="1">
                <a:solidFill>
                  <a:srgbClr val="FFFFFF"/>
                </a:solidFill>
                <a:latin typeface="Calibri" pitchFamily="34" charset="0"/>
              </a:rPr>
              <a:t>FICHE N° 1</a:t>
            </a: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1136650" y="4149725"/>
            <a:ext cx="84375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1600" b="1">
                <a:solidFill>
                  <a:schemeClr val="accent2"/>
                </a:solidFill>
                <a:latin typeface="Calibri" pitchFamily="34" charset="0"/>
              </a:rPr>
              <a:t>Pâte feuilletée :</a:t>
            </a:r>
          </a:p>
          <a:p>
            <a:pPr eaLnBrk="0" hangingPunct="0"/>
            <a:r>
              <a:rPr lang="fr-FR" sz="1600">
                <a:latin typeface="Calibri" pitchFamily="34" charset="0"/>
              </a:rPr>
              <a:t>La technique consiste à enfermer, par une suite de pliages, des couches de beurre et d’air entre des couches de farine humectée.</a:t>
            </a:r>
          </a:p>
          <a:p>
            <a:pPr eaLnBrk="0" hangingPunct="0"/>
            <a:r>
              <a:rPr lang="fr-FR" sz="1600">
                <a:latin typeface="Calibri" pitchFamily="34" charset="0"/>
              </a:rPr>
              <a:t>A la cuisson, pour s’échapper, la vapeur d’eau soulève horizontalement les strates de pâte imperméabilisée par le beurre.</a:t>
            </a:r>
          </a:p>
          <a:p>
            <a:pPr eaLnBrk="0" hangingPunct="0"/>
            <a:r>
              <a:rPr lang="fr-FR" sz="1600">
                <a:latin typeface="Calibri" pitchFamily="34" charset="0"/>
              </a:rPr>
              <a:t>...</a:t>
            </a:r>
          </a:p>
        </p:txBody>
      </p:sp>
      <p:sp>
        <p:nvSpPr>
          <p:cNvPr id="188431" name="Oval 15"/>
          <p:cNvSpPr>
            <a:spLocks noChangeArrowheads="1"/>
          </p:cNvSpPr>
          <p:nvPr/>
        </p:nvSpPr>
        <p:spPr bwMode="auto">
          <a:xfrm>
            <a:off x="996950" y="3644900"/>
            <a:ext cx="1522413" cy="368300"/>
          </a:xfrm>
          <a:prstGeom prst="ellipse">
            <a:avLst/>
          </a:prstGeom>
          <a:solidFill>
            <a:srgbClr val="3399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3188" tIns="50800" rIns="103188" bIns="50800" anchor="ctr"/>
          <a:lstStyle/>
          <a:p>
            <a:pPr algn="ctr" defTabSz="982663" eaLnBrk="0" hangingPunct="0"/>
            <a:r>
              <a:rPr lang="fr-FR" b="1">
                <a:solidFill>
                  <a:srgbClr val="FFFFFF"/>
                </a:solidFill>
                <a:latin typeface="Calibri" pitchFamily="34" charset="0"/>
              </a:rPr>
              <a:t>FICHE N° 2</a:t>
            </a:r>
          </a:p>
        </p:txBody>
      </p:sp>
      <p:sp>
        <p:nvSpPr>
          <p:cNvPr id="10" name="Title 25"/>
          <p:cNvSpPr>
            <a:spLocks/>
          </p:cNvSpPr>
          <p:nvPr/>
        </p:nvSpPr>
        <p:spPr bwMode="auto">
          <a:xfrm>
            <a:off x="524668" y="188640"/>
            <a:ext cx="88566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dirty="0" smtClean="0">
                <a:solidFill>
                  <a:srgbClr val="315683"/>
                </a:solidFill>
                <a:latin typeface="Calibri" pitchFamily="34" charset="0"/>
              </a:rPr>
              <a:t>Le </a:t>
            </a:r>
            <a:r>
              <a:rPr lang="en-US" sz="1800" dirty="0" err="1" smtClean="0">
                <a:solidFill>
                  <a:srgbClr val="315683"/>
                </a:solidFill>
                <a:latin typeface="Calibri" pitchFamily="34" charset="0"/>
              </a:rPr>
              <a:t>contexte</a:t>
            </a:r>
            <a:endParaRPr lang="en-US" sz="1800" dirty="0">
              <a:solidFill>
                <a:srgbClr val="3156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  <p:bldP spid="188429" grpId="0" animBg="1"/>
      <p:bldP spid="188430" grpId="0"/>
      <p:bldP spid="1884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00025" y="1341438"/>
            <a:ext cx="9056688" cy="3671887"/>
            <a:chOff x="126" y="845"/>
            <a:chExt cx="5705" cy="2313"/>
          </a:xfrm>
        </p:grpSpPr>
        <p:sp>
          <p:nvSpPr>
            <p:cNvPr id="18439" name="AutoShape 4"/>
            <p:cNvSpPr>
              <a:spLocks noChangeArrowheads="1"/>
            </p:cNvSpPr>
            <p:nvPr/>
          </p:nvSpPr>
          <p:spPr bwMode="auto">
            <a:xfrm>
              <a:off x="1215" y="1298"/>
              <a:ext cx="3764" cy="18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 sz="1800"/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126" y="1913"/>
              <a:ext cx="999" cy="33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933450" eaLnBrk="0" hangingPunct="0"/>
              <a:r>
                <a:rPr lang="fr-FR" sz="1100" b="1">
                  <a:latin typeface="Calibri" pitchFamily="34" charset="0"/>
                  <a:cs typeface="Arial" charset="0"/>
                </a:rPr>
                <a:t>Evénement déclencheur</a:t>
              </a:r>
              <a:r>
                <a:rPr lang="fr-FR" sz="1100">
                  <a:latin typeface="Calibri" pitchFamily="34" charset="0"/>
                  <a:cs typeface="Arial" charset="0"/>
                </a:rPr>
                <a:t> :</a:t>
              </a:r>
            </a:p>
            <a:p>
              <a:pPr defTabSz="933450" eaLnBrk="0" hangingPunct="0"/>
              <a:r>
                <a:rPr lang="fr-FR" sz="1100">
                  <a:latin typeface="Calibri" pitchFamily="34" charset="0"/>
                  <a:cs typeface="Arial" charset="0"/>
                </a:rPr>
                <a:t>- Pétrissage</a:t>
              </a:r>
            </a:p>
            <a:p>
              <a:pPr defTabSz="933450" eaLnBrk="0" hangingPunct="0"/>
              <a:r>
                <a:rPr lang="fr-FR" sz="1100">
                  <a:latin typeface="Calibri" pitchFamily="34" charset="0"/>
                  <a:cs typeface="Arial" charset="0"/>
                </a:rPr>
                <a:t>- Cuisson</a:t>
              </a:r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>
              <a:off x="5070" y="1822"/>
              <a:ext cx="761" cy="43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defTabSz="933450" eaLnBrk="0" hangingPunct="0"/>
              <a:r>
                <a:rPr lang="fr-FR" sz="1100" b="1">
                  <a:latin typeface="Calibri" pitchFamily="34" charset="0"/>
                  <a:cs typeface="Arial" charset="0"/>
                </a:rPr>
                <a:t>Conséquences </a:t>
              </a:r>
              <a:r>
                <a:rPr lang="fr-FR" sz="1100">
                  <a:latin typeface="Calibri" pitchFamily="34" charset="0"/>
                  <a:cs typeface="Arial" charset="0"/>
                </a:rPr>
                <a:t>:</a:t>
              </a:r>
            </a:p>
            <a:p>
              <a:pPr defTabSz="933450" eaLnBrk="0" hangingPunct="0">
                <a:buFontTx/>
                <a:buChar char="•"/>
              </a:pPr>
              <a:r>
                <a:rPr lang="fr-FR" sz="1100">
                  <a:latin typeface="Calibri" pitchFamily="34" charset="0"/>
                  <a:cs typeface="Arial" charset="0"/>
                </a:rPr>
                <a:t> </a:t>
              </a:r>
              <a:r>
                <a:rPr lang="en-CA" sz="1100" b="1">
                  <a:latin typeface="Calibri" pitchFamily="34" charset="0"/>
                  <a:cs typeface="Arial" charset="0"/>
                </a:rPr>
                <a:t>pâte fine et croustillante</a:t>
              </a:r>
            </a:p>
            <a:p>
              <a:pPr defTabSz="933450" eaLnBrk="0" hangingPunct="0">
                <a:buFontTx/>
                <a:buChar char="•"/>
              </a:pPr>
              <a:endParaRPr lang="fr-FR" sz="110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8442" name="Picture 19" descr="Image1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6" y="2160"/>
              <a:ext cx="68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Freeform 20"/>
            <p:cNvSpPr>
              <a:spLocks/>
            </p:cNvSpPr>
            <p:nvPr/>
          </p:nvSpPr>
          <p:spPr bwMode="auto">
            <a:xfrm rot="-2734223">
              <a:off x="757" y="2164"/>
              <a:ext cx="280" cy="634"/>
            </a:xfrm>
            <a:custGeom>
              <a:avLst/>
              <a:gdLst>
                <a:gd name="T0" fmla="*/ 0 w 403"/>
                <a:gd name="T1" fmla="*/ 0 h 1004"/>
                <a:gd name="T2" fmla="*/ 39 w 403"/>
                <a:gd name="T3" fmla="*/ 32 h 1004"/>
                <a:gd name="T4" fmla="*/ 7 w 403"/>
                <a:gd name="T5" fmla="*/ 32 h 1004"/>
                <a:gd name="T6" fmla="*/ 45 w 403"/>
                <a:gd name="T7" fmla="*/ 64 h 10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3"/>
                <a:gd name="T13" fmla="*/ 0 h 1004"/>
                <a:gd name="T14" fmla="*/ 403 w 403"/>
                <a:gd name="T15" fmla="*/ 1004 h 10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3" h="1004">
                  <a:moveTo>
                    <a:pt x="0" y="0"/>
                  </a:moveTo>
                  <a:lnTo>
                    <a:pt x="341" y="500"/>
                  </a:lnTo>
                  <a:lnTo>
                    <a:pt x="60" y="502"/>
                  </a:lnTo>
                  <a:lnTo>
                    <a:pt x="402" y="1003"/>
                  </a:lnTo>
                </a:path>
              </a:pathLst>
            </a:custGeom>
            <a:noFill/>
            <a:ln w="50800" cap="rnd" cmpd="sng">
              <a:solidFill>
                <a:srgbClr val="0033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444" name="Freeform 21"/>
            <p:cNvSpPr>
              <a:spLocks/>
            </p:cNvSpPr>
            <p:nvPr/>
          </p:nvSpPr>
          <p:spPr bwMode="auto">
            <a:xfrm rot="-5182544">
              <a:off x="5209" y="2140"/>
              <a:ext cx="296" cy="697"/>
            </a:xfrm>
            <a:custGeom>
              <a:avLst/>
              <a:gdLst>
                <a:gd name="T0" fmla="*/ 0 w 403"/>
                <a:gd name="T1" fmla="*/ 0 h 1004"/>
                <a:gd name="T2" fmla="*/ 54 w 403"/>
                <a:gd name="T3" fmla="*/ 56 h 1004"/>
                <a:gd name="T4" fmla="*/ 10 w 403"/>
                <a:gd name="T5" fmla="*/ 56 h 1004"/>
                <a:gd name="T6" fmla="*/ 63 w 403"/>
                <a:gd name="T7" fmla="*/ 112 h 10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3"/>
                <a:gd name="T13" fmla="*/ 0 h 1004"/>
                <a:gd name="T14" fmla="*/ 403 w 403"/>
                <a:gd name="T15" fmla="*/ 1004 h 10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3" h="1004">
                  <a:moveTo>
                    <a:pt x="0" y="0"/>
                  </a:moveTo>
                  <a:lnTo>
                    <a:pt x="341" y="500"/>
                  </a:lnTo>
                  <a:lnTo>
                    <a:pt x="60" y="502"/>
                  </a:lnTo>
                  <a:lnTo>
                    <a:pt x="402" y="1003"/>
                  </a:lnTo>
                </a:path>
              </a:pathLst>
            </a:custGeom>
            <a:noFill/>
            <a:ln w="50800" cap="rnd" cmpd="sng">
              <a:solidFill>
                <a:srgbClr val="0033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8445" name="Oval 24"/>
            <p:cNvSpPr>
              <a:spLocks noChangeArrowheads="1"/>
            </p:cNvSpPr>
            <p:nvPr/>
          </p:nvSpPr>
          <p:spPr bwMode="auto">
            <a:xfrm>
              <a:off x="1532" y="1434"/>
              <a:ext cx="681" cy="214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fr-FR" sz="1100" b="1">
                  <a:latin typeface="Calibri" pitchFamily="34" charset="0"/>
                  <a:cs typeface="Arial" charset="0"/>
                </a:rPr>
                <a:t>Source</a:t>
              </a:r>
            </a:p>
          </p:txBody>
        </p:sp>
        <p:sp>
          <p:nvSpPr>
            <p:cNvPr id="18446" name="Oval 25"/>
            <p:cNvSpPr>
              <a:spLocks noChangeArrowheads="1"/>
            </p:cNvSpPr>
            <p:nvPr/>
          </p:nvSpPr>
          <p:spPr bwMode="auto">
            <a:xfrm>
              <a:off x="3936" y="1434"/>
              <a:ext cx="681" cy="214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fr-FR" sz="1100" b="1">
                  <a:latin typeface="Calibri" pitchFamily="34" charset="0"/>
                  <a:cs typeface="Arial" charset="0"/>
                </a:rPr>
                <a:t>Cible</a:t>
              </a:r>
            </a:p>
          </p:txBody>
        </p:sp>
        <p:sp>
          <p:nvSpPr>
            <p:cNvPr id="18447" name="AutoShape 26"/>
            <p:cNvSpPr>
              <a:spLocks noChangeArrowheads="1"/>
            </p:cNvSpPr>
            <p:nvPr/>
          </p:nvSpPr>
          <p:spPr bwMode="auto">
            <a:xfrm>
              <a:off x="3621" y="1683"/>
              <a:ext cx="1310" cy="181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fr-FR" sz="1100" b="1">
                  <a:latin typeface="Calibri" pitchFamily="34" charset="0"/>
                  <a:cs typeface="Arial" charset="0"/>
                </a:rPr>
                <a:t>Pâte brisée</a:t>
              </a:r>
            </a:p>
          </p:txBody>
        </p:sp>
        <p:sp>
          <p:nvSpPr>
            <p:cNvPr id="18448" name="Oval 27"/>
            <p:cNvSpPr>
              <a:spLocks noChangeArrowheads="1"/>
            </p:cNvSpPr>
            <p:nvPr/>
          </p:nvSpPr>
          <p:spPr bwMode="auto">
            <a:xfrm>
              <a:off x="2135" y="845"/>
              <a:ext cx="1772" cy="214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fr-FR" sz="1100" b="1">
                  <a:latin typeface="Calibri" pitchFamily="34" charset="0"/>
                  <a:cs typeface="Arial" charset="0"/>
                </a:rPr>
                <a:t>Pramètres d’influence</a:t>
              </a:r>
            </a:p>
          </p:txBody>
        </p:sp>
        <p:sp>
          <p:nvSpPr>
            <p:cNvPr id="18449" name="AutoShape 28"/>
            <p:cNvSpPr>
              <a:spLocks noChangeArrowheads="1"/>
            </p:cNvSpPr>
            <p:nvPr/>
          </p:nvSpPr>
          <p:spPr bwMode="auto">
            <a:xfrm>
              <a:off x="2332" y="1126"/>
              <a:ext cx="1449" cy="299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buFontTx/>
                <a:buChar char="•"/>
              </a:pPr>
              <a:r>
                <a:rPr lang="fr-FR" sz="1100" b="1">
                  <a:latin typeface="Calibri" pitchFamily="34" charset="0"/>
                  <a:cs typeface="Arial" charset="0"/>
                </a:rPr>
                <a:t> Type de farine</a:t>
              </a:r>
            </a:p>
            <a:p>
              <a:pPr algn="ctr">
                <a:buFontTx/>
                <a:buChar char="•"/>
              </a:pPr>
              <a:r>
                <a:rPr lang="fr-FR" sz="1100" b="1">
                  <a:latin typeface="Calibri" pitchFamily="34" charset="0"/>
                  <a:cs typeface="Arial" charset="0"/>
                </a:rPr>
                <a:t> …</a:t>
              </a:r>
            </a:p>
          </p:txBody>
        </p:sp>
        <p:sp>
          <p:nvSpPr>
            <p:cNvPr id="18450" name="AutoShape 29"/>
            <p:cNvSpPr>
              <a:spLocks noChangeArrowheads="1"/>
            </p:cNvSpPr>
            <p:nvPr/>
          </p:nvSpPr>
          <p:spPr bwMode="auto">
            <a:xfrm>
              <a:off x="2620" y="2460"/>
              <a:ext cx="953" cy="51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fr-FR" sz="1100" b="1">
                  <a:latin typeface="Calibri" pitchFamily="34" charset="0"/>
                  <a:cs typeface="Arial" charset="0"/>
                </a:rPr>
                <a:t>Flux :</a:t>
              </a:r>
              <a:r>
                <a:rPr lang="fr-FR" sz="1100">
                  <a:latin typeface="Calibri" pitchFamily="34" charset="0"/>
                  <a:cs typeface="Arial" charset="0"/>
                </a:rPr>
                <a:t> </a:t>
              </a:r>
            </a:p>
            <a:p>
              <a:pPr algn="ctr" eaLnBrk="0" hangingPunct="0">
                <a:buFontTx/>
                <a:buChar char="•"/>
              </a:pPr>
              <a:r>
                <a:rPr lang="fr-FR" sz="1100">
                  <a:latin typeface="Calibri" pitchFamily="34" charset="0"/>
                  <a:cs typeface="Arial" charset="0"/>
                </a:rPr>
                <a:t> Vapeur d’eau</a:t>
              </a:r>
            </a:p>
          </p:txBody>
        </p:sp>
        <p:sp>
          <p:nvSpPr>
            <p:cNvPr id="18451" name="AutoShape 30"/>
            <p:cNvSpPr>
              <a:spLocks noChangeArrowheads="1"/>
            </p:cNvSpPr>
            <p:nvPr/>
          </p:nvSpPr>
          <p:spPr bwMode="auto">
            <a:xfrm flipV="1">
              <a:off x="1260" y="1933"/>
              <a:ext cx="1315" cy="1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A5FFA5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buFontTx/>
                <a:buChar char="•"/>
              </a:pPr>
              <a:r>
                <a:rPr lang="fr-FR" sz="1100">
                  <a:latin typeface="Calibri" pitchFamily="34" charset="0"/>
                  <a:cs typeface="Arial" charset="0"/>
                </a:rPr>
                <a:t> Dégagement de vapeur</a:t>
              </a:r>
            </a:p>
          </p:txBody>
        </p:sp>
        <p:sp>
          <p:nvSpPr>
            <p:cNvPr id="18452" name="AutoShape 31"/>
            <p:cNvSpPr>
              <a:spLocks noChangeArrowheads="1"/>
            </p:cNvSpPr>
            <p:nvPr/>
          </p:nvSpPr>
          <p:spPr bwMode="auto">
            <a:xfrm>
              <a:off x="1262" y="1683"/>
              <a:ext cx="1310" cy="181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fr-FR" sz="1100" b="1">
                  <a:latin typeface="Calibri" pitchFamily="34" charset="0"/>
                  <a:cs typeface="Arial" charset="0"/>
                </a:rPr>
                <a:t>Particules enrobées de gras</a:t>
              </a:r>
            </a:p>
          </p:txBody>
        </p:sp>
        <p:sp>
          <p:nvSpPr>
            <p:cNvPr id="18453" name="AutoShape 34"/>
            <p:cNvSpPr>
              <a:spLocks noChangeArrowheads="1"/>
            </p:cNvSpPr>
            <p:nvPr/>
          </p:nvSpPr>
          <p:spPr bwMode="auto">
            <a:xfrm flipV="1">
              <a:off x="3619" y="1933"/>
              <a:ext cx="1315" cy="1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A5FFA5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buFontTx/>
                <a:buChar char="•"/>
              </a:pPr>
              <a:r>
                <a:rPr lang="fr-FR" sz="1100">
                  <a:latin typeface="Calibri" pitchFamily="34" charset="0"/>
                  <a:cs typeface="Arial" charset="0"/>
                </a:rPr>
                <a:t> Légère dilatation</a:t>
              </a:r>
            </a:p>
          </p:txBody>
        </p:sp>
      </p:grpSp>
      <p:sp>
        <p:nvSpPr>
          <p:cNvPr id="18435" name="Title 22"/>
          <p:cNvSpPr>
            <a:spLocks/>
          </p:cNvSpPr>
          <p:nvPr/>
        </p:nvSpPr>
        <p:spPr bwMode="auto">
          <a:xfrm>
            <a:off x="1527175" y="260350"/>
            <a:ext cx="685165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 b="1">
                <a:solidFill>
                  <a:srgbClr val="315683"/>
                </a:solidFill>
                <a:latin typeface="Calibri" pitchFamily="34" charset="0"/>
              </a:rPr>
              <a:t>Phenomène de cuisson pour une pâte brisée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1412776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412875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de signes (théorie sémiotique)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général (théorie systémique)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Le macroscope de la connaissance</a:t>
            </a: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529064" y="260648"/>
            <a:ext cx="417646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Le macroscope de la connaissance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57056" y="2348880"/>
            <a:ext cx="4376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+mj-lt"/>
              </a:rPr>
              <a:t>"Le macroscope n'est pas un outil comme les autres. C'est un instrument symbolique, fait d'un ensemble de méthodes et de techniques empruntées à des disciplines très différentes [...]. Il ne sert pas à voir plus gros ou plus loin. Mais à observer ce qui est </a:t>
            </a:r>
            <a:r>
              <a:rPr lang="fr-FR" i="1" dirty="0" smtClean="0">
                <a:solidFill>
                  <a:schemeClr val="accent2"/>
                </a:solidFill>
                <a:latin typeface="+mj-lt"/>
              </a:rPr>
              <a:t>à la fois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 trop grand, trop lent et trop complexe pour nos yeux. [ De Rosnay 75]"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384264" y="188640"/>
            <a:ext cx="7449056" cy="5976664"/>
            <a:chOff x="-68017" y="188640"/>
            <a:chExt cx="7449056" cy="597666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46955" y="2418843"/>
              <a:ext cx="3631627" cy="1802245"/>
              <a:chOff x="2911" y="1690"/>
              <a:chExt cx="1882" cy="1016"/>
            </a:xfrm>
          </p:grpSpPr>
          <p:sp>
            <p:nvSpPr>
              <p:cNvPr id="4" name="Line 8"/>
              <p:cNvSpPr>
                <a:spLocks noChangeShapeType="1"/>
              </p:cNvSpPr>
              <p:nvPr/>
            </p:nvSpPr>
            <p:spPr bwMode="auto">
              <a:xfrm>
                <a:off x="4195" y="1690"/>
                <a:ext cx="0" cy="6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5" name="Line 9"/>
              <p:cNvSpPr>
                <a:spLocks noChangeShapeType="1"/>
              </p:cNvSpPr>
              <p:nvPr/>
            </p:nvSpPr>
            <p:spPr bwMode="auto">
              <a:xfrm>
                <a:off x="4195" y="2382"/>
                <a:ext cx="597" cy="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6" name="Line 10"/>
              <p:cNvSpPr>
                <a:spLocks noChangeShapeType="1"/>
              </p:cNvSpPr>
              <p:nvPr/>
            </p:nvSpPr>
            <p:spPr bwMode="auto">
              <a:xfrm flipH="1">
                <a:off x="3614" y="2382"/>
                <a:ext cx="581" cy="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 flipH="1">
                <a:off x="3612" y="1690"/>
                <a:ext cx="580" cy="10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4192" y="1690"/>
                <a:ext cx="598" cy="10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3612" y="2691"/>
                <a:ext cx="11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H="1">
                <a:off x="4076" y="1723"/>
                <a:ext cx="136" cy="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4076" y="2160"/>
                <a:ext cx="717" cy="5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>
                <a:off x="3605" y="2160"/>
                <a:ext cx="471" cy="5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3651" y="2091"/>
                <a:ext cx="425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2911" y="1971"/>
                <a:ext cx="744" cy="1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33335" tIns="17393" rIns="33335" bIns="17393">
                <a:spAutoFit/>
              </a:bodyPr>
              <a:lstStyle/>
              <a:p>
                <a:pPr algn="ctr" defTabSz="223838">
                  <a:lnSpc>
                    <a:spcPct val="90000"/>
                  </a:lnSpc>
                </a:pPr>
                <a:r>
                  <a:rPr lang="fr-FR" sz="1800" dirty="0" smtClean="0">
                    <a:solidFill>
                      <a:srgbClr val="00B050"/>
                    </a:solidFill>
                    <a:latin typeface="+mn-lt"/>
                  </a:rPr>
                  <a:t>Système perçu</a:t>
                </a:r>
                <a:endParaRPr lang="fr-FR" sz="1800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auto">
              <a:xfrm>
                <a:off x="4045" y="2131"/>
                <a:ext cx="62" cy="6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grpSp>
          <p:nvGrpSpPr>
            <p:cNvPr id="16" name="Groupe 40"/>
            <p:cNvGrpSpPr/>
            <p:nvPr/>
          </p:nvGrpSpPr>
          <p:grpSpPr>
            <a:xfrm>
              <a:off x="961345" y="4430814"/>
              <a:ext cx="2016224" cy="1734490"/>
              <a:chOff x="3800872" y="476672"/>
              <a:chExt cx="2304256" cy="2265056"/>
            </a:xfrm>
          </p:grpSpPr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3800872" y="2258582"/>
                <a:ext cx="2304256" cy="4831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rgbClr val="00B0F0"/>
                    </a:solidFill>
                    <a:latin typeface="+mn-lt"/>
                  </a:rPr>
                  <a:t>Contexte</a:t>
                </a:r>
                <a:endParaRPr lang="fr-FR" sz="1800" dirty="0">
                  <a:solidFill>
                    <a:srgbClr val="00B0F0"/>
                  </a:solidFill>
                  <a:latin typeface="+mn-lt"/>
                </a:endParaRPr>
              </a:p>
            </p:txBody>
          </p:sp>
          <p:grpSp>
            <p:nvGrpSpPr>
              <p:cNvPr id="17" name="Groupe 39"/>
              <p:cNvGrpSpPr/>
              <p:nvPr/>
            </p:nvGrpSpPr>
            <p:grpSpPr>
              <a:xfrm>
                <a:off x="3800872" y="476672"/>
                <a:ext cx="2298348" cy="1802245"/>
                <a:chOff x="3930282" y="4219043"/>
                <a:chExt cx="2298348" cy="1802245"/>
              </a:xfrm>
            </p:grpSpPr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>
                  <a:off x="5074691" y="4219043"/>
                  <a:ext cx="0" cy="12275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5074691" y="5446556"/>
                  <a:ext cx="1152009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953557" y="5446556"/>
                  <a:ext cx="1121135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49697" y="4219043"/>
                  <a:ext cx="1119205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5068902" y="4219043"/>
                  <a:ext cx="1153939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3949697" y="5994680"/>
                  <a:ext cx="2273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>
                  <a:off x="5082410" y="4291051"/>
                  <a:ext cx="230629" cy="722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>
                  <a:off x="5313040" y="5085184"/>
                  <a:ext cx="915590" cy="936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930282" y="5013177"/>
                  <a:ext cx="1382758" cy="10060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39" name="Oval 19"/>
                <p:cNvSpPr>
                  <a:spLocks noChangeArrowheads="1"/>
                </p:cNvSpPr>
                <p:nvPr/>
              </p:nvSpPr>
              <p:spPr bwMode="auto">
                <a:xfrm>
                  <a:off x="5265409" y="5001317"/>
                  <a:ext cx="119639" cy="115301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512430" y="4142782"/>
              <a:ext cx="916913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Domaine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2979495" y="5510934"/>
              <a:ext cx="774951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Activité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-68017" y="5510934"/>
              <a:ext cx="1040344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Historique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37" name="Groupe 40"/>
            <p:cNvGrpSpPr/>
            <p:nvPr/>
          </p:nvGrpSpPr>
          <p:grpSpPr>
            <a:xfrm>
              <a:off x="4667898" y="4430814"/>
              <a:ext cx="2016224" cy="1734490"/>
              <a:chOff x="3800872" y="476672"/>
              <a:chExt cx="2304256" cy="2265056"/>
            </a:xfrm>
          </p:grpSpPr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800872" y="2258582"/>
                <a:ext cx="2304256" cy="4831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rgbClr val="00B0F0"/>
                    </a:solidFill>
                    <a:latin typeface="+mn-lt"/>
                  </a:rPr>
                  <a:t>Sens</a:t>
                </a:r>
                <a:endParaRPr lang="fr-FR" sz="1800" dirty="0">
                  <a:solidFill>
                    <a:srgbClr val="00B0F0"/>
                  </a:solidFill>
                  <a:latin typeface="+mn-lt"/>
                </a:endParaRPr>
              </a:p>
            </p:txBody>
          </p:sp>
          <p:grpSp>
            <p:nvGrpSpPr>
              <p:cNvPr id="40" name="Groupe 39"/>
              <p:cNvGrpSpPr/>
              <p:nvPr/>
            </p:nvGrpSpPr>
            <p:grpSpPr>
              <a:xfrm>
                <a:off x="3800872" y="476672"/>
                <a:ext cx="2298348" cy="1802245"/>
                <a:chOff x="3930282" y="4219043"/>
                <a:chExt cx="2298348" cy="1802245"/>
              </a:xfrm>
            </p:grpSpPr>
            <p:sp>
              <p:nvSpPr>
                <p:cNvPr id="41" name="Line 8"/>
                <p:cNvSpPr>
                  <a:spLocks noChangeShapeType="1"/>
                </p:cNvSpPr>
                <p:nvPr/>
              </p:nvSpPr>
              <p:spPr bwMode="auto">
                <a:xfrm>
                  <a:off x="5074691" y="4219043"/>
                  <a:ext cx="0" cy="12275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45" name="Line 9"/>
                <p:cNvSpPr>
                  <a:spLocks noChangeShapeType="1"/>
                </p:cNvSpPr>
                <p:nvPr/>
              </p:nvSpPr>
              <p:spPr bwMode="auto">
                <a:xfrm>
                  <a:off x="5074691" y="5446556"/>
                  <a:ext cx="1152009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953557" y="5446556"/>
                  <a:ext cx="1121135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49697" y="4219043"/>
                  <a:ext cx="1119205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48" name="Line 12"/>
                <p:cNvSpPr>
                  <a:spLocks noChangeShapeType="1"/>
                </p:cNvSpPr>
                <p:nvPr/>
              </p:nvSpPr>
              <p:spPr bwMode="auto">
                <a:xfrm>
                  <a:off x="5068902" y="4219043"/>
                  <a:ext cx="1153939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49" name="Line 13"/>
                <p:cNvSpPr>
                  <a:spLocks noChangeShapeType="1"/>
                </p:cNvSpPr>
                <p:nvPr/>
              </p:nvSpPr>
              <p:spPr bwMode="auto">
                <a:xfrm>
                  <a:off x="3949697" y="5994680"/>
                  <a:ext cx="2273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50" name="Line 14"/>
                <p:cNvSpPr>
                  <a:spLocks noChangeShapeType="1"/>
                </p:cNvSpPr>
                <p:nvPr/>
              </p:nvSpPr>
              <p:spPr bwMode="auto">
                <a:xfrm>
                  <a:off x="5082410" y="4291051"/>
                  <a:ext cx="230629" cy="722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51" name="Line 15"/>
                <p:cNvSpPr>
                  <a:spLocks noChangeShapeType="1"/>
                </p:cNvSpPr>
                <p:nvPr/>
              </p:nvSpPr>
              <p:spPr bwMode="auto">
                <a:xfrm>
                  <a:off x="5313040" y="5085184"/>
                  <a:ext cx="915590" cy="936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5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930282" y="5013177"/>
                  <a:ext cx="1382758" cy="10060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53" name="Oval 19"/>
                <p:cNvSpPr>
                  <a:spLocks noChangeArrowheads="1"/>
                </p:cNvSpPr>
                <p:nvPr/>
              </p:nvSpPr>
              <p:spPr bwMode="auto">
                <a:xfrm>
                  <a:off x="5265409" y="5001317"/>
                  <a:ext cx="119639" cy="115301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54" name="Rectangle 18"/>
            <p:cNvSpPr>
              <a:spLocks noChangeArrowheads="1"/>
            </p:cNvSpPr>
            <p:nvPr/>
          </p:nvSpPr>
          <p:spPr bwMode="auto">
            <a:xfrm>
              <a:off x="5209876" y="4142782"/>
              <a:ext cx="935123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Concepts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6684122" y="5510934"/>
              <a:ext cx="696917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Tâches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3898462" y="5510934"/>
              <a:ext cx="769436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Lignées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2800926" y="476672"/>
              <a:ext cx="2016224" cy="1734490"/>
              <a:chOff x="3800872" y="476672"/>
              <a:chExt cx="2304256" cy="2265056"/>
            </a:xfrm>
          </p:grpSpPr>
          <p:sp>
            <p:nvSpPr>
              <p:cNvPr id="58" name="Rectangle 20"/>
              <p:cNvSpPr>
                <a:spLocks noChangeArrowheads="1"/>
              </p:cNvSpPr>
              <p:nvPr/>
            </p:nvSpPr>
            <p:spPr bwMode="auto">
              <a:xfrm>
                <a:off x="3800872" y="2258582"/>
                <a:ext cx="2304256" cy="4831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rgbClr val="00B0F0"/>
                    </a:solidFill>
                    <a:latin typeface="+mn-lt"/>
                  </a:rPr>
                  <a:t>Information</a:t>
                </a:r>
                <a:endParaRPr lang="fr-FR" sz="1800" dirty="0">
                  <a:solidFill>
                    <a:srgbClr val="00B0F0"/>
                  </a:solidFill>
                  <a:latin typeface="+mn-lt"/>
                </a:endParaRPr>
              </a:p>
            </p:txBody>
          </p:sp>
          <p:grpSp>
            <p:nvGrpSpPr>
              <p:cNvPr id="59" name="Groupe 39"/>
              <p:cNvGrpSpPr/>
              <p:nvPr/>
            </p:nvGrpSpPr>
            <p:grpSpPr>
              <a:xfrm>
                <a:off x="3800872" y="476672"/>
                <a:ext cx="2298348" cy="1802245"/>
                <a:chOff x="3930282" y="4219043"/>
                <a:chExt cx="2298348" cy="1802245"/>
              </a:xfrm>
            </p:grpSpPr>
            <p:sp>
              <p:nvSpPr>
                <p:cNvPr id="60" name="Line 8"/>
                <p:cNvSpPr>
                  <a:spLocks noChangeShapeType="1"/>
                </p:cNvSpPr>
                <p:nvPr/>
              </p:nvSpPr>
              <p:spPr bwMode="auto">
                <a:xfrm>
                  <a:off x="5074691" y="4219043"/>
                  <a:ext cx="0" cy="12275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1" name="Line 9"/>
                <p:cNvSpPr>
                  <a:spLocks noChangeShapeType="1"/>
                </p:cNvSpPr>
                <p:nvPr/>
              </p:nvSpPr>
              <p:spPr bwMode="auto">
                <a:xfrm>
                  <a:off x="5074691" y="5446556"/>
                  <a:ext cx="1152009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953557" y="5446556"/>
                  <a:ext cx="1121135" cy="5481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49697" y="4219043"/>
                  <a:ext cx="1119205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4" name="Line 12"/>
                <p:cNvSpPr>
                  <a:spLocks noChangeShapeType="1"/>
                </p:cNvSpPr>
                <p:nvPr/>
              </p:nvSpPr>
              <p:spPr bwMode="auto">
                <a:xfrm>
                  <a:off x="5068902" y="4219043"/>
                  <a:ext cx="1153939" cy="17756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5" name="Line 13"/>
                <p:cNvSpPr>
                  <a:spLocks noChangeShapeType="1"/>
                </p:cNvSpPr>
                <p:nvPr/>
              </p:nvSpPr>
              <p:spPr bwMode="auto">
                <a:xfrm>
                  <a:off x="3949697" y="5994680"/>
                  <a:ext cx="2273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6" name="Line 14"/>
                <p:cNvSpPr>
                  <a:spLocks noChangeShapeType="1"/>
                </p:cNvSpPr>
                <p:nvPr/>
              </p:nvSpPr>
              <p:spPr bwMode="auto">
                <a:xfrm>
                  <a:off x="5082410" y="4291051"/>
                  <a:ext cx="230629" cy="722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7" name="Line 15"/>
                <p:cNvSpPr>
                  <a:spLocks noChangeShapeType="1"/>
                </p:cNvSpPr>
                <p:nvPr/>
              </p:nvSpPr>
              <p:spPr bwMode="auto">
                <a:xfrm>
                  <a:off x="5313040" y="5085184"/>
                  <a:ext cx="915590" cy="936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930282" y="5013177"/>
                  <a:ext cx="1382758" cy="100606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  <p:sp>
              <p:nvSpPr>
                <p:cNvPr id="69" name="Oval 19"/>
                <p:cNvSpPr>
                  <a:spLocks noChangeArrowheads="1"/>
                </p:cNvSpPr>
                <p:nvPr/>
              </p:nvSpPr>
              <p:spPr bwMode="auto">
                <a:xfrm>
                  <a:off x="5265409" y="5001317"/>
                  <a:ext cx="119639" cy="115301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362428" y="188640"/>
              <a:ext cx="896074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Données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4834566" y="1556792"/>
              <a:ext cx="1180190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Traitements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1949375" y="1556792"/>
              <a:ext cx="854973" cy="284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Versions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75" name="Connecteur droit avec flèche 74"/>
            <p:cNvCxnSpPr>
              <a:stCxn id="8" idx="0"/>
              <a:endCxn id="58" idx="2"/>
            </p:cNvCxnSpPr>
            <p:nvPr/>
          </p:nvCxnSpPr>
          <p:spPr>
            <a:xfrm flipH="1" flipV="1">
              <a:off x="3809038" y="2211162"/>
              <a:ext cx="9816" cy="2076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>
              <a:stCxn id="11" idx="1"/>
              <a:endCxn id="54" idx="1"/>
            </p:cNvCxnSpPr>
            <p:nvPr/>
          </p:nvCxnSpPr>
          <p:spPr>
            <a:xfrm>
              <a:off x="4978582" y="4221088"/>
              <a:ext cx="231294" cy="639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>
              <a:stCxn id="12" idx="1"/>
              <a:endCxn id="42" idx="3"/>
            </p:cNvCxnSpPr>
            <p:nvPr/>
          </p:nvCxnSpPr>
          <p:spPr>
            <a:xfrm flipH="1">
              <a:off x="2429343" y="4221088"/>
              <a:ext cx="256799" cy="639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2216696" y="5013176"/>
            <a:ext cx="5761037" cy="998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Merci pour votre attention</a:t>
            </a:r>
            <a:endParaRPr lang="fr-FR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96617" y="476672"/>
            <a:ext cx="5112766" cy="7105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Fin de l’élément </a:t>
            </a:r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n°2</a:t>
            </a:r>
            <a:endParaRPr lang="fr-FR" sz="3600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3720455" y="1662534"/>
            <a:ext cx="2465090" cy="2630066"/>
            <a:chOff x="3720455" y="1662534"/>
            <a:chExt cx="2465090" cy="2630066"/>
          </a:xfrm>
        </p:grpSpPr>
        <p:pic>
          <p:nvPicPr>
            <p:cNvPr id="7" name="Picture 2" descr="U:\GeCSO\AGeCSO\penrose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0455" y="1662534"/>
              <a:ext cx="2465090" cy="2630066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>
              <a:off x="4953653" y="3135116"/>
              <a:ext cx="0" cy="5599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53653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4663727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52066" y="3140968"/>
              <a:ext cx="400788" cy="3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114285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788282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56756" y="414036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Association pour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Ge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stion des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onnaissances dans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ociété et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rganisations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44609" y="2637125"/>
            <a:ext cx="3631628" cy="1811114"/>
            <a:chOff x="2911" y="1685"/>
            <a:chExt cx="1882" cy="1021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911" y="1685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446587" y="2060848"/>
            <a:ext cx="3825918" cy="533561"/>
            <a:chOff x="4446587" y="2060848"/>
            <a:chExt cx="3825918" cy="533561"/>
          </a:xfrm>
        </p:grpSpPr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4446587" y="2224435"/>
              <a:ext cx="10104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SYNTAXE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13040" y="2060848"/>
              <a:ext cx="29594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Comment est codé le message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673080" y="4434779"/>
            <a:ext cx="3967068" cy="607096"/>
            <a:chOff x="5673080" y="4434779"/>
            <a:chExt cx="3967068" cy="607096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5673080" y="4434779"/>
              <a:ext cx="146835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SEMANTIQUE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69224" y="4734098"/>
              <a:ext cx="26709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 représente le message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32520" y="4424361"/>
            <a:ext cx="4222631" cy="628131"/>
            <a:chOff x="632520" y="4424361"/>
            <a:chExt cx="4222631" cy="628131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2705514" y="4424361"/>
              <a:ext cx="1604157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PRAGMATIQUE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520" y="4744715"/>
              <a:ext cx="42226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Comment et par qui est interprété le message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72480" y="332656"/>
            <a:ext cx="9278999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Hypothèse sémiotique : la connaissance est la perception d’un système organisé d’éléments abstraits (un système de signes) à travers des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1634" y="1997923"/>
            <a:ext cx="3714604" cy="1802245"/>
            <a:chOff x="2868" y="1690"/>
            <a:chExt cx="1925" cy="1016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868" y="1766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93160" y="260648"/>
            <a:ext cx="2959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Comment est codé le message ?</a:t>
            </a:r>
            <a:endParaRPr lang="fr-FR" b="1" i="1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9224" y="5795937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Que représente le message ?</a:t>
            </a:r>
            <a:endParaRPr lang="fr-FR" b="1" i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0512" y="5795937"/>
            <a:ext cx="4222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Comment et par qui est interprété le message ?</a:t>
            </a:r>
            <a:endParaRPr lang="fr-FR" b="1" i="1" dirty="0">
              <a:solidFill>
                <a:schemeClr val="accent2"/>
              </a:solidFill>
            </a:endParaRPr>
          </a:p>
        </p:txBody>
      </p:sp>
      <p:pic>
        <p:nvPicPr>
          <p:cNvPr id="64514" name="Picture 2" descr="http://t2.gstatic.com/images?q=tbn:ANd9GcSK-d8MyhLiHvWYpCOfNCdXEMdNnb5o8E7CSOsAuIuhMdlwIIe_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955" y="692696"/>
            <a:ext cx="1279029" cy="1279029"/>
          </a:xfrm>
          <a:prstGeom prst="rect">
            <a:avLst/>
          </a:prstGeom>
          <a:noFill/>
        </p:spPr>
      </p:pic>
      <p:pic>
        <p:nvPicPr>
          <p:cNvPr id="64516" name="Picture 4" descr="http://us.123rf.com/400wm/400/400/funkypoodle/funkypoodle0807/funkypoodle080700002/3262864-pres-de-douze-heures--horloge-numerique-affichant-11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746" y="908720"/>
            <a:ext cx="1512438" cy="1009552"/>
          </a:xfrm>
          <a:prstGeom prst="rect">
            <a:avLst/>
          </a:prstGeom>
          <a:noFill/>
        </p:spPr>
      </p:pic>
      <p:grpSp>
        <p:nvGrpSpPr>
          <p:cNvPr id="52" name="Groupe 51"/>
          <p:cNvGrpSpPr/>
          <p:nvPr/>
        </p:nvGrpSpPr>
        <p:grpSpPr>
          <a:xfrm>
            <a:off x="1497013" y="4869160"/>
            <a:ext cx="6376945" cy="277641"/>
            <a:chOff x="1497013" y="4869160"/>
            <a:chExt cx="6376945" cy="277641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6105525" y="4869160"/>
              <a:ext cx="1768433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 cours est presque fini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497013" y="4869160"/>
              <a:ext cx="3553280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Les étudiants qui commencent à ranger leurs affaires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36" name="Connecteur droit 35"/>
            <p:cNvCxnSpPr>
              <a:stCxn id="30" idx="3"/>
              <a:endCxn id="29" idx="1"/>
            </p:cNvCxnSpPr>
            <p:nvPr/>
          </p:nvCxnSpPr>
          <p:spPr>
            <a:xfrm>
              <a:off x="5050293" y="5007981"/>
              <a:ext cx="10552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1496616" y="3773985"/>
            <a:ext cx="6150473" cy="462307"/>
            <a:chOff x="1496616" y="3773985"/>
            <a:chExt cx="6150473" cy="462307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105128" y="3866318"/>
              <a:ext cx="1541961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Il est midi moins cinq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496616" y="3773985"/>
              <a:ext cx="282930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Les personnes qui savent « lire  l’heure » </a:t>
              </a:r>
            </a:p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et qui sont en plein jour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38" name="Connecteur droit 37"/>
            <p:cNvCxnSpPr>
              <a:stCxn id="26" idx="3"/>
              <a:endCxn id="22" idx="1"/>
            </p:cNvCxnSpPr>
            <p:nvPr/>
          </p:nvCxnSpPr>
          <p:spPr>
            <a:xfrm>
              <a:off x="4325917" y="4005139"/>
              <a:ext cx="177921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1497013" y="4293096"/>
            <a:ext cx="6286728" cy="462307"/>
            <a:chOff x="1497013" y="4293096"/>
            <a:chExt cx="6286728" cy="462307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6105525" y="4375495"/>
              <a:ext cx="167821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Il est minuit moins cinq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497013" y="4293096"/>
              <a:ext cx="282930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Les personnes qui savent « lire  l’heure » </a:t>
              </a:r>
            </a:p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et qui sont en pleine nuit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39" name="Connecteur droit 38"/>
            <p:cNvCxnSpPr>
              <a:stCxn id="28" idx="3"/>
              <a:endCxn id="27" idx="1"/>
            </p:cNvCxnSpPr>
            <p:nvPr/>
          </p:nvCxnSpPr>
          <p:spPr>
            <a:xfrm flipV="1">
              <a:off x="4326314" y="4514316"/>
              <a:ext cx="1779211" cy="99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1497013" y="5301208"/>
            <a:ext cx="6376945" cy="288032"/>
            <a:chOff x="1497013" y="5301208"/>
            <a:chExt cx="6376945" cy="288032"/>
          </a:xfrm>
        </p:grpSpPr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105525" y="5311599"/>
              <a:ext cx="1768433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 cours est presque fini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1497013" y="5301208"/>
              <a:ext cx="3842527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Le professeur qui se presse pour terminer ce qu’il a à dire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40" name="Connecteur droit 39"/>
            <p:cNvCxnSpPr>
              <a:stCxn id="34" idx="3"/>
              <a:endCxn id="33" idx="1"/>
            </p:cNvCxnSpPr>
            <p:nvPr/>
          </p:nvCxnSpPr>
          <p:spPr>
            <a:xfrm>
              <a:off x="5339540" y="5440029"/>
              <a:ext cx="765985" cy="1039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44605" y="2637125"/>
            <a:ext cx="3631627" cy="1811114"/>
            <a:chOff x="2911" y="1685"/>
            <a:chExt cx="1882" cy="1021"/>
          </a:xfrm>
        </p:grpSpPr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911" y="1685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60912" y="1394192"/>
            <a:ext cx="4032448" cy="1200217"/>
            <a:chOff x="4446587" y="1394192"/>
            <a:chExt cx="4032448" cy="1200217"/>
          </a:xfrm>
        </p:grpSpPr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446587" y="2224435"/>
              <a:ext cx="155728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INFORMATION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052" y="1394192"/>
              <a:ext cx="344998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La connaissance est codée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par de l’information </a:t>
              </a:r>
            </a:p>
            <a:p>
              <a:r>
                <a:rPr lang="fr-FR" b="1" i="1" dirty="0" smtClean="0">
                  <a:solidFill>
                    <a:schemeClr val="accent2"/>
                  </a:solidFill>
                </a:rPr>
                <a:t>(formelle, informelle, semi-formelle …)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950349" y="4434779"/>
            <a:ext cx="3822655" cy="732434"/>
            <a:chOff x="5950349" y="4434779"/>
            <a:chExt cx="3822655" cy="732434"/>
          </a:xfrm>
        </p:grpSpPr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950349" y="4434779"/>
              <a:ext cx="65883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SENS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05525" y="4859436"/>
              <a:ext cx="36674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L’information a une certaine signification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4488" y="4424361"/>
            <a:ext cx="3946914" cy="742852"/>
            <a:chOff x="344488" y="4424361"/>
            <a:chExt cx="3946914" cy="742852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705514" y="4424361"/>
              <a:ext cx="1177758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CONTEXTE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4488" y="4859436"/>
              <a:ext cx="3946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Le sens dépend du contexte d’interprétation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272480" y="332656"/>
            <a:ext cx="9278999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Instanciation du triangle sémiotique à la connaissance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44488" y="5517232"/>
            <a:ext cx="9278999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La connaissance est la représentation d’un système donné par de l’information qui prend du sens dans un contexte donné</a:t>
            </a:r>
          </a:p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K = ISC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2852936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412875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de signes (théorie sémiotique)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général (théorie systémique)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Le macroscope de la connaissance</a:t>
            </a: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72601" y="2421101"/>
            <a:ext cx="3631628" cy="1811114"/>
            <a:chOff x="2911" y="1685"/>
            <a:chExt cx="1882" cy="1021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911" y="1685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3" name="Groupe 25"/>
          <p:cNvGrpSpPr/>
          <p:nvPr/>
        </p:nvGrpSpPr>
        <p:grpSpPr>
          <a:xfrm>
            <a:off x="4374579" y="1772816"/>
            <a:ext cx="4122473" cy="605569"/>
            <a:chOff x="4446587" y="1988840"/>
            <a:chExt cx="4122473" cy="605569"/>
          </a:xfrm>
        </p:grpSpPr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4446587" y="2224435"/>
              <a:ext cx="129638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STRUCTURE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13040" y="1988840"/>
              <a:ext cx="3256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 est la structure du système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601072" y="4218755"/>
            <a:ext cx="4119989" cy="598142"/>
            <a:chOff x="5673080" y="4434779"/>
            <a:chExt cx="4119989" cy="598142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5673080" y="4434779"/>
              <a:ext cx="1186928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FONCTION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9184" y="4725144"/>
              <a:ext cx="31838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 est la fonction du système 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60512" y="4208337"/>
            <a:ext cx="3363475" cy="628131"/>
            <a:chOff x="632520" y="4424361"/>
            <a:chExt cx="3363475" cy="628131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2705514" y="4424361"/>
              <a:ext cx="1290481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EVOLUTION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520" y="4744715"/>
              <a:ext cx="28568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accent2"/>
                  </a:solidFill>
                </a:rPr>
                <a:t>Quelle est l’évolution système?</a:t>
              </a:r>
              <a:endParaRPr lang="fr-FR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00473" y="332656"/>
            <a:ext cx="9217023" cy="67710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Hypothèse systémique : la connaissance est la perception d’un système général : </a:t>
            </a:r>
            <a:br>
              <a:rPr lang="fr-FR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fr-FR" sz="1800" i="1" dirty="0" smtClean="0">
                <a:solidFill>
                  <a:srgbClr val="000066"/>
                </a:solidFill>
                <a:latin typeface="+mn-lt"/>
              </a:rPr>
              <a:t>« On perçoit quelque chose d’actif et stable, évoluant dans un environnement, selon une finalité »</a:t>
            </a:r>
            <a:endParaRPr lang="fr-FR" sz="2000" i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44488" y="5301208"/>
            <a:ext cx="9278999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La connaissance est la représentation d’un système </a:t>
            </a:r>
          </a:p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selon les points de vue de sa structure, sa fonction et son évolution</a:t>
            </a:r>
          </a:p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K = SFE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44609" y="2637125"/>
            <a:ext cx="3631628" cy="1811114"/>
            <a:chOff x="2911" y="1685"/>
            <a:chExt cx="1882" cy="1021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195" y="1690"/>
              <a:ext cx="0" cy="6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195" y="2382"/>
              <a:ext cx="597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>
              <a:off x="3614" y="2382"/>
              <a:ext cx="581" cy="3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612" y="1690"/>
              <a:ext cx="58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192" y="1690"/>
              <a:ext cx="598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612" y="2691"/>
              <a:ext cx="1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4076" y="1723"/>
              <a:ext cx="136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076" y="2160"/>
              <a:ext cx="717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3605" y="2160"/>
              <a:ext cx="471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390" y="1847"/>
              <a:ext cx="686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911" y="1685"/>
              <a:ext cx="744" cy="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3335" tIns="17393" rIns="33335" bIns="17393">
              <a:spAutoFit/>
            </a:bodyPr>
            <a:lstStyle/>
            <a:p>
              <a:pPr algn="ctr" defTabSz="223838">
                <a:lnSpc>
                  <a:spcPct val="90000"/>
                </a:lnSpc>
              </a:pPr>
              <a:r>
                <a:rPr lang="fr-FR" sz="1800" dirty="0" smtClean="0">
                  <a:solidFill>
                    <a:schemeClr val="accent2"/>
                  </a:solidFill>
                  <a:latin typeface="+mn-lt"/>
                </a:rPr>
                <a:t>Système perçu</a:t>
              </a:r>
              <a:endParaRPr lang="fr-FR" sz="18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045" y="2131"/>
              <a:ext cx="62" cy="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21152" y="404664"/>
            <a:ext cx="3256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Quelle est la structure du système ?</a:t>
            </a:r>
            <a:endParaRPr lang="fr-FR" b="1" i="1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9184" y="5877272"/>
            <a:ext cx="3134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Quelle est la fonction du système?</a:t>
            </a:r>
            <a:endParaRPr lang="fr-FR" b="1" i="1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6496" y="5867499"/>
            <a:ext cx="2701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Comment évolue le système?</a:t>
            </a:r>
            <a:endParaRPr lang="fr-FR" b="1" i="1" dirty="0">
              <a:solidFill>
                <a:schemeClr val="accent2"/>
              </a:solidFill>
            </a:endParaRPr>
          </a:p>
        </p:txBody>
      </p:sp>
      <p:pic>
        <p:nvPicPr>
          <p:cNvPr id="100360" name="Picture 8" descr="http://imworld.aufeminin.com/dossiers/d20071214/d2901i61130h124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52" y="3717032"/>
            <a:ext cx="1330850" cy="2002929"/>
          </a:xfrm>
          <a:prstGeom prst="rect">
            <a:avLst/>
          </a:prstGeom>
          <a:noFill/>
        </p:spPr>
      </p:pic>
      <p:pic>
        <p:nvPicPr>
          <p:cNvPr id="100362" name="Picture 10" descr="http://www.club-techno.fr/images/sagatech_temps/mouv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776" y="692696"/>
            <a:ext cx="3510318" cy="1867670"/>
          </a:xfrm>
          <a:prstGeom prst="rect">
            <a:avLst/>
          </a:prstGeom>
          <a:noFill/>
        </p:spPr>
      </p:pic>
      <p:pic>
        <p:nvPicPr>
          <p:cNvPr id="100368" name="Picture 16" descr="http://www.ancienne-horlogerie.com/img-flores/ttr-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60" y="4221088"/>
            <a:ext cx="2520280" cy="166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4365104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412875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de signes (théorie sémiotique)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connaissance comme système général (théorie systémique)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Le macroscope de la connaissance de la méthode MASK</a:t>
            </a: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1162</Words>
  <Application>Microsoft Office PowerPoint</Application>
  <PresentationFormat>Format A4 (210 x 297 mm)</PresentationFormat>
  <Paragraphs>309</Paragraphs>
  <Slides>21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Default Design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Exemple de connaissance : Comment faire une pâte pâtissière ?</vt:lpstr>
      <vt:lpstr>Diapositive 13</vt:lpstr>
      <vt:lpstr>Les concepts : quelles sont les différentes pâtes patissières ?</vt:lpstr>
      <vt:lpstr>Les tâches : comment faire une pâte à pain ?</vt:lpstr>
      <vt:lpstr>Diapositive 16</vt:lpstr>
      <vt:lpstr>Les activités : quel est le processus pour réaliser une pâte patissière ?</vt:lpstr>
      <vt:lpstr>Le domaine : quels sont les phénomènes de cuisson qui se produisent quand on cuit une tarte pâtissière ? </vt:lpstr>
      <vt:lpstr>Diapositive 19</vt:lpstr>
      <vt:lpstr>Diapositive 20</vt:lpstr>
      <vt:lpstr>Diapositive 21</vt:lpstr>
    </vt:vector>
  </TitlesOfParts>
  <Company>Groupe ESSEC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Jean-Louis Ermine</cp:lastModifiedBy>
  <cp:revision>98</cp:revision>
  <dcterms:created xsi:type="dcterms:W3CDTF">2010-11-25T07:39:51Z</dcterms:created>
  <dcterms:modified xsi:type="dcterms:W3CDTF">2013-10-23T07:39:27Z</dcterms:modified>
</cp:coreProperties>
</file>