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5" r:id="rId2"/>
    <p:sldId id="508" r:id="rId3"/>
    <p:sldId id="516" r:id="rId4"/>
    <p:sldId id="510" r:id="rId5"/>
    <p:sldId id="511" r:id="rId6"/>
    <p:sldId id="512" r:id="rId7"/>
    <p:sldId id="513" r:id="rId8"/>
    <p:sldId id="514" r:id="rId9"/>
    <p:sldId id="515" r:id="rId10"/>
    <p:sldId id="449" r:id="rId11"/>
  </p:sldIdLst>
  <p:sldSz cx="9906000" cy="6858000" type="A4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  <a:srgbClr val="808080"/>
    <a:srgbClr val="000066"/>
    <a:srgbClr val="FF9900"/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2" autoAdjust="0"/>
    <p:restoredTop sz="96494" autoAdjust="0"/>
  </p:normalViewPr>
  <p:slideViewPr>
    <p:cSldViewPr showGuides="1">
      <p:cViewPr>
        <p:scale>
          <a:sx n="55" d="100"/>
          <a:sy n="55" d="100"/>
        </p:scale>
        <p:origin x="-1434" y="-336"/>
      </p:cViewPr>
      <p:guideLst>
        <p:guide orient="horz" pos="3838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8018F-3E34-4107-BCF3-C6B5767CFFC7}" type="datetimeFigureOut">
              <a:rPr lang="fr-FR" smtClean="0"/>
              <a:pPr/>
              <a:t>26/09/2014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EA2D2-60A1-4B3B-8C85-82E2E52562D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130493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E69298B-5290-407C-AA65-33FCD2D34A91}" type="datetimeFigureOut">
              <a:rPr lang="fr-FR"/>
              <a:pPr>
                <a:defRPr/>
              </a:pPr>
              <a:t>26/09/2014</a:t>
            </a:fld>
            <a:endParaRPr lang="fr-FR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A7DDF7E-C45A-4D8F-94E7-81E3231674C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6251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5363" name="Espace réservé du numéro de diapositiv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36D6A0E-6DC9-46DB-93C4-0B96569B4BA2}" type="slidenum">
              <a:rPr lang="fr-FR" sz="1200">
                <a:latin typeface="+mn-lt"/>
              </a:rPr>
              <a:pPr algn="r">
                <a:defRPr/>
              </a:pPr>
              <a:t>1</a:t>
            </a:fld>
            <a:endParaRPr lang="fr-FR" sz="1200" dirty="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1600" b="1" dirty="0" err="1">
                <a:latin typeface="Calibri"/>
                <a:cs typeface="Calibri"/>
              </a:rPr>
              <a:t>Breaking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with</a:t>
            </a:r>
            <a:r>
              <a:rPr lang="fr-FR" sz="1600" b="1" dirty="0">
                <a:latin typeface="Calibri"/>
                <a:cs typeface="Calibri"/>
              </a:rPr>
              <a:t> the </a:t>
            </a:r>
            <a:r>
              <a:rPr lang="fr-FR" sz="1600" b="1" dirty="0" err="1">
                <a:latin typeface="Calibri"/>
                <a:cs typeface="Calibri"/>
              </a:rPr>
              <a:t>most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classic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definition</a:t>
            </a:r>
            <a:r>
              <a:rPr lang="fr-FR" sz="1600" b="1" dirty="0">
                <a:latin typeface="Calibri"/>
                <a:cs typeface="Calibri"/>
              </a:rPr>
              <a:t>, </a:t>
            </a:r>
            <a:r>
              <a:rPr lang="fr-FR" sz="1600" b="1" dirty="0" err="1">
                <a:latin typeface="Calibri"/>
                <a:cs typeface="Calibri"/>
              </a:rPr>
              <a:t>this</a:t>
            </a:r>
            <a:r>
              <a:rPr lang="fr-FR" sz="1600" b="1" dirty="0">
                <a:latin typeface="Calibri"/>
                <a:cs typeface="Calibri"/>
              </a:rPr>
              <a:t> model </a:t>
            </a:r>
            <a:r>
              <a:rPr lang="fr-FR" sz="1600" b="1" dirty="0" err="1">
                <a:latin typeface="Calibri"/>
                <a:cs typeface="Calibri"/>
              </a:rPr>
              <a:t>considers</a:t>
            </a:r>
            <a:r>
              <a:rPr lang="fr-FR" sz="1600" b="1" dirty="0">
                <a:latin typeface="Calibri"/>
                <a:cs typeface="Calibri"/>
              </a:rPr>
              <a:t> the </a:t>
            </a:r>
            <a:r>
              <a:rPr lang="fr-FR" sz="1600" b="1" dirty="0" err="1">
                <a:latin typeface="Calibri"/>
                <a:cs typeface="Calibri"/>
              </a:rPr>
              <a:t>competence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through</a:t>
            </a:r>
            <a:r>
              <a:rPr lang="fr-FR" sz="1600" b="1" dirty="0">
                <a:latin typeface="Calibri"/>
                <a:cs typeface="Calibri"/>
              </a:rPr>
              <a:t> the notion of </a:t>
            </a:r>
            <a:r>
              <a:rPr lang="fr-FR" sz="1600" b="1" dirty="0" err="1">
                <a:latin typeface="Calibri"/>
                <a:cs typeface="Calibri"/>
              </a:rPr>
              <a:t>scheme</a:t>
            </a:r>
            <a:r>
              <a:rPr lang="fr-FR" sz="1600" b="1" dirty="0">
                <a:latin typeface="Calibri"/>
                <a:cs typeface="Calibri"/>
              </a:rPr>
              <a:t>, in </a:t>
            </a:r>
            <a:r>
              <a:rPr lang="fr-FR" sz="1600" b="1" dirty="0" err="1">
                <a:latin typeface="Calibri"/>
                <a:cs typeface="Calibri"/>
              </a:rPr>
              <a:t>reference</a:t>
            </a:r>
            <a:r>
              <a:rPr lang="fr-FR" sz="1600" b="1" dirty="0">
                <a:latin typeface="Calibri"/>
                <a:cs typeface="Calibri"/>
              </a:rPr>
              <a:t> to Piaget and </a:t>
            </a:r>
            <a:r>
              <a:rPr lang="fr-FR" sz="1600" b="1" dirty="0" err="1">
                <a:latin typeface="Calibri"/>
                <a:cs typeface="Calibri"/>
              </a:rPr>
              <a:t>Vergnaud</a:t>
            </a:r>
            <a:r>
              <a:rPr lang="fr-FR" sz="1600" b="1" dirty="0">
                <a:latin typeface="Calibri"/>
                <a:cs typeface="Calibri"/>
              </a:rPr>
              <a:t>.</a:t>
            </a:r>
          </a:p>
          <a:p>
            <a:pPr eaLnBrk="1" hangingPunct="1">
              <a:defRPr/>
            </a:pPr>
            <a:r>
              <a:rPr lang="fr-FR" sz="1600" b="1" dirty="0">
                <a:latin typeface="Calibri"/>
                <a:cs typeface="Calibri"/>
              </a:rPr>
              <a:t>On the one hand, a </a:t>
            </a:r>
            <a:r>
              <a:rPr lang="fr-FR" sz="1600" b="1" dirty="0" err="1">
                <a:latin typeface="Calibri"/>
                <a:cs typeface="Calibri"/>
              </a:rPr>
              <a:t>scheme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mobilized</a:t>
            </a:r>
            <a:r>
              <a:rPr lang="fr-FR" sz="1600" b="1" dirty="0">
                <a:latin typeface="Calibri"/>
                <a:cs typeface="Calibri"/>
              </a:rPr>
              <a:t>, via </a:t>
            </a:r>
            <a:r>
              <a:rPr lang="fr-FR" sz="1600" b="1" dirty="0" err="1">
                <a:latin typeface="Calibri"/>
                <a:cs typeface="Calibri"/>
              </a:rPr>
              <a:t>artifacts</a:t>
            </a:r>
            <a:r>
              <a:rPr lang="fr-FR" sz="1600" b="1" dirty="0">
                <a:latin typeface="Calibri"/>
                <a:cs typeface="Calibri"/>
              </a:rPr>
              <a:t>, to deal </a:t>
            </a:r>
            <a:r>
              <a:rPr lang="fr-FR" sz="1600" b="1" dirty="0" err="1">
                <a:latin typeface="Calibri"/>
                <a:cs typeface="Calibri"/>
              </a:rPr>
              <a:t>with</a:t>
            </a:r>
            <a:r>
              <a:rPr lang="fr-FR" sz="1600" b="1" dirty="0">
                <a:latin typeface="Calibri"/>
                <a:cs typeface="Calibri"/>
              </a:rPr>
              <a:t> a </a:t>
            </a:r>
            <a:r>
              <a:rPr lang="fr-FR" sz="1600" b="1" dirty="0" err="1">
                <a:latin typeface="Calibri"/>
                <a:cs typeface="Calibri"/>
              </a:rPr>
              <a:t>given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task</a:t>
            </a:r>
            <a:r>
              <a:rPr lang="fr-FR" sz="1600" b="1" dirty="0">
                <a:latin typeface="Calibri"/>
                <a:cs typeface="Calibri"/>
              </a:rPr>
              <a:t> in a </a:t>
            </a:r>
            <a:r>
              <a:rPr lang="fr-FR" sz="1600" b="1" dirty="0" err="1">
                <a:latin typeface="Calibri"/>
                <a:cs typeface="Calibri"/>
              </a:rPr>
              <a:t>determined</a:t>
            </a:r>
            <a:r>
              <a:rPr lang="fr-FR" sz="1600" b="1" dirty="0">
                <a:latin typeface="Calibri"/>
                <a:cs typeface="Calibri"/>
              </a:rPr>
              <a:t> situation.</a:t>
            </a:r>
          </a:p>
          <a:p>
            <a:pPr eaLnBrk="1" hangingPunct="1">
              <a:defRPr/>
            </a:pPr>
            <a:r>
              <a:rPr lang="fr-FR" sz="1600" b="1" dirty="0">
                <a:latin typeface="Calibri"/>
                <a:cs typeface="Calibri"/>
              </a:rPr>
              <a:t>On the </a:t>
            </a:r>
            <a:r>
              <a:rPr lang="fr-FR" sz="1600" b="1" dirty="0" err="1">
                <a:latin typeface="Calibri"/>
                <a:cs typeface="Calibri"/>
              </a:rPr>
              <a:t>other</a:t>
            </a:r>
            <a:r>
              <a:rPr lang="fr-FR" sz="1600" b="1" dirty="0">
                <a:latin typeface="Calibri"/>
                <a:cs typeface="Calibri"/>
              </a:rPr>
              <a:t> hand, a </a:t>
            </a:r>
            <a:r>
              <a:rPr lang="fr-FR" sz="1600" b="1" dirty="0" err="1">
                <a:latin typeface="Calibri"/>
                <a:cs typeface="Calibri"/>
              </a:rPr>
              <a:t>scheme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regulated</a:t>
            </a:r>
            <a:r>
              <a:rPr lang="fr-FR" sz="1600" b="1" dirty="0">
                <a:latin typeface="Calibri"/>
                <a:cs typeface="Calibri"/>
              </a:rPr>
              <a:t> in </a:t>
            </a:r>
            <a:r>
              <a:rPr lang="fr-FR" sz="1600" b="1" dirty="0" err="1">
                <a:latin typeface="Calibri"/>
                <a:cs typeface="Calibri"/>
              </a:rPr>
              <a:t>order</a:t>
            </a:r>
            <a:r>
              <a:rPr lang="fr-FR" sz="1600" b="1" dirty="0">
                <a:latin typeface="Calibri"/>
                <a:cs typeface="Calibri"/>
              </a:rPr>
              <a:t> to </a:t>
            </a:r>
            <a:r>
              <a:rPr lang="fr-FR" sz="1600" b="1" dirty="0" err="1">
                <a:latin typeface="Calibri"/>
                <a:cs typeface="Calibri"/>
              </a:rPr>
              <a:t>accommodate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its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own</a:t>
            </a:r>
            <a:r>
              <a:rPr lang="fr-FR" sz="1600" b="1" dirty="0">
                <a:latin typeface="Calibri"/>
                <a:cs typeface="Calibri"/>
              </a:rPr>
              <a:t> organisation.</a:t>
            </a:r>
          </a:p>
          <a:p>
            <a:pPr eaLnBrk="1" hangingPunct="1">
              <a:defRPr/>
            </a:pPr>
            <a:r>
              <a:rPr lang="fr-FR" sz="1600" b="1" dirty="0" err="1">
                <a:latin typeface="Calibri"/>
                <a:cs typeface="Calibri"/>
              </a:rPr>
              <a:t>From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this</a:t>
            </a:r>
            <a:r>
              <a:rPr lang="fr-FR" sz="1600" b="1" dirty="0">
                <a:latin typeface="Calibri"/>
                <a:cs typeface="Calibri"/>
              </a:rPr>
              <a:t> point of </a:t>
            </a:r>
            <a:r>
              <a:rPr lang="fr-FR" sz="1600" b="1" dirty="0" err="1">
                <a:latin typeface="Calibri"/>
                <a:cs typeface="Calibri"/>
              </a:rPr>
              <a:t>view</a:t>
            </a:r>
            <a:r>
              <a:rPr lang="fr-FR" sz="1600" b="1" dirty="0">
                <a:latin typeface="Calibri"/>
                <a:cs typeface="Calibri"/>
              </a:rPr>
              <a:t>, </a:t>
            </a:r>
            <a:r>
              <a:rPr lang="fr-FR" sz="1600" b="1" dirty="0" err="1">
                <a:latin typeface="Calibri"/>
                <a:cs typeface="Calibri"/>
              </a:rPr>
              <a:t>competence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is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seen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both</a:t>
            </a:r>
            <a:r>
              <a:rPr lang="fr-FR" sz="1600" b="1" dirty="0">
                <a:latin typeface="Calibri"/>
                <a:cs typeface="Calibri"/>
              </a:rPr>
              <a:t>, as a </a:t>
            </a:r>
            <a:r>
              <a:rPr lang="fr-FR" sz="1600" b="1" dirty="0" err="1">
                <a:latin typeface="Calibri"/>
                <a:cs typeface="Calibri"/>
              </a:rPr>
              <a:t>potential</a:t>
            </a:r>
            <a:r>
              <a:rPr lang="fr-FR" sz="1600" b="1" dirty="0">
                <a:latin typeface="Calibri"/>
                <a:cs typeface="Calibri"/>
              </a:rPr>
              <a:t> and as a </a:t>
            </a:r>
            <a:r>
              <a:rPr lang="fr-FR" sz="1600" b="1" dirty="0" err="1">
                <a:latin typeface="Calibri"/>
                <a:cs typeface="Calibri"/>
              </a:rPr>
              <a:t>situated</a:t>
            </a:r>
            <a:r>
              <a:rPr lang="fr-FR" sz="1600" b="1" dirty="0">
                <a:latin typeface="Calibri"/>
                <a:cs typeface="Calibri"/>
              </a:rPr>
              <a:t> </a:t>
            </a:r>
            <a:r>
              <a:rPr lang="fr-FR" sz="1600" b="1" dirty="0" err="1">
                <a:latin typeface="Calibri"/>
                <a:cs typeface="Calibri"/>
              </a:rPr>
              <a:t>activity</a:t>
            </a:r>
            <a:r>
              <a:rPr lang="fr-FR" sz="1600" b="1" dirty="0">
                <a:latin typeface="Calibri"/>
                <a:cs typeface="Calibri"/>
              </a:rPr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A8CF70E8-87F3-485F-A08D-867CC3B32F92}" type="slidenum">
              <a:rPr lang="fr-FR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49816" y="6605736"/>
            <a:ext cx="1087264" cy="26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9405D5-B0BE-47C4-A0DA-14BC82B8C20D}" type="slidenum">
              <a:rPr lang="fr-FR" smtClean="0"/>
              <a:pPr>
                <a:defRPr/>
              </a:pPr>
              <a:t>‹N°›</a:t>
            </a:fld>
            <a:r>
              <a:rPr lang="fr-FR" sz="1000" dirty="0" smtClean="0">
                <a:latin typeface="Calibri" pitchFamily="34" charset="0"/>
              </a:rPr>
              <a:t>/XX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7416" y="6453336"/>
            <a:ext cx="1087264" cy="26022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A483F-4F43-492D-A9F7-6EE4121064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  <p:sp>
        <p:nvSpPr>
          <p:cNvPr id="7" name="Text Box 26"/>
          <p:cNvSpPr txBox="1">
            <a:spLocks noChangeArrowheads="1"/>
          </p:cNvSpPr>
          <p:nvPr userDrawn="1"/>
        </p:nvSpPr>
        <p:spPr bwMode="auto">
          <a:xfrm>
            <a:off x="920552" y="6567155"/>
            <a:ext cx="70567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  <a:r>
              <a:rPr lang="fr-FR" sz="1000" u="none" strike="noStrike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 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Licence « </a:t>
            </a:r>
            <a:r>
              <a:rPr lang="fr-FR" sz="10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Creative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Commons » </a:t>
            </a:r>
            <a:r>
              <a:rPr lang="fr-FR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Tahoma" pitchFamily="34" charset="0"/>
              </a:rPr>
              <a:t>(CC-BY-NC-SA)  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Jean-Claude</a:t>
            </a:r>
            <a:r>
              <a:rPr lang="en-CA" sz="10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1000" baseline="0" dirty="0" err="1" smtClean="0">
                <a:latin typeface="Arial" pitchFamily="34" charset="0"/>
                <a:cs typeface="Arial" pitchFamily="34" charset="0"/>
              </a:rPr>
              <a:t>Coulet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Projet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BourbaKeM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CA" sz="1000" dirty="0" err="1" smtClean="0">
                <a:latin typeface="Arial" pitchFamily="34" charset="0"/>
                <a:cs typeface="Arial" pitchFamily="34" charset="0"/>
              </a:rPr>
              <a:t>élément</a:t>
            </a:r>
            <a:r>
              <a:rPr lang="en-CA" sz="1000" dirty="0" smtClean="0">
                <a:latin typeface="Arial" pitchFamily="34" charset="0"/>
                <a:cs typeface="Arial" pitchFamily="34" charset="0"/>
              </a:rPr>
              <a:t> n°3, 2014</a:t>
            </a:r>
            <a:endParaRPr lang="fr-FR" sz="1000" kern="1200" dirty="0" smtClean="0">
              <a:solidFill>
                <a:schemeClr val="tx1"/>
              </a:solidFill>
              <a:latin typeface="Arial" charset="0"/>
              <a:ea typeface="+mn-ea"/>
              <a:cs typeface="Tahoma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 bwMode="auto">
          <a:xfrm>
            <a:off x="8849816" y="6605736"/>
            <a:ext cx="1087264" cy="26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9405D5-B0BE-47C4-A0DA-14BC82B8C20D}" type="slidenum">
              <a:rPr kumimoji="0" lang="fr-FR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5954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16496" y="6596806"/>
            <a:ext cx="1793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5955" name="Picture 3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32520" y="6596806"/>
            <a:ext cx="179388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5956" name="Picture 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48544" y="6597352"/>
            <a:ext cx="1905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pied de page 4"/>
          <p:cNvSpPr txBox="1">
            <a:spLocks/>
          </p:cNvSpPr>
          <p:nvPr/>
        </p:nvSpPr>
        <p:spPr bwMode="auto">
          <a:xfrm>
            <a:off x="272480" y="2205038"/>
            <a:ext cx="9433048" cy="194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2800" b="1" i="1" dirty="0" smtClean="0">
                <a:solidFill>
                  <a:srgbClr val="002060"/>
                </a:solidFill>
                <a:latin typeface="Calibri" pitchFamily="34" charset="0"/>
              </a:rPr>
              <a:t>Projet </a:t>
            </a:r>
            <a:r>
              <a:rPr lang="fr-FR" sz="2800" b="1" i="1" dirty="0" err="1" smtClean="0">
                <a:solidFill>
                  <a:srgbClr val="002060"/>
                </a:solidFill>
                <a:latin typeface="Calibri" pitchFamily="34" charset="0"/>
              </a:rPr>
              <a:t>BourbaKeM</a:t>
            </a:r>
            <a:endParaRPr lang="fr-FR" sz="2800" b="1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fr-FR" sz="2800" b="1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fr-FR" sz="2800" b="1" i="1" dirty="0" smtClean="0">
                <a:solidFill>
                  <a:srgbClr val="002060"/>
                </a:solidFill>
                <a:latin typeface="Calibri" pitchFamily="34" charset="0"/>
              </a:rPr>
              <a:t>Elément n° 3 :</a:t>
            </a:r>
          </a:p>
          <a:p>
            <a:pPr algn="ctr"/>
            <a:r>
              <a:rPr lang="fr-FR" sz="2800" b="1" i="1" dirty="0" smtClean="0">
                <a:solidFill>
                  <a:srgbClr val="002060"/>
                </a:solidFill>
                <a:latin typeface="Calibri" pitchFamily="34" charset="0"/>
              </a:rPr>
              <a:t>Les conceptualisations dans l</a:t>
            </a:r>
            <a:r>
              <a:rPr lang="fr-FR" altLang="fr-FR" sz="2800" b="1" i="1" dirty="0" smtClean="0">
                <a:solidFill>
                  <a:srgbClr val="002060"/>
                </a:solidFill>
                <a:latin typeface="Calibri" pitchFamily="34" charset="0"/>
              </a:rPr>
              <a:t>’</a:t>
            </a:r>
            <a:r>
              <a:rPr lang="fr-FR" sz="2800" b="1" i="1" dirty="0" smtClean="0">
                <a:solidFill>
                  <a:srgbClr val="002060"/>
                </a:solidFill>
                <a:latin typeface="Calibri" pitchFamily="34" charset="0"/>
              </a:rPr>
              <a:t>activité individuelle et collective 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385048" y="4437112"/>
            <a:ext cx="3773487" cy="455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CA" sz="2400" b="1" i="1" dirty="0" smtClean="0">
                <a:solidFill>
                  <a:srgbClr val="002060"/>
                </a:solidFill>
                <a:latin typeface="Calibri" pitchFamily="34" charset="0"/>
              </a:rPr>
              <a:t>Jean-Claude COULET</a:t>
            </a:r>
            <a:endParaRPr lang="en-CA" sz="24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10593" name="Picture 1" descr="U:\AGeCSO\Logo\Logo final AGeCS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520" y="332656"/>
            <a:ext cx="1116012" cy="129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WordArt 2"/>
          <p:cNvSpPr>
            <a:spLocks noChangeArrowheads="1" noChangeShapeType="1" noTextEdit="1"/>
          </p:cNvSpPr>
          <p:nvPr/>
        </p:nvSpPr>
        <p:spPr bwMode="auto">
          <a:xfrm>
            <a:off x="2216696" y="5013176"/>
            <a:ext cx="5761037" cy="9985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FR" sz="3600" kern="10" dirty="0" smtClean="0">
                <a:ln w="9525">
                  <a:noFill/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Merci pour votre attention</a:t>
            </a:r>
            <a:endParaRPr lang="fr-FR" sz="3600" kern="10" dirty="0">
              <a:ln w="9525">
                <a:noFill/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2396617" y="476672"/>
            <a:ext cx="5112766" cy="710506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fr-FR" sz="3600" kern="1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/>
                <a:cs typeface="Times New Roman"/>
              </a:rPr>
              <a:t>Fin de l’élément n°3</a:t>
            </a:r>
            <a:endParaRPr lang="fr-FR" sz="3600" kern="1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3720455" y="1662534"/>
            <a:ext cx="2465090" cy="2630066"/>
            <a:chOff x="3720455" y="1662534"/>
            <a:chExt cx="2465090" cy="2630066"/>
          </a:xfrm>
        </p:grpSpPr>
        <p:pic>
          <p:nvPicPr>
            <p:cNvPr id="7" name="Picture 2" descr="U:\GeCSO\AGeCSO\penrose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20455" y="1662534"/>
              <a:ext cx="2465090" cy="2630066"/>
            </a:xfrm>
            <a:prstGeom prst="rect">
              <a:avLst/>
            </a:prstGeom>
            <a:noFill/>
          </p:spPr>
        </p:pic>
        <p:cxnSp>
          <p:nvCxnSpPr>
            <p:cNvPr id="9" name="Connecteur droit 8"/>
            <p:cNvCxnSpPr/>
            <p:nvPr/>
          </p:nvCxnSpPr>
          <p:spPr>
            <a:xfrm>
              <a:off x="4953653" y="3135116"/>
              <a:ext cx="0" cy="55990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V="1">
              <a:off x="4953653" y="2634593"/>
              <a:ext cx="289926" cy="50052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H="1" flipV="1">
              <a:off x="4663727" y="2634593"/>
              <a:ext cx="289926" cy="50052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flipV="1">
              <a:off x="4752066" y="3140968"/>
              <a:ext cx="400788" cy="32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flipH="1">
              <a:off x="5114285" y="3048324"/>
              <a:ext cx="112" cy="8679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flipH="1">
              <a:off x="4788282" y="3048324"/>
              <a:ext cx="112" cy="8679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756756" y="4140369"/>
            <a:ext cx="43924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Association pour la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+mj-lt"/>
                <a:ea typeface="Times New Roman" pitchFamily="18" charset="0"/>
              </a:rPr>
              <a:t>Ge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stion des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+mj-lt"/>
                <a:ea typeface="Times New Roman" pitchFamily="18" charset="0"/>
              </a:rPr>
              <a:t>C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onnaissances dans la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+mj-lt"/>
                <a:ea typeface="Times New Roman" pitchFamily="18" charset="0"/>
              </a:rPr>
              <a:t>S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ociété et les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CC0000"/>
                </a:solidFill>
                <a:effectLst/>
                <a:latin typeface="+mj-lt"/>
                <a:ea typeface="Times New Roman" pitchFamily="18" charset="0"/>
              </a:rPr>
              <a:t>O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</a:rPr>
              <a:t>rganisations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8" grpId="0"/>
      <p:bldP spid="5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187911"/>
            <a:ext cx="9245600" cy="338554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fr-FR" sz="2000" b="1" i="1" dirty="0" smtClean="0">
                <a:solidFill>
                  <a:schemeClr val="accent2"/>
                </a:solidFill>
                <a:latin typeface="+mn-lt"/>
              </a:rPr>
              <a:t>L</a:t>
            </a:r>
            <a:r>
              <a:rPr lang="ja-JP" altLang="fr-FR" sz="2000" b="1" i="1" dirty="0" smtClean="0">
                <a:solidFill>
                  <a:schemeClr val="accent2"/>
                </a:solidFill>
                <a:latin typeface="+mn-lt"/>
              </a:rPr>
              <a:t>’</a:t>
            </a: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approche classique en KM</a:t>
            </a:r>
            <a:endParaRPr lang="fr-FR" sz="2000" i="1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78883" name="Text Box 3"/>
          <p:cNvSpPr txBox="1">
            <a:spLocks noChangeArrowheads="1"/>
          </p:cNvSpPr>
          <p:nvPr/>
        </p:nvSpPr>
        <p:spPr bwMode="auto">
          <a:xfrm>
            <a:off x="116946" y="714182"/>
            <a:ext cx="742834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55600" indent="-355600" algn="just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fr-FR" sz="1600" b="1" dirty="0">
                <a:solidFill>
                  <a:schemeClr val="accent2"/>
                </a:solidFill>
                <a:latin typeface="+mn-lt"/>
              </a:rPr>
              <a:t>Un ancrage dans les théories du traitement de l</a:t>
            </a:r>
            <a:r>
              <a:rPr lang="ja-JP" altLang="fr-FR" sz="1600" b="1" dirty="0">
                <a:solidFill>
                  <a:schemeClr val="accent2"/>
                </a:solidFill>
                <a:latin typeface="+mn-lt"/>
              </a:rPr>
              <a:t>’</a:t>
            </a:r>
            <a:r>
              <a:rPr lang="fr-FR" altLang="ja-JP" sz="1600" b="1" dirty="0">
                <a:solidFill>
                  <a:schemeClr val="accent2"/>
                </a:solidFill>
                <a:latin typeface="+mn-lt"/>
              </a:rPr>
              <a:t>information :</a:t>
            </a:r>
            <a:endParaRPr lang="fr-FR" sz="1600" b="1" dirty="0">
              <a:solidFill>
                <a:schemeClr val="accent2"/>
              </a:solidFill>
              <a:latin typeface="+mn-lt"/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20552" y="1249585"/>
            <a:ext cx="8208912" cy="757236"/>
            <a:chOff x="920552" y="1125539"/>
            <a:chExt cx="8208912" cy="757236"/>
          </a:xfrm>
        </p:grpSpPr>
        <p:sp>
          <p:nvSpPr>
            <p:cNvPr id="378884" name="Text Box 4"/>
            <p:cNvSpPr txBox="1">
              <a:spLocks noChangeArrowheads="1"/>
            </p:cNvSpPr>
            <p:nvPr/>
          </p:nvSpPr>
          <p:spPr bwMode="auto">
            <a:xfrm>
              <a:off x="920552" y="1171575"/>
              <a:ext cx="2160240" cy="601241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r-FR" sz="2000" b="1" dirty="0" smtClean="0">
                  <a:solidFill>
                    <a:schemeClr val="accent6"/>
                  </a:solidFill>
                  <a:latin typeface="+mn-lt"/>
                </a:rPr>
                <a:t>Données d’</a:t>
              </a:r>
              <a:r>
                <a:rPr lang="fr-FR" altLang="ja-JP" sz="2000" b="1" dirty="0" smtClean="0">
                  <a:solidFill>
                    <a:schemeClr val="accent6"/>
                  </a:solidFill>
                  <a:latin typeface="+mn-lt"/>
                </a:rPr>
                <a:t>entrée</a:t>
              </a:r>
              <a:endParaRPr lang="fr-FR" sz="2000" b="1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78885" name="Text Box 5"/>
            <p:cNvSpPr txBox="1">
              <a:spLocks noChangeArrowheads="1"/>
            </p:cNvSpPr>
            <p:nvPr/>
          </p:nvSpPr>
          <p:spPr bwMode="auto">
            <a:xfrm>
              <a:off x="6982354" y="1171575"/>
              <a:ext cx="2147110" cy="7112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fr-FR" sz="2000" b="1" dirty="0" smtClean="0">
                  <a:solidFill>
                    <a:schemeClr val="accent6"/>
                  </a:solidFill>
                  <a:latin typeface="+mn-lt"/>
                </a:rPr>
                <a:t>Données de sortie</a:t>
              </a:r>
            </a:p>
          </p:txBody>
        </p:sp>
        <p:sp>
          <p:nvSpPr>
            <p:cNvPr id="378886" name="Line 6"/>
            <p:cNvSpPr>
              <a:spLocks noChangeShapeType="1"/>
            </p:cNvSpPr>
            <p:nvPr/>
          </p:nvSpPr>
          <p:spPr bwMode="auto">
            <a:xfrm>
              <a:off x="3238369" y="1531938"/>
              <a:ext cx="3510094" cy="0"/>
            </a:xfrm>
            <a:prstGeom prst="line">
              <a:avLst/>
            </a:prstGeom>
            <a:noFill/>
            <a:ln w="7620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378887" name="Text Box 7"/>
            <p:cNvSpPr txBox="1">
              <a:spLocks noChangeArrowheads="1"/>
            </p:cNvSpPr>
            <p:nvPr/>
          </p:nvSpPr>
          <p:spPr bwMode="auto">
            <a:xfrm>
              <a:off x="3627042" y="1125539"/>
              <a:ext cx="257452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dirty="0">
                  <a:solidFill>
                    <a:schemeClr val="accent2"/>
                  </a:solidFill>
                  <a:latin typeface="+mj-lt"/>
                  <a:ea typeface="ＭＳ Ｐゴシック" charset="0"/>
                </a:rPr>
                <a:t>T</a:t>
              </a:r>
              <a:r>
                <a:rPr lang="fr-FR" sz="2000" b="0" dirty="0" smtClean="0">
                  <a:solidFill>
                    <a:schemeClr val="accent2"/>
                  </a:solidFill>
                  <a:latin typeface="+mj-lt"/>
                  <a:ea typeface="ＭＳ Ｐゴシック" charset="0"/>
                </a:rPr>
                <a:t>raitement</a:t>
              </a:r>
              <a:endParaRPr lang="fr-FR" sz="2000" b="0" dirty="0">
                <a:solidFill>
                  <a:schemeClr val="accent2"/>
                </a:solidFill>
                <a:latin typeface="+mj-lt"/>
                <a:ea typeface="ＭＳ Ｐゴシック" charset="0"/>
              </a:endParaRPr>
            </a:p>
          </p:txBody>
        </p:sp>
      </p:grpSp>
      <p:sp>
        <p:nvSpPr>
          <p:cNvPr id="378890" name="Text Box 10"/>
          <p:cNvSpPr txBox="1">
            <a:spLocks noChangeArrowheads="1"/>
          </p:cNvSpPr>
          <p:nvPr/>
        </p:nvSpPr>
        <p:spPr bwMode="auto">
          <a:xfrm>
            <a:off x="116946" y="2113185"/>
            <a:ext cx="97116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55600" indent="-355600" algn="just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fr-FR" sz="1600" b="1" dirty="0">
                <a:solidFill>
                  <a:schemeClr val="accent2"/>
                </a:solidFill>
                <a:latin typeface="+mn-lt"/>
              </a:rPr>
              <a:t>La génération des connaissances et des compétences :</a:t>
            </a:r>
          </a:p>
        </p:txBody>
      </p:sp>
      <p:sp>
        <p:nvSpPr>
          <p:cNvPr id="378899" name="Text Box 19"/>
          <p:cNvSpPr txBox="1">
            <a:spLocks noChangeArrowheads="1"/>
          </p:cNvSpPr>
          <p:nvPr/>
        </p:nvSpPr>
        <p:spPr bwMode="auto">
          <a:xfrm>
            <a:off x="507339" y="2400918"/>
            <a:ext cx="89101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 dirty="0">
                <a:solidFill>
                  <a:schemeClr val="accent2"/>
                </a:solidFill>
                <a:latin typeface="+mj-lt"/>
              </a:rPr>
              <a:t>« </a:t>
            </a:r>
            <a:r>
              <a:rPr lang="fr-FR" b="0" i="1" dirty="0">
                <a:solidFill>
                  <a:schemeClr val="accent2"/>
                </a:solidFill>
                <a:latin typeface="+mj-lt"/>
              </a:rPr>
              <a:t>le </a:t>
            </a:r>
            <a:r>
              <a:rPr lang="fr-FR" b="0" i="1" dirty="0" smtClean="0">
                <a:solidFill>
                  <a:schemeClr val="accent2"/>
                </a:solidFill>
                <a:latin typeface="+mj-lt"/>
              </a:rPr>
              <a:t>KM se </a:t>
            </a:r>
            <a:r>
              <a:rPr lang="fr-FR" b="0" i="1" dirty="0">
                <a:solidFill>
                  <a:schemeClr val="accent2"/>
                </a:solidFill>
                <a:latin typeface="+mj-lt"/>
              </a:rPr>
              <a:t>construit donc sur une gradation qui s</a:t>
            </a:r>
            <a:r>
              <a:rPr lang="ja-JP" altLang="fr-FR" b="0" i="1" dirty="0">
                <a:solidFill>
                  <a:schemeClr val="accent2"/>
                </a:solidFill>
                <a:latin typeface="+mj-lt"/>
              </a:rPr>
              <a:t>’</a:t>
            </a:r>
            <a:r>
              <a:rPr lang="fr-FR" altLang="ja-JP" b="0" i="1" dirty="0">
                <a:solidFill>
                  <a:schemeClr val="accent2"/>
                </a:solidFill>
                <a:latin typeface="+mj-lt"/>
              </a:rPr>
              <a:t>établit entre 3 notions : donnée, information et connaissance</a:t>
            </a:r>
            <a:r>
              <a:rPr lang="fr-FR" altLang="ja-JP" b="0" dirty="0">
                <a:solidFill>
                  <a:schemeClr val="accent2"/>
                </a:solidFill>
                <a:latin typeface="+mj-lt"/>
              </a:rPr>
              <a:t> » (</a:t>
            </a:r>
            <a:r>
              <a:rPr lang="fr-FR" altLang="ja-JP" b="0" dirty="0" err="1">
                <a:solidFill>
                  <a:schemeClr val="accent2"/>
                </a:solidFill>
                <a:latin typeface="+mj-lt"/>
              </a:rPr>
              <a:t>Pesqueux</a:t>
            </a:r>
            <a:r>
              <a:rPr lang="fr-FR" altLang="ja-JP" b="0" dirty="0">
                <a:solidFill>
                  <a:schemeClr val="accent2"/>
                </a:solidFill>
                <a:latin typeface="+mj-lt"/>
              </a:rPr>
              <a:t> &amp; Durance, 2004, p. 33) </a:t>
            </a:r>
            <a:endParaRPr lang="fr-FR" b="0" dirty="0">
              <a:solidFill>
                <a:schemeClr val="accent2"/>
              </a:solidFill>
              <a:latin typeface="+mj-lt"/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741231" y="3193006"/>
            <a:ext cx="8502650" cy="2592388"/>
            <a:chOff x="741231" y="3213100"/>
            <a:chExt cx="8502650" cy="2592388"/>
          </a:xfrm>
        </p:grpSpPr>
        <p:sp>
          <p:nvSpPr>
            <p:cNvPr id="378894" name="Line 14"/>
            <p:cNvSpPr>
              <a:spLocks noChangeShapeType="1"/>
            </p:cNvSpPr>
            <p:nvPr/>
          </p:nvSpPr>
          <p:spPr bwMode="auto">
            <a:xfrm>
              <a:off x="3728864" y="3429000"/>
              <a:ext cx="2244197" cy="0"/>
            </a:xfrm>
            <a:prstGeom prst="line">
              <a:avLst/>
            </a:prstGeom>
            <a:noFill/>
            <a:ln w="7620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378889" name="Text Box 9"/>
            <p:cNvSpPr txBox="1">
              <a:spLocks noChangeArrowheads="1"/>
            </p:cNvSpPr>
            <p:nvPr/>
          </p:nvSpPr>
          <p:spPr bwMode="auto">
            <a:xfrm>
              <a:off x="1704314" y="5399088"/>
              <a:ext cx="1325959" cy="4064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2000" b="1" dirty="0" smtClean="0">
                  <a:solidFill>
                    <a:schemeClr val="accent6"/>
                  </a:solidFill>
                  <a:latin typeface="+mn-lt"/>
                </a:rPr>
                <a:t>Donnée</a:t>
              </a:r>
              <a:endParaRPr lang="fr-FR" sz="2000" b="1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78891" name="Text Box 11"/>
            <p:cNvSpPr txBox="1">
              <a:spLocks noChangeArrowheads="1"/>
            </p:cNvSpPr>
            <p:nvPr/>
          </p:nvSpPr>
          <p:spPr bwMode="auto">
            <a:xfrm>
              <a:off x="1520296" y="3213100"/>
              <a:ext cx="1716352" cy="4064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2000" b="1" dirty="0" smtClean="0">
                  <a:solidFill>
                    <a:schemeClr val="accent6"/>
                  </a:solidFill>
                  <a:latin typeface="+mn-lt"/>
                </a:rPr>
                <a:t>Information</a:t>
              </a:r>
              <a:endParaRPr lang="fr-FR" sz="2000" b="1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78895" name="Line 15"/>
            <p:cNvSpPr>
              <a:spLocks noChangeShapeType="1"/>
            </p:cNvSpPr>
            <p:nvPr/>
          </p:nvSpPr>
          <p:spPr bwMode="auto">
            <a:xfrm flipV="1">
              <a:off x="2299362" y="3716339"/>
              <a:ext cx="0" cy="1584325"/>
            </a:xfrm>
            <a:prstGeom prst="line">
              <a:avLst/>
            </a:prstGeom>
            <a:noFill/>
            <a:ln w="7620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378892" name="Text Box 12"/>
            <p:cNvSpPr txBox="1">
              <a:spLocks noChangeArrowheads="1"/>
            </p:cNvSpPr>
            <p:nvPr/>
          </p:nvSpPr>
          <p:spPr bwMode="auto">
            <a:xfrm>
              <a:off x="6122459" y="3213100"/>
              <a:ext cx="2106745" cy="4064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2000" b="1" dirty="0" smtClean="0">
                  <a:solidFill>
                    <a:schemeClr val="accent6"/>
                  </a:solidFill>
                  <a:latin typeface="+mn-lt"/>
                </a:rPr>
                <a:t>Connaissance</a:t>
              </a:r>
              <a:endParaRPr lang="fr-FR" sz="2000" b="1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78893" name="Text Box 13"/>
            <p:cNvSpPr txBox="1">
              <a:spLocks noChangeArrowheads="1"/>
            </p:cNvSpPr>
            <p:nvPr/>
          </p:nvSpPr>
          <p:spPr bwMode="auto">
            <a:xfrm>
              <a:off x="6256602" y="5399088"/>
              <a:ext cx="1872854" cy="40640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2000" b="1" dirty="0" smtClean="0">
                  <a:solidFill>
                    <a:schemeClr val="accent6"/>
                  </a:solidFill>
                  <a:latin typeface="+mn-lt"/>
                </a:rPr>
                <a:t>Compétence</a:t>
              </a:r>
              <a:endParaRPr lang="fr-FR" sz="2000" b="1" dirty="0">
                <a:solidFill>
                  <a:schemeClr val="accent6"/>
                </a:solidFill>
                <a:latin typeface="+mn-lt"/>
              </a:endParaRPr>
            </a:p>
          </p:txBody>
        </p:sp>
        <p:sp>
          <p:nvSpPr>
            <p:cNvPr id="378896" name="Line 16"/>
            <p:cNvSpPr>
              <a:spLocks noChangeShapeType="1"/>
            </p:cNvSpPr>
            <p:nvPr/>
          </p:nvSpPr>
          <p:spPr bwMode="auto">
            <a:xfrm flipH="1">
              <a:off x="7192169" y="3716339"/>
              <a:ext cx="0" cy="1584325"/>
            </a:xfrm>
            <a:prstGeom prst="line">
              <a:avLst/>
            </a:prstGeom>
            <a:noFill/>
            <a:ln w="76200">
              <a:solidFill>
                <a:schemeClr val="accent2">
                  <a:lumMod val="40000"/>
                  <a:lumOff val="6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378900" name="Text Box 20"/>
            <p:cNvSpPr txBox="1">
              <a:spLocks noChangeArrowheads="1"/>
            </p:cNvSpPr>
            <p:nvPr/>
          </p:nvSpPr>
          <p:spPr bwMode="auto">
            <a:xfrm>
              <a:off x="741231" y="4149726"/>
              <a:ext cx="1325959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b="0">
                  <a:solidFill>
                    <a:schemeClr val="accent2"/>
                  </a:solidFill>
                  <a:latin typeface="+mj-lt"/>
                  <a:ea typeface="ＭＳ Ｐゴシック" charset="0"/>
                </a:rPr>
                <a:t>Contexte+ sens</a:t>
              </a:r>
            </a:p>
          </p:txBody>
        </p:sp>
        <p:sp>
          <p:nvSpPr>
            <p:cNvPr id="378901" name="Text Box 21"/>
            <p:cNvSpPr txBox="1">
              <a:spLocks noChangeArrowheads="1"/>
            </p:cNvSpPr>
            <p:nvPr/>
          </p:nvSpPr>
          <p:spPr bwMode="auto">
            <a:xfrm>
              <a:off x="3627042" y="3573464"/>
              <a:ext cx="1950244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0" dirty="0">
                  <a:solidFill>
                    <a:schemeClr val="accent2"/>
                  </a:solidFill>
                  <a:latin typeface="+mj-lt"/>
                </a:rPr>
                <a:t>Interprétation</a:t>
              </a:r>
            </a:p>
          </p:txBody>
        </p:sp>
        <p:sp>
          <p:nvSpPr>
            <p:cNvPr id="378902" name="Text Box 22"/>
            <p:cNvSpPr txBox="1">
              <a:spLocks noChangeArrowheads="1"/>
            </p:cNvSpPr>
            <p:nvPr/>
          </p:nvSpPr>
          <p:spPr bwMode="auto">
            <a:xfrm>
              <a:off x="7293637" y="4022726"/>
              <a:ext cx="1950244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dirty="0">
                  <a:solidFill>
                    <a:schemeClr val="accent2"/>
                  </a:solidFill>
                  <a:latin typeface="+mj-lt"/>
                </a:rPr>
                <a:t>Application à une situation</a:t>
              </a:r>
            </a:p>
          </p:txBody>
        </p:sp>
      </p:grpSp>
      <p:sp>
        <p:nvSpPr>
          <p:cNvPr id="378905" name="Text Box 25"/>
          <p:cNvSpPr txBox="1">
            <a:spLocks noChangeArrowheads="1"/>
          </p:cNvSpPr>
          <p:nvPr/>
        </p:nvSpPr>
        <p:spPr bwMode="auto">
          <a:xfrm>
            <a:off x="632520" y="5929535"/>
            <a:ext cx="923564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 dirty="0">
                <a:solidFill>
                  <a:schemeClr val="accent2"/>
                </a:solidFill>
                <a:latin typeface="+mn-lt"/>
              </a:rPr>
              <a:t>« </a:t>
            </a:r>
            <a:r>
              <a:rPr lang="fr-FR" b="0" dirty="0" smtClean="0">
                <a:solidFill>
                  <a:schemeClr val="accent2"/>
                </a:solidFill>
                <a:latin typeface="+mn-lt"/>
              </a:rPr>
              <a:t>L</a:t>
            </a:r>
            <a:r>
              <a:rPr lang="fr-FR" b="0" i="1" dirty="0" smtClean="0">
                <a:solidFill>
                  <a:schemeClr val="accent2"/>
                </a:solidFill>
                <a:latin typeface="+mn-lt"/>
              </a:rPr>
              <a:t>a </a:t>
            </a:r>
            <a:r>
              <a:rPr lang="fr-FR" b="0" i="1" dirty="0">
                <a:solidFill>
                  <a:schemeClr val="accent2"/>
                </a:solidFill>
                <a:latin typeface="+mn-lt"/>
              </a:rPr>
              <a:t>compétence est l</a:t>
            </a:r>
            <a:r>
              <a:rPr lang="ja-JP" altLang="fr-FR" b="0" i="1" dirty="0">
                <a:solidFill>
                  <a:schemeClr val="accent2"/>
                </a:solidFill>
                <a:latin typeface="+mn-lt"/>
              </a:rPr>
              <a:t>’</a:t>
            </a:r>
            <a:r>
              <a:rPr lang="fr-FR" altLang="ja-JP" b="0" i="1" dirty="0">
                <a:solidFill>
                  <a:schemeClr val="accent2"/>
                </a:solidFill>
                <a:latin typeface="+mn-lt"/>
              </a:rPr>
              <a:t>application effective des connaissances à une situation donnée </a:t>
            </a:r>
            <a:r>
              <a:rPr lang="fr-FR" altLang="ja-JP" b="0" dirty="0">
                <a:solidFill>
                  <a:schemeClr val="accent2"/>
                </a:solidFill>
                <a:latin typeface="+mn-lt"/>
              </a:rPr>
              <a:t>» (</a:t>
            </a:r>
            <a:r>
              <a:rPr lang="fr-FR" altLang="ja-JP" b="0" dirty="0" err="1">
                <a:solidFill>
                  <a:schemeClr val="accent2"/>
                </a:solidFill>
                <a:latin typeface="+mn-lt"/>
              </a:rPr>
              <a:t>Pesqueux</a:t>
            </a:r>
            <a:r>
              <a:rPr lang="fr-FR" altLang="ja-JP" b="0" dirty="0">
                <a:solidFill>
                  <a:schemeClr val="accent2"/>
                </a:solidFill>
                <a:latin typeface="+mn-lt"/>
              </a:rPr>
              <a:t> &amp; Durance, 2004, p. 29)</a:t>
            </a:r>
            <a:endParaRPr lang="fr-FR" b="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78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7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2" grpId="0"/>
      <p:bldP spid="378883" grpId="0"/>
      <p:bldP spid="378890" grpId="0"/>
      <p:bldP spid="378899" grpId="0"/>
      <p:bldP spid="3789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365567"/>
          <p:cNvGrpSpPr>
            <a:grpSpLocks/>
          </p:cNvGrpSpPr>
          <p:nvPr/>
        </p:nvGrpSpPr>
        <p:grpSpPr bwMode="auto">
          <a:xfrm>
            <a:off x="632520" y="1196752"/>
            <a:ext cx="5668433" cy="4713288"/>
            <a:chOff x="518343" y="1234894"/>
            <a:chExt cx="5233249" cy="4714386"/>
          </a:xfrm>
        </p:grpSpPr>
        <p:grpSp>
          <p:nvGrpSpPr>
            <p:cNvPr id="3" name="Grouper 17"/>
            <p:cNvGrpSpPr>
              <a:grpSpLocks/>
            </p:cNvGrpSpPr>
            <p:nvPr/>
          </p:nvGrpSpPr>
          <p:grpSpPr bwMode="auto">
            <a:xfrm>
              <a:off x="518343" y="1234894"/>
              <a:ext cx="2808312" cy="1126643"/>
              <a:chOff x="3131840" y="4966653"/>
              <a:chExt cx="2808312" cy="1126643"/>
            </a:xfrm>
          </p:grpSpPr>
          <p:sp>
            <p:nvSpPr>
              <p:cNvPr id="17428" name="Signalisation droite 16"/>
              <p:cNvSpPr>
                <a:spLocks noChangeArrowheads="1"/>
              </p:cNvSpPr>
              <p:nvPr/>
            </p:nvSpPr>
            <p:spPr bwMode="auto">
              <a:xfrm>
                <a:off x="3131840" y="4966653"/>
                <a:ext cx="2808312" cy="1126643"/>
              </a:xfrm>
              <a:prstGeom prst="homePlate">
                <a:avLst>
                  <a:gd name="adj" fmla="val 50003"/>
                </a:avLst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2000" b="1" dirty="0" smtClean="0">
                  <a:solidFill>
                    <a:schemeClr val="accent6"/>
                  </a:solidFill>
                  <a:latin typeface="+mn-lt"/>
                </a:endParaRPr>
              </a:p>
            </p:txBody>
          </p:sp>
          <p:sp>
            <p:nvSpPr>
              <p:cNvPr id="17429" name="ZoneTexte 15"/>
              <p:cNvSpPr txBox="1">
                <a:spLocks noChangeArrowheads="1"/>
              </p:cNvSpPr>
              <p:nvPr/>
            </p:nvSpPr>
            <p:spPr bwMode="auto">
              <a:xfrm>
                <a:off x="3275856" y="5118283"/>
                <a:ext cx="2160240" cy="708051"/>
              </a:xfrm>
              <a:prstGeom prst="rect">
                <a:avLst/>
              </a:prstGeom>
              <a:solidFill>
                <a:schemeClr val="accent1"/>
              </a:solidFill>
              <a:ln w="28575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2000" b="1" dirty="0" smtClean="0">
                    <a:solidFill>
                      <a:schemeClr val="accent2"/>
                    </a:solidFill>
                    <a:latin typeface="+mn-lt"/>
                  </a:rPr>
                  <a:t>Processus d</a:t>
                </a:r>
                <a:r>
                  <a:rPr lang="fr-FR" altLang="fr-FR" sz="2000" b="1" dirty="0" smtClean="0">
                    <a:solidFill>
                      <a:schemeClr val="accent2"/>
                    </a:solidFill>
                    <a:latin typeface="+mn-lt"/>
                  </a:rPr>
                  <a:t>’</a:t>
                </a:r>
                <a:r>
                  <a:rPr lang="fr-FR" sz="2000" b="1" dirty="0" smtClean="0">
                    <a:solidFill>
                      <a:schemeClr val="accent2"/>
                    </a:solidFill>
                    <a:latin typeface="+mn-lt"/>
                  </a:rPr>
                  <a:t>équilibration</a:t>
                </a:r>
              </a:p>
            </p:txBody>
          </p:sp>
        </p:grpSp>
        <p:sp>
          <p:nvSpPr>
            <p:cNvPr id="17426" name="Rectangle 19"/>
            <p:cNvSpPr>
              <a:spLocks noChangeArrowheads="1"/>
            </p:cNvSpPr>
            <p:nvPr/>
          </p:nvSpPr>
          <p:spPr bwMode="auto">
            <a:xfrm>
              <a:off x="3339592" y="1412776"/>
              <a:ext cx="2412000" cy="453650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endParaRPr lang="fr-FR" sz="2000" b="1" dirty="0" smtClean="0">
                <a:solidFill>
                  <a:schemeClr val="accent6"/>
                </a:solidFill>
                <a:latin typeface="+mn-lt"/>
              </a:endParaRPr>
            </a:p>
          </p:txBody>
        </p:sp>
      </p:grpSp>
      <p:sp>
        <p:nvSpPr>
          <p:cNvPr id="365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42691"/>
            <a:ext cx="9245600" cy="338554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Théorie de l</a:t>
            </a:r>
            <a:r>
              <a:rPr lang="ja-JP" altLang="fr-FR" sz="2000" b="1" i="1" dirty="0" smtClean="0">
                <a:solidFill>
                  <a:schemeClr val="accent2"/>
                </a:solidFill>
                <a:latin typeface="+mn-lt"/>
              </a:rPr>
              <a:t>’</a:t>
            </a: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équilibration (Piaget 1975)</a:t>
            </a:r>
          </a:p>
        </p:txBody>
      </p:sp>
      <p:grpSp>
        <p:nvGrpSpPr>
          <p:cNvPr id="5" name="Grouper 30"/>
          <p:cNvGrpSpPr>
            <a:grpSpLocks/>
          </p:cNvGrpSpPr>
          <p:nvPr/>
        </p:nvGrpSpPr>
        <p:grpSpPr bwMode="auto">
          <a:xfrm>
            <a:off x="3728864" y="1444626"/>
            <a:ext cx="3240088" cy="523220"/>
            <a:chOff x="3419872" y="1514542"/>
            <a:chExt cx="2990470" cy="522881"/>
          </a:xfrm>
        </p:grpSpPr>
        <p:sp>
          <p:nvSpPr>
            <p:cNvPr id="17424" name="ZoneTexte 6"/>
            <p:cNvSpPr txBox="1">
              <a:spLocks noChangeArrowheads="1"/>
            </p:cNvSpPr>
            <p:nvPr/>
          </p:nvSpPr>
          <p:spPr bwMode="auto">
            <a:xfrm>
              <a:off x="3419872" y="1514542"/>
              <a:ext cx="2376264" cy="5228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800" dirty="0">
                  <a:solidFill>
                    <a:schemeClr val="accent2"/>
                  </a:solidFill>
                  <a:latin typeface="+mn-lt"/>
                </a:rPr>
                <a:t>Compensation</a:t>
              </a:r>
            </a:p>
          </p:txBody>
        </p:sp>
        <p:cxnSp>
          <p:nvCxnSpPr>
            <p:cNvPr id="4" name="Connecteur droit avec flèche 3"/>
            <p:cNvCxnSpPr/>
            <p:nvPr/>
          </p:nvCxnSpPr>
          <p:spPr bwMode="auto">
            <a:xfrm>
              <a:off x="5762724" y="1776314"/>
              <a:ext cx="647618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er 29"/>
          <p:cNvGrpSpPr>
            <a:grpSpLocks/>
          </p:cNvGrpSpPr>
          <p:nvPr/>
        </p:nvGrpSpPr>
        <p:grpSpPr bwMode="auto">
          <a:xfrm>
            <a:off x="2984375" y="5273681"/>
            <a:ext cx="2904729" cy="523220"/>
            <a:chOff x="2683030" y="5343599"/>
            <a:chExt cx="2681058" cy="522882"/>
          </a:xfrm>
        </p:grpSpPr>
        <p:sp>
          <p:nvSpPr>
            <p:cNvPr id="17422" name="ZoneTexte 4"/>
            <p:cNvSpPr txBox="1">
              <a:spLocks noChangeArrowheads="1"/>
            </p:cNvSpPr>
            <p:nvPr/>
          </p:nvSpPr>
          <p:spPr bwMode="auto">
            <a:xfrm>
              <a:off x="3275856" y="5343599"/>
              <a:ext cx="2088232" cy="522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800" dirty="0">
                  <a:solidFill>
                    <a:schemeClr val="accent2"/>
                  </a:solidFill>
                  <a:latin typeface="+mn-lt"/>
                </a:rPr>
                <a:t>Perturbation</a:t>
              </a:r>
            </a:p>
          </p:txBody>
        </p:sp>
        <p:cxnSp>
          <p:nvCxnSpPr>
            <p:cNvPr id="11" name="Connecteur droit avec flèche 10"/>
            <p:cNvCxnSpPr/>
            <p:nvPr/>
          </p:nvCxnSpPr>
          <p:spPr bwMode="auto">
            <a:xfrm>
              <a:off x="2683030" y="5589503"/>
              <a:ext cx="647644" cy="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triangle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65572" name="ZoneTexte 365571"/>
          <p:cNvSpPr txBox="1">
            <a:spLocks noChangeArrowheads="1"/>
          </p:cNvSpPr>
          <p:nvPr/>
        </p:nvSpPr>
        <p:spPr bwMode="auto">
          <a:xfrm>
            <a:off x="6321152" y="4227514"/>
            <a:ext cx="347053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0" i="1" dirty="0">
                <a:solidFill>
                  <a:schemeClr val="accent2"/>
                </a:solidFill>
                <a:latin typeface="+mn-lt"/>
              </a:rPr>
              <a:t>Parce que la structure assimilatrice de niveau 2 est plus performante que celle de niveau 1, l</a:t>
            </a:r>
            <a:r>
              <a:rPr lang="fr-FR" altLang="fr-FR" sz="1600" b="0" i="1" dirty="0">
                <a:solidFill>
                  <a:schemeClr val="accent2"/>
                </a:solidFill>
                <a:latin typeface="+mn-lt"/>
              </a:rPr>
              <a:t>’</a:t>
            </a:r>
            <a:r>
              <a:rPr lang="fr-FR" sz="1600" b="0" i="1" dirty="0">
                <a:solidFill>
                  <a:schemeClr val="accent2"/>
                </a:solidFill>
                <a:latin typeface="+mn-lt"/>
              </a:rPr>
              <a:t>équilibration est dite « </a:t>
            </a:r>
            <a:r>
              <a:rPr lang="fr-FR" sz="1600" b="0" i="1" dirty="0" err="1">
                <a:solidFill>
                  <a:schemeClr val="accent2"/>
                </a:solidFill>
                <a:latin typeface="+mn-lt"/>
              </a:rPr>
              <a:t>majorante</a:t>
            </a:r>
            <a:r>
              <a:rPr lang="fr-FR" sz="1600" b="0" i="1" dirty="0">
                <a:solidFill>
                  <a:schemeClr val="accent2"/>
                </a:solidFill>
                <a:latin typeface="+mn-lt"/>
              </a:rPr>
              <a:t> » par Piaget</a:t>
            </a:r>
          </a:p>
        </p:txBody>
      </p:sp>
      <p:grpSp>
        <p:nvGrpSpPr>
          <p:cNvPr id="10" name="Grouper 365568"/>
          <p:cNvGrpSpPr>
            <a:grpSpLocks/>
          </p:cNvGrpSpPr>
          <p:nvPr/>
        </p:nvGrpSpPr>
        <p:grpSpPr bwMode="auto">
          <a:xfrm>
            <a:off x="632520" y="2278063"/>
            <a:ext cx="6348116" cy="2665412"/>
            <a:chOff x="583992" y="2348880"/>
            <a:chExt cx="5860216" cy="2664296"/>
          </a:xfrm>
        </p:grpSpPr>
        <p:cxnSp>
          <p:nvCxnSpPr>
            <p:cNvPr id="26" name="Connecteur droit avec flèche 25"/>
            <p:cNvCxnSpPr/>
            <p:nvPr/>
          </p:nvCxnSpPr>
          <p:spPr bwMode="auto">
            <a:xfrm flipV="1">
              <a:off x="2627589" y="2348880"/>
              <a:ext cx="3816619" cy="2664296"/>
            </a:xfrm>
            <a:prstGeom prst="straightConnector1">
              <a:avLst/>
            </a:prstGeom>
            <a:solidFill>
              <a:schemeClr val="accent1"/>
            </a:solidFill>
            <a:ln w="190500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ZoneTexte 28"/>
            <p:cNvSpPr txBox="1">
              <a:spLocks noChangeArrowheads="1"/>
            </p:cNvSpPr>
            <p:nvPr/>
          </p:nvSpPr>
          <p:spPr bwMode="auto">
            <a:xfrm>
              <a:off x="583992" y="3273959"/>
              <a:ext cx="22322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800" i="1" dirty="0">
                  <a:solidFill>
                    <a:schemeClr val="accent2"/>
                  </a:solidFill>
                </a:rPr>
                <a:t>Accommodation</a:t>
              </a: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200472" y="4005064"/>
            <a:ext cx="2724895" cy="2376264"/>
            <a:chOff x="200472" y="4005064"/>
            <a:chExt cx="2724895" cy="2376264"/>
          </a:xfrm>
        </p:grpSpPr>
        <p:sp>
          <p:nvSpPr>
            <p:cNvPr id="17418" name="ZoneTexte 1"/>
            <p:cNvSpPr txBox="1">
              <a:spLocks noChangeArrowheads="1"/>
            </p:cNvSpPr>
            <p:nvPr/>
          </p:nvSpPr>
          <p:spPr bwMode="auto">
            <a:xfrm>
              <a:off x="344489" y="4509120"/>
              <a:ext cx="2502878" cy="646331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800" b="1" dirty="0">
                  <a:latin typeface="+mn-lt"/>
                </a:rPr>
                <a:t>Structure assimilatrice de niveau 1</a:t>
              </a:r>
            </a:p>
          </p:txBody>
        </p:sp>
        <p:sp>
          <p:nvSpPr>
            <p:cNvPr id="17419" name="ZoneTexte 25"/>
            <p:cNvSpPr txBox="1">
              <a:spLocks noChangeArrowheads="1"/>
            </p:cNvSpPr>
            <p:nvPr/>
          </p:nvSpPr>
          <p:spPr bwMode="auto">
            <a:xfrm>
              <a:off x="507340" y="5738651"/>
              <a:ext cx="2418027" cy="369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800" i="1" dirty="0">
                  <a:solidFill>
                    <a:schemeClr val="accent2"/>
                  </a:solidFill>
                </a:rPr>
                <a:t>Assimilation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00472" y="4005064"/>
              <a:ext cx="2664296" cy="23762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6920218" y="836712"/>
            <a:ext cx="2713302" cy="2376264"/>
            <a:chOff x="6920218" y="836712"/>
            <a:chExt cx="2713302" cy="2376264"/>
          </a:xfrm>
        </p:grpSpPr>
        <p:sp>
          <p:nvSpPr>
            <p:cNvPr id="17420" name="ZoneTexte 7"/>
            <p:cNvSpPr txBox="1">
              <a:spLocks noChangeArrowheads="1"/>
            </p:cNvSpPr>
            <p:nvPr/>
          </p:nvSpPr>
          <p:spPr bwMode="auto">
            <a:xfrm>
              <a:off x="7053245" y="1124744"/>
              <a:ext cx="2508267" cy="646331"/>
            </a:xfrm>
            <a:prstGeom prst="rect">
              <a:avLst/>
            </a:prstGeom>
            <a:noFill/>
            <a:ln w="571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FR" sz="1800" b="1" dirty="0">
                  <a:latin typeface="+mn-lt"/>
                </a:rPr>
                <a:t>Structure assimilatrice de niveau 2</a:t>
              </a:r>
            </a:p>
          </p:txBody>
        </p:sp>
        <p:sp>
          <p:nvSpPr>
            <p:cNvPr id="17421" name="ZoneTexte 22"/>
            <p:cNvSpPr txBox="1">
              <a:spLocks noChangeArrowheads="1"/>
            </p:cNvSpPr>
            <p:nvPr/>
          </p:nvSpPr>
          <p:spPr bwMode="auto">
            <a:xfrm>
              <a:off x="6920218" y="2349173"/>
              <a:ext cx="2569369" cy="369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1800" i="1" dirty="0">
                  <a:solidFill>
                    <a:schemeClr val="accent2"/>
                  </a:solidFill>
                </a:rPr>
                <a:t>Assimilation accrue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969224" y="836712"/>
              <a:ext cx="2664296" cy="23762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805899" y="3265165"/>
            <a:ext cx="2261526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dirty="0">
                <a:solidFill>
                  <a:schemeClr val="accent2"/>
                </a:solidFill>
                <a:latin typeface="+mn-lt"/>
              </a:rPr>
              <a:t>Régulation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0" grpId="0"/>
      <p:bldP spid="365572" grpId="1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30200" y="339613"/>
            <a:ext cx="9245600" cy="344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altLang="ja-JP" sz="2000" b="1" i="1" kern="0" dirty="0">
                <a:solidFill>
                  <a:schemeClr val="accent2"/>
                </a:solidFill>
                <a:latin typeface="+mn-lt"/>
                <a:ea typeface="+mj-ea"/>
                <a:cs typeface="+mj-cs"/>
              </a:rPr>
              <a:t>Instrument psychologique et zone </a:t>
            </a:r>
            <a:r>
              <a:rPr lang="fr-FR" altLang="ja-JP" sz="2000" b="1" i="1" kern="0" dirty="0" smtClean="0">
                <a:solidFill>
                  <a:schemeClr val="accent2"/>
                </a:solidFill>
                <a:latin typeface="+mn-lt"/>
                <a:ea typeface="+mj-ea"/>
                <a:cs typeface="+mj-cs"/>
              </a:rPr>
              <a:t>proximale  de </a:t>
            </a:r>
            <a:r>
              <a:rPr lang="fr-FR" altLang="ja-JP" sz="2000" b="1" i="1" kern="0" dirty="0">
                <a:solidFill>
                  <a:schemeClr val="accent2"/>
                </a:solidFill>
                <a:latin typeface="+mn-lt"/>
                <a:ea typeface="+mj-ea"/>
                <a:cs typeface="+mj-cs"/>
              </a:rPr>
              <a:t>développement (</a:t>
            </a:r>
            <a:r>
              <a:rPr lang="fr-FR" altLang="ja-JP" sz="2000" b="1" i="1" kern="0" dirty="0" err="1">
                <a:solidFill>
                  <a:schemeClr val="accent2"/>
                </a:solidFill>
                <a:latin typeface="+mn-lt"/>
                <a:ea typeface="+mj-ea"/>
                <a:cs typeface="+mj-cs"/>
              </a:rPr>
              <a:t>Vygotski</a:t>
            </a:r>
            <a:r>
              <a:rPr lang="fr-FR" altLang="ja-JP" sz="2000" b="1" i="1" kern="0" dirty="0">
                <a:solidFill>
                  <a:schemeClr val="accent2"/>
                </a:solidFill>
                <a:latin typeface="+mn-lt"/>
                <a:ea typeface="+mj-ea"/>
                <a:cs typeface="+mj-cs"/>
              </a:rPr>
              <a:t>, 1934)</a:t>
            </a:r>
          </a:p>
        </p:txBody>
      </p:sp>
      <p:grpSp>
        <p:nvGrpSpPr>
          <p:cNvPr id="24" name="Groupe 23"/>
          <p:cNvGrpSpPr/>
          <p:nvPr/>
        </p:nvGrpSpPr>
        <p:grpSpPr>
          <a:xfrm>
            <a:off x="741231" y="981075"/>
            <a:ext cx="8657431" cy="2300288"/>
            <a:chOff x="741231" y="981075"/>
            <a:chExt cx="8657431" cy="2300288"/>
          </a:xfrm>
        </p:grpSpPr>
        <p:grpSp>
          <p:nvGrpSpPr>
            <p:cNvPr id="3" name="Grouper 23"/>
            <p:cNvGrpSpPr>
              <a:grpSpLocks/>
            </p:cNvGrpSpPr>
            <p:nvPr/>
          </p:nvGrpSpPr>
          <p:grpSpPr bwMode="auto">
            <a:xfrm>
              <a:off x="741231" y="2133603"/>
              <a:ext cx="8657431" cy="400112"/>
              <a:chOff x="683568" y="2132852"/>
              <a:chExt cx="7992888" cy="401232"/>
            </a:xfrm>
          </p:grpSpPr>
          <p:sp>
            <p:nvSpPr>
              <p:cNvPr id="5" name="ZoneTexte 4"/>
              <p:cNvSpPr txBox="1"/>
              <p:nvPr/>
            </p:nvSpPr>
            <p:spPr>
              <a:xfrm>
                <a:off x="683568" y="2132854"/>
                <a:ext cx="1224178" cy="4012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fr-FR" sz="2000" b="1" cap="all" dirty="0">
                    <a:solidFill>
                      <a:schemeClr val="accent2"/>
                    </a:solidFill>
                    <a:latin typeface="+mn-lt"/>
                    <a:ea typeface="ＭＳ Ｐゴシック" charset="0"/>
                    <a:cs typeface="ＭＳ Ｐゴシック" charset="0"/>
                  </a:rPr>
                  <a:t>sujet</a:t>
                </a:r>
              </a:p>
            </p:txBody>
          </p:sp>
          <p:sp>
            <p:nvSpPr>
              <p:cNvPr id="6" name="ZoneTexte 5"/>
              <p:cNvSpPr txBox="1"/>
              <p:nvPr/>
            </p:nvSpPr>
            <p:spPr>
              <a:xfrm>
                <a:off x="5796222" y="2132852"/>
                <a:ext cx="2880234" cy="4012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fr-FR" sz="2000" b="1" cap="all" dirty="0">
                    <a:solidFill>
                      <a:schemeClr val="accent2"/>
                    </a:solidFill>
                    <a:latin typeface="+mn-lt"/>
                    <a:ea typeface="ＭＳ Ｐゴシック" charset="0"/>
                    <a:cs typeface="ＭＳ Ｐゴシック" charset="0"/>
                  </a:rPr>
                  <a:t>environnement</a:t>
                </a:r>
              </a:p>
            </p:txBody>
          </p:sp>
        </p:grpSp>
        <p:grpSp>
          <p:nvGrpSpPr>
            <p:cNvPr id="4" name="Grouper 22"/>
            <p:cNvGrpSpPr>
              <a:grpSpLocks/>
            </p:cNvGrpSpPr>
            <p:nvPr/>
          </p:nvGrpSpPr>
          <p:grpSpPr bwMode="auto">
            <a:xfrm>
              <a:off x="2067189" y="981075"/>
              <a:ext cx="4368272" cy="2300288"/>
              <a:chOff x="1907703" y="980728"/>
              <a:chExt cx="4032449" cy="2299951"/>
            </a:xfrm>
          </p:grpSpPr>
          <p:grpSp>
            <p:nvGrpSpPr>
              <p:cNvPr id="7" name="Grouper 21"/>
              <p:cNvGrpSpPr>
                <a:grpSpLocks/>
              </p:cNvGrpSpPr>
              <p:nvPr/>
            </p:nvGrpSpPr>
            <p:grpSpPr bwMode="auto">
              <a:xfrm>
                <a:off x="1907703" y="1480679"/>
                <a:ext cx="3887979" cy="1800000"/>
                <a:chOff x="1907703" y="1480679"/>
                <a:chExt cx="3887979" cy="1800000"/>
              </a:xfrm>
            </p:grpSpPr>
            <p:cxnSp>
              <p:nvCxnSpPr>
                <p:cNvPr id="8" name="Connecteur droit avec flèche 7"/>
                <p:cNvCxnSpPr>
                  <a:stCxn id="5" idx="3"/>
                  <a:endCxn id="6" idx="1"/>
                </p:cNvCxnSpPr>
                <p:nvPr/>
              </p:nvCxnSpPr>
              <p:spPr bwMode="auto">
                <a:xfrm>
                  <a:off x="1907703" y="2333114"/>
                  <a:ext cx="388797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762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8450" name="Ellipse 2"/>
                <p:cNvSpPr>
                  <a:spLocks noChangeAspect="1"/>
                </p:cNvSpPr>
                <p:nvPr/>
              </p:nvSpPr>
              <p:spPr bwMode="auto">
                <a:xfrm>
                  <a:off x="3009033" y="1480679"/>
                  <a:ext cx="1800200" cy="180000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18451" name="ZoneTexte 3"/>
                <p:cNvSpPr txBox="1">
                  <a:spLocks noChangeArrowheads="1"/>
                </p:cNvSpPr>
                <p:nvPr/>
              </p:nvSpPr>
              <p:spPr bwMode="auto">
                <a:xfrm>
                  <a:off x="3059831" y="1928540"/>
                  <a:ext cx="1728192" cy="7077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fr-FR" sz="2000" b="0" dirty="0">
                      <a:solidFill>
                        <a:schemeClr val="accent2"/>
                      </a:solidFill>
                      <a:latin typeface="Calibri" pitchFamily="34" charset="0"/>
                    </a:rPr>
                    <a:t>Objet matériel ou symbolique</a:t>
                  </a:r>
                </a:p>
              </p:txBody>
            </p:sp>
          </p:grpSp>
          <p:sp>
            <p:nvSpPr>
              <p:cNvPr id="18448" name="ZoneTexte 9"/>
              <p:cNvSpPr txBox="1">
                <a:spLocks noChangeArrowheads="1"/>
              </p:cNvSpPr>
              <p:nvPr/>
            </p:nvSpPr>
            <p:spPr bwMode="auto">
              <a:xfrm>
                <a:off x="1907704" y="980728"/>
                <a:ext cx="4032448" cy="3692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fr-FR" sz="1800" b="1" i="1" dirty="0">
                    <a:solidFill>
                      <a:schemeClr val="accent2"/>
                    </a:solidFill>
                    <a:latin typeface="Calibri" pitchFamily="34" charset="0"/>
                  </a:rPr>
                  <a:t>Instrument psychologique</a:t>
                </a:r>
              </a:p>
            </p:txBody>
          </p:sp>
        </p:grpSp>
      </p:grpSp>
      <p:grpSp>
        <p:nvGrpSpPr>
          <p:cNvPr id="9" name="Grouper 25"/>
          <p:cNvGrpSpPr>
            <a:grpSpLocks/>
          </p:cNvGrpSpPr>
          <p:nvPr/>
        </p:nvGrpSpPr>
        <p:grpSpPr bwMode="auto">
          <a:xfrm>
            <a:off x="1363795" y="3284539"/>
            <a:ext cx="8425259" cy="3024187"/>
            <a:chOff x="1259632" y="3284984"/>
            <a:chExt cx="7776864" cy="3024336"/>
          </a:xfrm>
        </p:grpSpPr>
        <p:sp>
          <p:nvSpPr>
            <p:cNvPr id="18444" name="Ellipse 10"/>
            <p:cNvSpPr>
              <a:spLocks noChangeAspect="1"/>
            </p:cNvSpPr>
            <p:nvPr/>
          </p:nvSpPr>
          <p:spPr bwMode="auto">
            <a:xfrm>
              <a:off x="1259632" y="4293296"/>
              <a:ext cx="6696743" cy="20160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5" name="ZoneTexte 16"/>
            <p:cNvSpPr txBox="1">
              <a:spLocks noChangeArrowheads="1"/>
            </p:cNvSpPr>
            <p:nvPr/>
          </p:nvSpPr>
          <p:spPr bwMode="auto">
            <a:xfrm>
              <a:off x="7092280" y="3284984"/>
              <a:ext cx="1944216" cy="7079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000" b="1" i="1" dirty="0">
                  <a:solidFill>
                    <a:schemeClr val="accent2"/>
                  </a:solidFill>
                  <a:latin typeface="Calibri" pitchFamily="34" charset="0"/>
                </a:rPr>
                <a:t>Niveau potentiel de performance</a:t>
              </a:r>
            </a:p>
          </p:txBody>
        </p:sp>
        <p:cxnSp>
          <p:nvCxnSpPr>
            <p:cNvPr id="18" name="Connecteur droit avec flèche 17"/>
            <p:cNvCxnSpPr>
              <a:stCxn id="18445" idx="1"/>
            </p:cNvCxnSpPr>
            <p:nvPr/>
          </p:nvCxnSpPr>
          <p:spPr bwMode="auto">
            <a:xfrm flipH="1">
              <a:off x="5867967" y="3638944"/>
              <a:ext cx="1224313" cy="7255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er 26"/>
          <p:cNvGrpSpPr>
            <a:grpSpLocks/>
          </p:cNvGrpSpPr>
          <p:nvPr/>
        </p:nvGrpSpPr>
        <p:grpSpPr bwMode="auto">
          <a:xfrm>
            <a:off x="3030274" y="4437064"/>
            <a:ext cx="4056989" cy="1611372"/>
            <a:chOff x="2797285" y="4437112"/>
            <a:chExt cx="3744416" cy="1611268"/>
          </a:xfrm>
        </p:grpSpPr>
        <p:sp>
          <p:nvSpPr>
            <p:cNvPr id="20" name="ZoneTexte 19"/>
            <p:cNvSpPr txBox="1"/>
            <p:nvPr/>
          </p:nvSpPr>
          <p:spPr>
            <a:xfrm>
              <a:off x="3068712" y="4437112"/>
              <a:ext cx="3112674" cy="4000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2000" b="1" cap="all" dirty="0">
                  <a:solidFill>
                    <a:schemeClr val="accent2"/>
                  </a:solidFill>
                  <a:latin typeface="+mn-lt"/>
                  <a:ea typeface="ＭＳ Ｐゴシック" charset="0"/>
                  <a:cs typeface="ＭＳ Ｐゴシック" charset="0"/>
                </a:rPr>
                <a:t>Zone proximale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797285" y="5648296"/>
              <a:ext cx="3744416" cy="4000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2000" b="1" cap="all" dirty="0">
                  <a:solidFill>
                    <a:schemeClr val="accent2"/>
                  </a:solidFill>
                  <a:latin typeface="+mn-lt"/>
                  <a:ea typeface="ＭＳ Ｐゴシック" charset="0"/>
                  <a:cs typeface="ＭＳ Ｐゴシック" charset="0"/>
                </a:rPr>
                <a:t>De </a:t>
              </a:r>
              <a:r>
                <a:rPr lang="fr-FR" sz="2000" b="1" cap="all" dirty="0" err="1">
                  <a:solidFill>
                    <a:schemeClr val="accent2"/>
                  </a:solidFill>
                  <a:latin typeface="+mn-lt"/>
                  <a:ea typeface="ＭＳ Ｐゴシック" charset="0"/>
                  <a:cs typeface="ＭＳ Ｐゴシック" charset="0"/>
                </a:rPr>
                <a:t>developpement</a:t>
              </a:r>
              <a:endParaRPr lang="fr-FR" sz="2000" b="1" cap="all" dirty="0">
                <a:solidFill>
                  <a:schemeClr val="accent2"/>
                </a:solidFill>
                <a:latin typeface="+mn-lt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11" name="Grouper 24"/>
          <p:cNvGrpSpPr>
            <a:grpSpLocks/>
          </p:cNvGrpSpPr>
          <p:nvPr/>
        </p:nvGrpSpPr>
        <p:grpSpPr bwMode="auto">
          <a:xfrm>
            <a:off x="194337" y="3284538"/>
            <a:ext cx="5928121" cy="2305050"/>
            <a:chOff x="179512" y="3284984"/>
            <a:chExt cx="5472608" cy="2304256"/>
          </a:xfrm>
        </p:grpSpPr>
        <p:sp>
          <p:nvSpPr>
            <p:cNvPr id="18439" name="Ellipse 11"/>
            <p:cNvSpPr>
              <a:spLocks noChangeAspect="1"/>
            </p:cNvSpPr>
            <p:nvPr/>
          </p:nvSpPr>
          <p:spPr bwMode="auto">
            <a:xfrm>
              <a:off x="3619200" y="4977240"/>
              <a:ext cx="2032920" cy="6120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dirty="0">
                <a:solidFill>
                  <a:schemeClr val="accent2"/>
                </a:solidFill>
              </a:endParaRPr>
            </a:p>
          </p:txBody>
        </p:sp>
        <p:sp>
          <p:nvSpPr>
            <p:cNvPr id="18440" name="ZoneTexte 13"/>
            <p:cNvSpPr txBox="1">
              <a:spLocks noChangeArrowheads="1"/>
            </p:cNvSpPr>
            <p:nvPr/>
          </p:nvSpPr>
          <p:spPr bwMode="auto">
            <a:xfrm>
              <a:off x="179512" y="3284984"/>
              <a:ext cx="1944216" cy="7076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000" b="1" i="1" dirty="0">
                  <a:solidFill>
                    <a:schemeClr val="accent2"/>
                  </a:solidFill>
                  <a:latin typeface="Calibri" pitchFamily="34" charset="0"/>
                </a:rPr>
                <a:t>Niveau actuel de performance</a:t>
              </a:r>
            </a:p>
          </p:txBody>
        </p:sp>
        <p:cxnSp>
          <p:nvCxnSpPr>
            <p:cNvPr id="15" name="Connecteur droit avec flèche 14"/>
            <p:cNvCxnSpPr>
              <a:endCxn id="18439" idx="2"/>
            </p:cNvCxnSpPr>
            <p:nvPr/>
          </p:nvCxnSpPr>
          <p:spPr bwMode="auto">
            <a:xfrm>
              <a:off x="2124375" y="3932461"/>
              <a:ext cx="1495561" cy="135049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Connecteur droit avec flèche 24"/>
          <p:cNvCxnSpPr>
            <a:stCxn id="18445" idx="1"/>
          </p:cNvCxnSpPr>
          <p:nvPr/>
        </p:nvCxnSpPr>
        <p:spPr bwMode="auto">
          <a:xfrm flipH="1">
            <a:off x="6393160" y="3638482"/>
            <a:ext cx="1289579" cy="7986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-6879" y="116632"/>
            <a:ext cx="9906000" cy="344710"/>
          </a:xfr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Le modèle de la compétence (</a:t>
            </a:r>
            <a:r>
              <a:rPr lang="fr-FR" altLang="ja-JP" sz="2000" b="1" i="1" dirty="0" err="1" smtClean="0">
                <a:solidFill>
                  <a:schemeClr val="accent2"/>
                </a:solidFill>
                <a:latin typeface="+mn-lt"/>
              </a:rPr>
              <a:t>Coulet</a:t>
            </a: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, 2011)</a:t>
            </a:r>
          </a:p>
        </p:txBody>
      </p:sp>
      <p:grpSp>
        <p:nvGrpSpPr>
          <p:cNvPr id="2" name="Grouper 2"/>
          <p:cNvGrpSpPr>
            <a:grpSpLocks/>
          </p:cNvGrpSpPr>
          <p:nvPr/>
        </p:nvGrpSpPr>
        <p:grpSpPr bwMode="auto">
          <a:xfrm>
            <a:off x="1477302" y="765721"/>
            <a:ext cx="8385704" cy="5632450"/>
            <a:chOff x="1295400" y="917575"/>
            <a:chExt cx="7740475" cy="5632450"/>
          </a:xfrm>
        </p:grpSpPr>
        <p:grpSp>
          <p:nvGrpSpPr>
            <p:cNvPr id="3" name="Grouper 10"/>
            <p:cNvGrpSpPr>
              <a:grpSpLocks/>
            </p:cNvGrpSpPr>
            <p:nvPr/>
          </p:nvGrpSpPr>
          <p:grpSpPr bwMode="auto">
            <a:xfrm>
              <a:off x="5040229" y="2060575"/>
              <a:ext cx="1190056" cy="2871787"/>
              <a:chOff x="5040229" y="2060575"/>
              <a:chExt cx="1189735" cy="2871787"/>
            </a:xfrm>
          </p:grpSpPr>
          <p:sp>
            <p:nvSpPr>
              <p:cNvPr id="336917" name="Line 21"/>
              <p:cNvSpPr>
                <a:spLocks noChangeShapeType="1"/>
              </p:cNvSpPr>
              <p:nvPr/>
            </p:nvSpPr>
            <p:spPr bwMode="auto">
              <a:xfrm>
                <a:off x="5040229" y="2060575"/>
                <a:ext cx="0" cy="2871787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fr-FR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6919" name="Text Box 23"/>
              <p:cNvSpPr txBox="1">
                <a:spLocks noChangeArrowheads="1"/>
              </p:cNvSpPr>
              <p:nvPr/>
            </p:nvSpPr>
            <p:spPr bwMode="auto">
              <a:xfrm>
                <a:off x="5076731" y="3965575"/>
                <a:ext cx="1153233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fr-FR" sz="2000" dirty="0">
                    <a:solidFill>
                      <a:schemeClr val="accent2"/>
                    </a:solidFill>
                    <a:latin typeface="Calibri" pitchFamily="34" charset="0"/>
                  </a:rPr>
                  <a:t>régulation</a:t>
                </a:r>
              </a:p>
            </p:txBody>
          </p:sp>
        </p:grpSp>
        <p:grpSp>
          <p:nvGrpSpPr>
            <p:cNvPr id="4" name="Grouper 13"/>
            <p:cNvGrpSpPr>
              <a:grpSpLocks/>
            </p:cNvGrpSpPr>
            <p:nvPr/>
          </p:nvGrpSpPr>
          <p:grpSpPr bwMode="auto">
            <a:xfrm>
              <a:off x="1295400" y="4533900"/>
              <a:ext cx="6769100" cy="2016125"/>
              <a:chOff x="1295400" y="4533900"/>
              <a:chExt cx="6769100" cy="2016125"/>
            </a:xfrm>
          </p:grpSpPr>
          <p:sp>
            <p:nvSpPr>
              <p:cNvPr id="336905" name="Oval 9"/>
              <p:cNvSpPr>
                <a:spLocks noChangeArrowheads="1"/>
              </p:cNvSpPr>
              <p:nvPr/>
            </p:nvSpPr>
            <p:spPr bwMode="auto">
              <a:xfrm>
                <a:off x="1295400" y="4533900"/>
                <a:ext cx="6769100" cy="2016125"/>
              </a:xfrm>
              <a:prstGeom prst="ellipse">
                <a:avLst/>
              </a:prstGeom>
              <a:solidFill>
                <a:schemeClr val="accent1"/>
              </a:solidFill>
              <a:ln w="38100">
                <a:gradFill flip="none" rotWithShape="1">
                  <a:gsLst>
                    <a:gs pos="0">
                      <a:schemeClr val="bg1"/>
                    </a:gs>
                    <a:gs pos="100000">
                      <a:srgbClr val="000000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 dirty="0">
                  <a:solidFill>
                    <a:schemeClr val="accent2"/>
                  </a:solidFill>
                  <a:latin typeface="+mn-lt"/>
                  <a:ea typeface="ＭＳ Ｐゴシック" charset="0"/>
                </a:endParaRPr>
              </a:p>
            </p:txBody>
          </p:sp>
          <p:sp>
            <p:nvSpPr>
              <p:cNvPr id="336911" name="Text Box 15"/>
              <p:cNvSpPr txBox="1">
                <a:spLocks noChangeArrowheads="1"/>
              </p:cNvSpPr>
              <p:nvPr/>
            </p:nvSpPr>
            <p:spPr bwMode="auto">
              <a:xfrm>
                <a:off x="6383222" y="5445125"/>
                <a:ext cx="1057544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2000" b="1" dirty="0">
                    <a:solidFill>
                      <a:schemeClr val="accent2"/>
                    </a:solidFill>
                    <a:latin typeface="Calibri"/>
                    <a:ea typeface="ＭＳ Ｐゴシック" charset="0"/>
                    <a:cs typeface="Calibri"/>
                  </a:rPr>
                  <a:t>Situation</a:t>
                </a:r>
              </a:p>
            </p:txBody>
          </p:sp>
        </p:grpSp>
        <p:grpSp>
          <p:nvGrpSpPr>
            <p:cNvPr id="5" name="Grouper 11"/>
            <p:cNvGrpSpPr>
              <a:grpSpLocks/>
            </p:cNvGrpSpPr>
            <p:nvPr/>
          </p:nvGrpSpPr>
          <p:grpSpPr bwMode="auto">
            <a:xfrm>
              <a:off x="2644744" y="2060575"/>
              <a:ext cx="1856687" cy="2881312"/>
              <a:chOff x="2645087" y="2060575"/>
              <a:chExt cx="1856504" cy="2881312"/>
            </a:xfrm>
          </p:grpSpPr>
          <p:grpSp>
            <p:nvGrpSpPr>
              <p:cNvPr id="6" name="Grouper 9"/>
              <p:cNvGrpSpPr>
                <a:grpSpLocks/>
              </p:cNvGrpSpPr>
              <p:nvPr/>
            </p:nvGrpSpPr>
            <p:grpSpPr bwMode="auto">
              <a:xfrm>
                <a:off x="2645087" y="2060575"/>
                <a:ext cx="1530164" cy="2881312"/>
                <a:chOff x="2645087" y="2060575"/>
                <a:chExt cx="1530164" cy="2881312"/>
              </a:xfrm>
            </p:grpSpPr>
            <p:sp>
              <p:nvSpPr>
                <p:cNvPr id="336906" name="Line 10"/>
                <p:cNvSpPr>
                  <a:spLocks noChangeShapeType="1"/>
                </p:cNvSpPr>
                <p:nvPr/>
              </p:nvSpPr>
              <p:spPr bwMode="auto">
                <a:xfrm>
                  <a:off x="4175251" y="2060575"/>
                  <a:ext cx="0" cy="2881312"/>
                </a:xfrm>
                <a:prstGeom prst="line">
                  <a:avLst/>
                </a:prstGeom>
                <a:noFill/>
                <a:ln w="76200">
                  <a:solidFill>
                    <a:schemeClr val="tx1">
                      <a:lumMod val="65000"/>
                      <a:lumOff val="35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solidFill>
                      <a:srgbClr val="2CEA3A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369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645087" y="2668587"/>
                  <a:ext cx="1360740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fr-FR" sz="2000" dirty="0">
                      <a:solidFill>
                        <a:schemeClr val="accent2"/>
                      </a:solidFill>
                      <a:latin typeface="Calibri"/>
                      <a:ea typeface="ＭＳ Ｐゴシック" charset="0"/>
                      <a:cs typeface="Calibri"/>
                    </a:rPr>
                    <a:t>mobilisation</a:t>
                  </a:r>
                </a:p>
              </p:txBody>
            </p:sp>
          </p:grpSp>
          <p:sp>
            <p:nvSpPr>
              <p:cNvPr id="336922" name="Text Box 26"/>
              <p:cNvSpPr txBox="1">
                <a:spLocks noChangeArrowheads="1"/>
              </p:cNvSpPr>
              <p:nvPr/>
            </p:nvSpPr>
            <p:spPr bwMode="auto">
              <a:xfrm>
                <a:off x="3642525" y="3746500"/>
                <a:ext cx="859066" cy="338554"/>
              </a:xfrm>
              <a:prstGeom prst="rect">
                <a:avLst/>
              </a:prstGeom>
              <a:solidFill>
                <a:schemeClr val="accent1"/>
              </a:solidFill>
              <a:ln w="38100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 b="1">
                    <a:solidFill>
                      <a:schemeClr val="accent2"/>
                    </a:solidFill>
                    <a:latin typeface="Calibri" pitchFamily="34" charset="0"/>
                  </a:rPr>
                  <a:t>artéfacts</a:t>
                </a:r>
              </a:p>
            </p:txBody>
          </p:sp>
        </p:grpSp>
        <p:grpSp>
          <p:nvGrpSpPr>
            <p:cNvPr id="7" name="Grouper 12"/>
            <p:cNvGrpSpPr>
              <a:grpSpLocks/>
            </p:cNvGrpSpPr>
            <p:nvPr/>
          </p:nvGrpSpPr>
          <p:grpSpPr bwMode="auto">
            <a:xfrm>
              <a:off x="3384550" y="4894263"/>
              <a:ext cx="2374900" cy="1081087"/>
              <a:chOff x="3384550" y="4894263"/>
              <a:chExt cx="2374900" cy="1081087"/>
            </a:xfrm>
          </p:grpSpPr>
          <p:sp>
            <p:nvSpPr>
              <p:cNvPr id="336902" name="Oval 6"/>
              <p:cNvSpPr>
                <a:spLocks noChangeArrowheads="1"/>
              </p:cNvSpPr>
              <p:nvPr/>
            </p:nvSpPr>
            <p:spPr bwMode="auto">
              <a:xfrm>
                <a:off x="3384550" y="4894263"/>
                <a:ext cx="2374900" cy="10810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Calibri"/>
                  <a:ea typeface="ＭＳ Ｐゴシック" charset="0"/>
                  <a:cs typeface="Calibri"/>
                </a:endParaRPr>
              </a:p>
            </p:txBody>
          </p:sp>
          <p:sp>
            <p:nvSpPr>
              <p:cNvPr id="336923" name="Text Box 27"/>
              <p:cNvSpPr txBox="1">
                <a:spLocks noChangeArrowheads="1"/>
              </p:cNvSpPr>
              <p:nvPr/>
            </p:nvSpPr>
            <p:spPr bwMode="auto">
              <a:xfrm>
                <a:off x="4241734" y="5183187"/>
                <a:ext cx="73255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sz="2000" b="1" dirty="0">
                    <a:solidFill>
                      <a:schemeClr val="bg1"/>
                    </a:solidFill>
                    <a:latin typeface="Calibri"/>
                    <a:ea typeface="ＭＳ Ｐゴシック" charset="0"/>
                    <a:cs typeface="Calibri"/>
                  </a:rPr>
                  <a:t>Tâche</a:t>
                </a:r>
              </a:p>
            </p:txBody>
          </p:sp>
        </p:grpSp>
        <p:grpSp>
          <p:nvGrpSpPr>
            <p:cNvPr id="9" name="Grouper 14"/>
            <p:cNvGrpSpPr>
              <a:grpSpLocks/>
            </p:cNvGrpSpPr>
            <p:nvPr/>
          </p:nvGrpSpPr>
          <p:grpSpPr bwMode="auto">
            <a:xfrm>
              <a:off x="2555847" y="1162050"/>
              <a:ext cx="6480028" cy="2676385"/>
              <a:chOff x="2555847" y="1162050"/>
              <a:chExt cx="6480028" cy="2676555"/>
            </a:xfrm>
          </p:grpSpPr>
          <p:sp>
            <p:nvSpPr>
              <p:cNvPr id="336907" name="Text Box 11"/>
              <p:cNvSpPr txBox="1">
                <a:spLocks noChangeArrowheads="1"/>
              </p:cNvSpPr>
              <p:nvPr/>
            </p:nvSpPr>
            <p:spPr bwMode="auto">
              <a:xfrm>
                <a:off x="7435711" y="1162050"/>
                <a:ext cx="1492216" cy="40013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fr-FR" sz="2000" dirty="0">
                    <a:solidFill>
                      <a:schemeClr val="accent2"/>
                    </a:solidFill>
                    <a:latin typeface="Calibri"/>
                    <a:ea typeface="ＭＳ Ｐゴシック" charset="0"/>
                    <a:cs typeface="Calibri"/>
                  </a:rPr>
                  <a:t>Potentiel</a:t>
                </a:r>
              </a:p>
            </p:txBody>
          </p:sp>
          <p:sp>
            <p:nvSpPr>
              <p:cNvPr id="336908" name="Text Box 12"/>
              <p:cNvSpPr txBox="1">
                <a:spLocks noChangeArrowheads="1"/>
              </p:cNvSpPr>
              <p:nvPr/>
            </p:nvSpPr>
            <p:spPr bwMode="auto">
              <a:xfrm>
                <a:off x="7658976" y="3130674"/>
                <a:ext cx="953612" cy="70793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fr-FR" sz="2000" dirty="0">
                    <a:solidFill>
                      <a:schemeClr val="accent2"/>
                    </a:solidFill>
                    <a:latin typeface="Calibri"/>
                    <a:ea typeface="ＭＳ Ｐゴシック" charset="0"/>
                    <a:cs typeface="Calibri"/>
                  </a:rPr>
                  <a:t>Activité </a:t>
                </a:r>
                <a:br>
                  <a:rPr lang="fr-FR" sz="2000" dirty="0">
                    <a:solidFill>
                      <a:schemeClr val="accent2"/>
                    </a:solidFill>
                    <a:latin typeface="Calibri"/>
                    <a:ea typeface="ＭＳ Ｐゴシック" charset="0"/>
                    <a:cs typeface="Calibri"/>
                  </a:rPr>
                </a:br>
                <a:r>
                  <a:rPr lang="fr-FR" sz="2000" dirty="0">
                    <a:solidFill>
                      <a:schemeClr val="accent2"/>
                    </a:solidFill>
                    <a:latin typeface="Calibri"/>
                    <a:ea typeface="ＭＳ Ｐゴシック" charset="0"/>
                    <a:cs typeface="Calibri"/>
                  </a:rPr>
                  <a:t>située</a:t>
                </a:r>
              </a:p>
            </p:txBody>
          </p:sp>
          <p:sp>
            <p:nvSpPr>
              <p:cNvPr id="336927" name="Line 31"/>
              <p:cNvSpPr>
                <a:spLocks noChangeShapeType="1"/>
              </p:cNvSpPr>
              <p:nvPr/>
            </p:nvSpPr>
            <p:spPr bwMode="auto">
              <a:xfrm flipV="1">
                <a:off x="2555847" y="3504338"/>
                <a:ext cx="6480028" cy="23815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fr-FR">
                  <a:latin typeface="Calibri"/>
                  <a:ea typeface="ＭＳ Ｐゴシック" charset="0"/>
                  <a:cs typeface="Calibri"/>
                </a:endParaRPr>
              </a:p>
            </p:txBody>
          </p:sp>
        </p:grpSp>
        <p:sp>
          <p:nvSpPr>
            <p:cNvPr id="336900" name="Text Box 4"/>
            <p:cNvSpPr txBox="1">
              <a:spLocks noChangeArrowheads="1"/>
            </p:cNvSpPr>
            <p:nvPr/>
          </p:nvSpPr>
          <p:spPr bwMode="auto">
            <a:xfrm>
              <a:off x="2592388" y="917575"/>
              <a:ext cx="4304103" cy="954107"/>
            </a:xfrm>
            <a:prstGeom prst="rect">
              <a:avLst/>
            </a:prstGeom>
            <a:solidFill>
              <a:schemeClr val="accent1"/>
            </a:solidFill>
            <a:ln w="38100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600" b="1" dirty="0">
                  <a:solidFill>
                    <a:schemeClr val="accent2"/>
                  </a:solidFill>
                  <a:latin typeface="Calibri" pitchFamily="34" charset="0"/>
                </a:rPr>
                <a:t>Organisation de l</a:t>
              </a:r>
              <a:r>
                <a:rPr lang="fr-FR" altLang="fr-FR" sz="1600" b="1" dirty="0">
                  <a:solidFill>
                    <a:schemeClr val="accent2"/>
                  </a:solidFill>
                  <a:latin typeface="Calibri" pitchFamily="34" charset="0"/>
                </a:rPr>
                <a:t>’</a:t>
              </a:r>
              <a:r>
                <a:rPr lang="fr-FR" sz="1600" b="1" dirty="0">
                  <a:solidFill>
                    <a:schemeClr val="accent2"/>
                  </a:solidFill>
                  <a:latin typeface="Calibri" pitchFamily="34" charset="0"/>
                </a:rPr>
                <a:t>activité</a:t>
              </a:r>
              <a:br>
                <a:rPr lang="fr-FR" sz="1600" b="1" dirty="0">
                  <a:solidFill>
                    <a:schemeClr val="accent2"/>
                  </a:solidFill>
                  <a:latin typeface="Calibri" pitchFamily="34" charset="0"/>
                </a:rPr>
              </a:br>
              <a:r>
                <a:rPr lang="fr-FR" sz="1600" b="1" dirty="0">
                  <a:solidFill>
                    <a:schemeClr val="accent2"/>
                  </a:solidFill>
                  <a:latin typeface="Calibri" pitchFamily="34" charset="0"/>
                </a:rPr>
                <a:t>pour une classe de situations (</a:t>
              </a:r>
              <a:r>
                <a:rPr lang="fr-FR" sz="1600" b="1" dirty="0" err="1">
                  <a:solidFill>
                    <a:schemeClr val="accent2"/>
                  </a:solidFill>
                  <a:latin typeface="Calibri" pitchFamily="34" charset="0"/>
                </a:rPr>
                <a:t>scheme</a:t>
              </a:r>
              <a:r>
                <a:rPr lang="fr-FR" sz="1600" b="1" dirty="0">
                  <a:solidFill>
                    <a:schemeClr val="accent2"/>
                  </a:solidFill>
                  <a:latin typeface="Calibri" pitchFamily="34" charset="0"/>
                </a:rPr>
                <a:t>) </a:t>
              </a:r>
              <a:endParaRPr lang="fr-FR" sz="1600" b="1" dirty="0" smtClean="0">
                <a:solidFill>
                  <a:schemeClr val="accent2"/>
                </a:solidFill>
                <a:latin typeface="Calibri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fr-FR" sz="1600" b="1" dirty="0" smtClean="0">
                  <a:solidFill>
                    <a:schemeClr val="accent2"/>
                  </a:solidFill>
                  <a:latin typeface="Calibri" pitchFamily="34" charset="0"/>
                </a:rPr>
                <a:t>(</a:t>
              </a:r>
              <a:r>
                <a:rPr lang="fr-FR" sz="1600" b="1" dirty="0" err="1" smtClean="0">
                  <a:solidFill>
                    <a:schemeClr val="accent2"/>
                  </a:solidFill>
                  <a:latin typeface="Calibri" pitchFamily="34" charset="0"/>
                </a:rPr>
                <a:t>Vergnaud</a:t>
              </a:r>
              <a:r>
                <a:rPr lang="fr-FR" sz="1600" b="1" dirty="0" smtClean="0">
                  <a:solidFill>
                    <a:schemeClr val="accent2"/>
                  </a:solidFill>
                  <a:latin typeface="Calibri" pitchFamily="34" charset="0"/>
                </a:rPr>
                <a:t> 1990</a:t>
              </a:r>
              <a:r>
                <a:rPr lang="fr-FR" sz="1600" b="1" dirty="0">
                  <a:solidFill>
                    <a:schemeClr val="accent2"/>
                  </a:solidFill>
                  <a:latin typeface="Calibri" pitchFamily="34" charset="0"/>
                </a:rPr>
                <a:t>)</a:t>
              </a:r>
            </a:p>
          </p:txBody>
        </p:sp>
      </p:grpSp>
      <p:grpSp>
        <p:nvGrpSpPr>
          <p:cNvPr id="10" name="Grouper 4"/>
          <p:cNvGrpSpPr>
            <a:grpSpLocks/>
          </p:cNvGrpSpPr>
          <p:nvPr/>
        </p:nvGrpSpPr>
        <p:grpSpPr bwMode="auto">
          <a:xfrm>
            <a:off x="158221" y="692696"/>
            <a:ext cx="2261527" cy="3887787"/>
            <a:chOff x="145878" y="836613"/>
            <a:chExt cx="2088172" cy="3887787"/>
          </a:xfrm>
        </p:grpSpPr>
        <p:grpSp>
          <p:nvGrpSpPr>
            <p:cNvPr id="11" name="Grouper 1"/>
            <p:cNvGrpSpPr>
              <a:grpSpLocks/>
            </p:cNvGrpSpPr>
            <p:nvPr/>
          </p:nvGrpSpPr>
          <p:grpSpPr bwMode="auto">
            <a:xfrm>
              <a:off x="145878" y="836613"/>
              <a:ext cx="2088000" cy="1851022"/>
              <a:chOff x="145878" y="836613"/>
              <a:chExt cx="2088000" cy="1851022"/>
            </a:xfrm>
          </p:grpSpPr>
          <p:grpSp>
            <p:nvGrpSpPr>
              <p:cNvPr id="12" name="Grouper 8"/>
              <p:cNvGrpSpPr>
                <a:grpSpLocks/>
              </p:cNvGrpSpPr>
              <p:nvPr/>
            </p:nvGrpSpPr>
            <p:grpSpPr bwMode="auto">
              <a:xfrm>
                <a:off x="577694" y="981075"/>
                <a:ext cx="1223962" cy="1685925"/>
                <a:chOff x="899592" y="548680"/>
                <a:chExt cx="1224136" cy="2016224"/>
              </a:xfrm>
            </p:grpSpPr>
            <p:cxnSp>
              <p:nvCxnSpPr>
                <p:cNvPr id="8" name="Connecteur droit 7"/>
                <p:cNvCxnSpPr/>
                <p:nvPr/>
              </p:nvCxnSpPr>
              <p:spPr bwMode="auto">
                <a:xfrm>
                  <a:off x="899702" y="548680"/>
                  <a:ext cx="1224494" cy="2016224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6" name="Connecteur droit 25"/>
                <p:cNvCxnSpPr/>
                <p:nvPr/>
              </p:nvCxnSpPr>
              <p:spPr bwMode="auto">
                <a:xfrm flipV="1">
                  <a:off x="899702" y="548680"/>
                  <a:ext cx="1224494" cy="2016224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  <p:sp>
            <p:nvSpPr>
              <p:cNvPr id="19467" name="ZoneTexte 4"/>
              <p:cNvSpPr txBox="1">
                <a:spLocks noChangeArrowheads="1"/>
              </p:cNvSpPr>
              <p:nvPr/>
            </p:nvSpPr>
            <p:spPr bwMode="auto">
              <a:xfrm>
                <a:off x="145878" y="836613"/>
                <a:ext cx="2088000" cy="1851022"/>
              </a:xfrm>
              <a:prstGeom prst="rect">
                <a:avLst/>
              </a:prstGeom>
              <a:noFill/>
              <a:ln w="9525">
                <a:solidFill>
                  <a:schemeClr val="accent4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</p:spPr>
            <p:txBody>
              <a:bodyPr tIns="93600" bIns="93600">
                <a:spAutoFit/>
              </a:bodyPr>
              <a:lstStyle/>
              <a:p>
                <a:pPr algn="ctr"/>
                <a:r>
                  <a:rPr lang="fr-FR" sz="2000" b="1" dirty="0">
                    <a:solidFill>
                      <a:schemeClr val="accent2"/>
                    </a:solidFill>
                    <a:latin typeface="Calibri" pitchFamily="34" charset="0"/>
                  </a:rPr>
                  <a:t>Savoirs </a:t>
                </a:r>
              </a:p>
              <a:p>
                <a:pPr algn="ctr"/>
                <a:r>
                  <a:rPr lang="fr-FR" sz="2800" b="1" dirty="0">
                    <a:solidFill>
                      <a:schemeClr val="accent2"/>
                    </a:solidFill>
                    <a:latin typeface="Calibri" pitchFamily="34" charset="0"/>
                  </a:rPr>
                  <a:t/>
                </a:r>
                <a:br>
                  <a:rPr lang="fr-FR" sz="2800" b="1" dirty="0">
                    <a:solidFill>
                      <a:schemeClr val="accent2"/>
                    </a:solidFill>
                    <a:latin typeface="Calibri" pitchFamily="34" charset="0"/>
                  </a:rPr>
                </a:br>
                <a:r>
                  <a:rPr lang="fr-FR" sz="2000" b="1" dirty="0">
                    <a:solidFill>
                      <a:schemeClr val="accent2"/>
                    </a:solidFill>
                    <a:latin typeface="Calibri" pitchFamily="34" charset="0"/>
                  </a:rPr>
                  <a:t>Savoir-faire</a:t>
                </a:r>
              </a:p>
              <a:p>
                <a:pPr algn="ctr"/>
                <a:endParaRPr lang="fr-FR" sz="2000" b="1" dirty="0">
                  <a:solidFill>
                    <a:schemeClr val="accent2"/>
                  </a:solidFill>
                  <a:latin typeface="Calibri" pitchFamily="34" charset="0"/>
                </a:endParaRPr>
              </a:p>
              <a:p>
                <a:pPr algn="ctr"/>
                <a:r>
                  <a:rPr lang="fr-FR" sz="2000" b="1" dirty="0">
                    <a:solidFill>
                      <a:schemeClr val="accent2"/>
                    </a:solidFill>
                    <a:latin typeface="Calibri" pitchFamily="34" charset="0"/>
                  </a:rPr>
                  <a:t>Savoir-être</a:t>
                </a:r>
              </a:p>
            </p:txBody>
          </p:sp>
        </p:grpSp>
        <p:grpSp>
          <p:nvGrpSpPr>
            <p:cNvPr id="13" name="Grouper 3"/>
            <p:cNvGrpSpPr>
              <a:grpSpLocks/>
            </p:cNvGrpSpPr>
            <p:nvPr/>
          </p:nvGrpSpPr>
          <p:grpSpPr bwMode="auto">
            <a:xfrm>
              <a:off x="146050" y="2854325"/>
              <a:ext cx="2088000" cy="1870075"/>
              <a:chOff x="146050" y="2854325"/>
              <a:chExt cx="2088000" cy="1870075"/>
            </a:xfrm>
          </p:grpSpPr>
          <p:sp>
            <p:nvSpPr>
              <p:cNvPr id="19462" name="ZoneTexte 4"/>
              <p:cNvSpPr txBox="1">
                <a:spLocks noChangeArrowheads="1"/>
              </p:cNvSpPr>
              <p:nvPr/>
            </p:nvSpPr>
            <p:spPr bwMode="auto">
              <a:xfrm>
                <a:off x="146050" y="2854325"/>
                <a:ext cx="2088000" cy="1851022"/>
              </a:xfrm>
              <a:prstGeom prst="rect">
                <a:avLst/>
              </a:prstGeom>
              <a:noFill/>
              <a:ln w="9525">
                <a:solidFill>
                  <a:schemeClr val="accent4">
                    <a:lumMod val="65000"/>
                    <a:lumOff val="35000"/>
                  </a:schemeClr>
                </a:solidFill>
                <a:miter lim="800000"/>
                <a:headEnd/>
                <a:tailEnd/>
              </a:ln>
            </p:spPr>
            <p:txBody>
              <a:bodyPr tIns="93600" bIns="93600">
                <a:spAutoFit/>
              </a:bodyPr>
              <a:lstStyle/>
              <a:p>
                <a:pPr algn="ctr"/>
                <a:r>
                  <a:rPr lang="fr-FR" sz="2000" b="1">
                    <a:solidFill>
                      <a:schemeClr val="accent2"/>
                    </a:solidFill>
                    <a:latin typeface="Calibri" pitchFamily="34" charset="0"/>
                  </a:rPr>
                  <a:t>Connaissances </a:t>
                </a:r>
              </a:p>
              <a:p>
                <a:pPr algn="ctr"/>
                <a:r>
                  <a:rPr lang="fr-FR" sz="2800" b="1">
                    <a:solidFill>
                      <a:schemeClr val="accent2"/>
                    </a:solidFill>
                    <a:latin typeface="Calibri" pitchFamily="34" charset="0"/>
                  </a:rPr>
                  <a:t/>
                </a:r>
                <a:br>
                  <a:rPr lang="fr-FR" sz="2800" b="1">
                    <a:solidFill>
                      <a:schemeClr val="accent2"/>
                    </a:solidFill>
                    <a:latin typeface="Calibri" pitchFamily="34" charset="0"/>
                  </a:rPr>
                </a:br>
                <a:r>
                  <a:rPr lang="fr-FR" sz="2000" b="1">
                    <a:solidFill>
                      <a:schemeClr val="accent2"/>
                    </a:solidFill>
                    <a:latin typeface="Calibri" pitchFamily="34" charset="0"/>
                  </a:rPr>
                  <a:t>Capacités</a:t>
                </a:r>
              </a:p>
              <a:p>
                <a:pPr algn="ctr"/>
                <a:endParaRPr lang="fr-FR" sz="2000" b="1">
                  <a:solidFill>
                    <a:schemeClr val="accent2"/>
                  </a:solidFill>
                  <a:latin typeface="Calibri" pitchFamily="34" charset="0"/>
                </a:endParaRPr>
              </a:p>
              <a:p>
                <a:pPr algn="ctr"/>
                <a:r>
                  <a:rPr lang="fr-FR" sz="2000" b="1">
                    <a:solidFill>
                      <a:schemeClr val="accent2"/>
                    </a:solidFill>
                    <a:latin typeface="Calibri" pitchFamily="34" charset="0"/>
                  </a:rPr>
                  <a:t>Attitudes</a:t>
                </a:r>
              </a:p>
            </p:txBody>
          </p:sp>
          <p:grpSp>
            <p:nvGrpSpPr>
              <p:cNvPr id="14" name="Grouper 27"/>
              <p:cNvGrpSpPr>
                <a:grpSpLocks/>
              </p:cNvGrpSpPr>
              <p:nvPr/>
            </p:nvGrpSpPr>
            <p:grpSpPr bwMode="auto">
              <a:xfrm>
                <a:off x="611188" y="3038475"/>
                <a:ext cx="1223962" cy="1685925"/>
                <a:chOff x="899592" y="548680"/>
                <a:chExt cx="1224136" cy="2016224"/>
              </a:xfrm>
            </p:grpSpPr>
            <p:cxnSp>
              <p:nvCxnSpPr>
                <p:cNvPr id="29" name="Connecteur droit 28"/>
                <p:cNvCxnSpPr/>
                <p:nvPr/>
              </p:nvCxnSpPr>
              <p:spPr bwMode="auto">
                <a:xfrm>
                  <a:off x="899556" y="548680"/>
                  <a:ext cx="1224493" cy="2016224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0" name="Connecteur droit 29"/>
                <p:cNvCxnSpPr/>
                <p:nvPr/>
              </p:nvCxnSpPr>
              <p:spPr bwMode="auto">
                <a:xfrm flipV="1">
                  <a:off x="899556" y="548680"/>
                  <a:ext cx="1224493" cy="2016224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161020"/>
            <a:ext cx="9245600" cy="34471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MADDEC (</a:t>
            </a:r>
            <a:r>
              <a:rPr lang="fr-FR" altLang="ja-JP" sz="2000" b="1" i="1" dirty="0" err="1" smtClean="0">
                <a:solidFill>
                  <a:schemeClr val="accent2"/>
                </a:solidFill>
                <a:latin typeface="+mn-lt"/>
              </a:rPr>
              <a:t>Coulet</a:t>
            </a: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, 2011)</a:t>
            </a:r>
          </a:p>
        </p:txBody>
      </p:sp>
      <p:sp>
        <p:nvSpPr>
          <p:cNvPr id="397324" name="Text Box 12"/>
          <p:cNvSpPr txBox="1">
            <a:spLocks noChangeArrowheads="1"/>
          </p:cNvSpPr>
          <p:nvPr/>
        </p:nvSpPr>
        <p:spPr bwMode="auto">
          <a:xfrm>
            <a:off x="6521450" y="5524500"/>
            <a:ext cx="3136900" cy="914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20000"/>
              </a:lnSpc>
              <a:spcBef>
                <a:spcPct val="100000"/>
              </a:spcBef>
            </a:pPr>
            <a:r>
              <a:rPr lang="fr-FR" sz="2000" b="1" dirty="0">
                <a:solidFill>
                  <a:schemeClr val="accent2"/>
                </a:solidFill>
              </a:rPr>
              <a:t>RÉSULTATS</a:t>
            </a:r>
            <a:br>
              <a:rPr lang="fr-FR" sz="2000" b="1" dirty="0">
                <a:solidFill>
                  <a:schemeClr val="accent2"/>
                </a:solidFill>
              </a:rPr>
            </a:br>
            <a:r>
              <a:rPr lang="fr-FR" sz="2000" b="1" dirty="0">
                <a:solidFill>
                  <a:schemeClr val="accent2"/>
                </a:solidFill>
              </a:rPr>
              <a:t>(feed-back)</a:t>
            </a:r>
          </a:p>
        </p:txBody>
      </p:sp>
      <p:grpSp>
        <p:nvGrpSpPr>
          <p:cNvPr id="2" name="Grouper 9"/>
          <p:cNvGrpSpPr>
            <a:grpSpLocks/>
          </p:cNvGrpSpPr>
          <p:nvPr/>
        </p:nvGrpSpPr>
        <p:grpSpPr bwMode="auto">
          <a:xfrm>
            <a:off x="1981200" y="3162300"/>
            <a:ext cx="4540250" cy="2743200"/>
            <a:chOff x="1828800" y="3162152"/>
            <a:chExt cx="4191000" cy="2743200"/>
          </a:xfrm>
        </p:grpSpPr>
        <p:sp>
          <p:nvSpPr>
            <p:cNvPr id="397326" name="Freeform 14"/>
            <p:cNvSpPr>
              <a:spLocks/>
            </p:cNvSpPr>
            <p:nvPr/>
          </p:nvSpPr>
          <p:spPr bwMode="auto">
            <a:xfrm>
              <a:off x="1828800" y="3162152"/>
              <a:ext cx="4191000" cy="2743200"/>
            </a:xfrm>
            <a:custGeom>
              <a:avLst/>
              <a:gdLst>
                <a:gd name="T0" fmla="*/ 4191000 w 2460"/>
                <a:gd name="T1" fmla="*/ 2731299 h 1383"/>
                <a:gd name="T2" fmla="*/ 3654348 w 2460"/>
                <a:gd name="T3" fmla="*/ 2731299 h 1383"/>
                <a:gd name="T4" fmla="*/ 3163694 w 2460"/>
                <a:gd name="T5" fmla="*/ 2731299 h 1383"/>
                <a:gd name="T6" fmla="*/ 2565710 w 2460"/>
                <a:gd name="T7" fmla="*/ 2659892 h 1383"/>
                <a:gd name="T8" fmla="*/ 2013724 w 2460"/>
                <a:gd name="T9" fmla="*/ 2552783 h 1383"/>
                <a:gd name="T10" fmla="*/ 1415740 w 2460"/>
                <a:gd name="T11" fmla="*/ 2356415 h 1383"/>
                <a:gd name="T12" fmla="*/ 955752 w 2460"/>
                <a:gd name="T13" fmla="*/ 2124344 h 1383"/>
                <a:gd name="T14" fmla="*/ 526430 w 2460"/>
                <a:gd name="T15" fmla="*/ 1838718 h 1383"/>
                <a:gd name="T16" fmla="*/ 189106 w 2460"/>
                <a:gd name="T17" fmla="*/ 1463833 h 1383"/>
                <a:gd name="T18" fmla="*/ 20444 w 2460"/>
                <a:gd name="T19" fmla="*/ 1035394 h 1383"/>
                <a:gd name="T20" fmla="*/ 66443 w 2460"/>
                <a:gd name="T21" fmla="*/ 606955 h 1383"/>
                <a:gd name="T22" fmla="*/ 296437 w 2460"/>
                <a:gd name="T23" fmla="*/ 249923 h 1383"/>
                <a:gd name="T24" fmla="*/ 603095 w 2460"/>
                <a:gd name="T25" fmla="*/ 89258 h 1383"/>
                <a:gd name="T26" fmla="*/ 1134637 w 2460"/>
                <a:gd name="T27" fmla="*/ 0 h 138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60" h="1383">
                  <a:moveTo>
                    <a:pt x="2460" y="1377"/>
                  </a:moveTo>
                  <a:cubicBezTo>
                    <a:pt x="2406" y="1377"/>
                    <a:pt x="2245" y="1377"/>
                    <a:pt x="2145" y="1377"/>
                  </a:cubicBezTo>
                  <a:cubicBezTo>
                    <a:pt x="2045" y="1377"/>
                    <a:pt x="1963" y="1383"/>
                    <a:pt x="1857" y="1377"/>
                  </a:cubicBezTo>
                  <a:cubicBezTo>
                    <a:pt x="1751" y="1371"/>
                    <a:pt x="1618" y="1356"/>
                    <a:pt x="1506" y="1341"/>
                  </a:cubicBezTo>
                  <a:cubicBezTo>
                    <a:pt x="1394" y="1326"/>
                    <a:pt x="1294" y="1312"/>
                    <a:pt x="1182" y="1287"/>
                  </a:cubicBezTo>
                  <a:cubicBezTo>
                    <a:pt x="1070" y="1262"/>
                    <a:pt x="934" y="1224"/>
                    <a:pt x="831" y="1188"/>
                  </a:cubicBezTo>
                  <a:cubicBezTo>
                    <a:pt x="728" y="1152"/>
                    <a:pt x="648" y="1114"/>
                    <a:pt x="561" y="1071"/>
                  </a:cubicBezTo>
                  <a:cubicBezTo>
                    <a:pt x="474" y="1028"/>
                    <a:pt x="384" y="982"/>
                    <a:pt x="309" y="927"/>
                  </a:cubicBezTo>
                  <a:cubicBezTo>
                    <a:pt x="234" y="872"/>
                    <a:pt x="160" y="806"/>
                    <a:pt x="111" y="738"/>
                  </a:cubicBezTo>
                  <a:cubicBezTo>
                    <a:pt x="62" y="670"/>
                    <a:pt x="24" y="594"/>
                    <a:pt x="12" y="522"/>
                  </a:cubicBezTo>
                  <a:cubicBezTo>
                    <a:pt x="0" y="450"/>
                    <a:pt x="12" y="372"/>
                    <a:pt x="39" y="306"/>
                  </a:cubicBezTo>
                  <a:cubicBezTo>
                    <a:pt x="66" y="240"/>
                    <a:pt x="122" y="169"/>
                    <a:pt x="174" y="126"/>
                  </a:cubicBezTo>
                  <a:cubicBezTo>
                    <a:pt x="226" y="83"/>
                    <a:pt x="272" y="66"/>
                    <a:pt x="354" y="45"/>
                  </a:cubicBezTo>
                  <a:cubicBezTo>
                    <a:pt x="436" y="24"/>
                    <a:pt x="601" y="10"/>
                    <a:pt x="666" y="0"/>
                  </a:cubicBez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97327" name="Text Box 15"/>
            <p:cNvSpPr txBox="1">
              <a:spLocks noChangeArrowheads="1"/>
            </p:cNvSpPr>
            <p:nvPr/>
          </p:nvSpPr>
          <p:spPr bwMode="auto">
            <a:xfrm>
              <a:off x="2590800" y="4686152"/>
              <a:ext cx="190500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2200" b="0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Boucle courte</a:t>
              </a:r>
            </a:p>
          </p:txBody>
        </p:sp>
      </p:grpSp>
      <p:grpSp>
        <p:nvGrpSpPr>
          <p:cNvPr id="4" name="Grouper 10"/>
          <p:cNvGrpSpPr>
            <a:grpSpLocks/>
          </p:cNvGrpSpPr>
          <p:nvPr/>
        </p:nvGrpSpPr>
        <p:grpSpPr bwMode="auto">
          <a:xfrm>
            <a:off x="758429" y="1409700"/>
            <a:ext cx="5763021" cy="4648200"/>
            <a:chOff x="700088" y="1409552"/>
            <a:chExt cx="5319713" cy="4648200"/>
          </a:xfrm>
        </p:grpSpPr>
        <p:sp>
          <p:nvSpPr>
            <p:cNvPr id="397328" name="Freeform 16"/>
            <p:cNvSpPr>
              <a:spLocks/>
            </p:cNvSpPr>
            <p:nvPr/>
          </p:nvSpPr>
          <p:spPr bwMode="auto">
            <a:xfrm>
              <a:off x="700088" y="1409552"/>
              <a:ext cx="5319713" cy="4648200"/>
            </a:xfrm>
            <a:custGeom>
              <a:avLst/>
              <a:gdLst>
                <a:gd name="T0" fmla="*/ 5319713 w 3339"/>
                <a:gd name="T1" fmla="*/ 4646430 h 2626"/>
                <a:gd name="T2" fmla="*/ 4703142 w 3339"/>
                <a:gd name="T3" fmla="*/ 4646430 h 2626"/>
                <a:gd name="T4" fmla="*/ 4100911 w 3339"/>
                <a:gd name="T5" fmla="*/ 4646430 h 2626"/>
                <a:gd name="T6" fmla="*/ 3699423 w 3339"/>
                <a:gd name="T7" fmla="*/ 4630499 h 2626"/>
                <a:gd name="T8" fmla="*/ 3168886 w 3339"/>
                <a:gd name="T9" fmla="*/ 4582707 h 2626"/>
                <a:gd name="T10" fmla="*/ 2652687 w 3339"/>
                <a:gd name="T11" fmla="*/ 4471193 h 2626"/>
                <a:gd name="T12" fmla="*/ 2122150 w 3339"/>
                <a:gd name="T13" fmla="*/ 4311887 h 2626"/>
                <a:gd name="T14" fmla="*/ 1551782 w 3339"/>
                <a:gd name="T15" fmla="*/ 4009205 h 2626"/>
                <a:gd name="T16" fmla="*/ 917686 w 3339"/>
                <a:gd name="T17" fmla="*/ 3547217 h 2626"/>
                <a:gd name="T18" fmla="*/ 616571 w 3339"/>
                <a:gd name="T19" fmla="*/ 3212674 h 2626"/>
                <a:gd name="T20" fmla="*/ 401488 w 3339"/>
                <a:gd name="T21" fmla="*/ 2846270 h 2626"/>
                <a:gd name="T22" fmla="*/ 200744 w 3339"/>
                <a:gd name="T23" fmla="*/ 2432074 h 2626"/>
                <a:gd name="T24" fmla="*/ 57355 w 3339"/>
                <a:gd name="T25" fmla="*/ 1970086 h 2626"/>
                <a:gd name="T26" fmla="*/ 14339 w 3339"/>
                <a:gd name="T27" fmla="*/ 1539960 h 2626"/>
                <a:gd name="T28" fmla="*/ 28678 w 3339"/>
                <a:gd name="T29" fmla="*/ 1046111 h 2626"/>
                <a:gd name="T30" fmla="*/ 186405 w 3339"/>
                <a:gd name="T31" fmla="*/ 552261 h 2626"/>
                <a:gd name="T32" fmla="*/ 600638 w 3339"/>
                <a:gd name="T33" fmla="*/ 0 h 26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339" h="2626">
                  <a:moveTo>
                    <a:pt x="3339" y="2625"/>
                  </a:moveTo>
                  <a:cubicBezTo>
                    <a:pt x="3275" y="2625"/>
                    <a:pt x="3079" y="2625"/>
                    <a:pt x="2952" y="2625"/>
                  </a:cubicBezTo>
                  <a:cubicBezTo>
                    <a:pt x="2825" y="2625"/>
                    <a:pt x="2679" y="2626"/>
                    <a:pt x="2574" y="2625"/>
                  </a:cubicBezTo>
                  <a:cubicBezTo>
                    <a:pt x="2469" y="2624"/>
                    <a:pt x="2419" y="2622"/>
                    <a:pt x="2322" y="2616"/>
                  </a:cubicBezTo>
                  <a:cubicBezTo>
                    <a:pt x="2225" y="2610"/>
                    <a:pt x="2098" y="2604"/>
                    <a:pt x="1989" y="2589"/>
                  </a:cubicBezTo>
                  <a:cubicBezTo>
                    <a:pt x="1880" y="2574"/>
                    <a:pt x="1775" y="2552"/>
                    <a:pt x="1665" y="2526"/>
                  </a:cubicBezTo>
                  <a:cubicBezTo>
                    <a:pt x="1555" y="2500"/>
                    <a:pt x="1447" y="2479"/>
                    <a:pt x="1332" y="2436"/>
                  </a:cubicBezTo>
                  <a:cubicBezTo>
                    <a:pt x="1217" y="2393"/>
                    <a:pt x="1100" y="2337"/>
                    <a:pt x="974" y="2265"/>
                  </a:cubicBezTo>
                  <a:cubicBezTo>
                    <a:pt x="848" y="2193"/>
                    <a:pt x="674" y="2079"/>
                    <a:pt x="576" y="2004"/>
                  </a:cubicBezTo>
                  <a:cubicBezTo>
                    <a:pt x="478" y="1929"/>
                    <a:pt x="441" y="1881"/>
                    <a:pt x="387" y="1815"/>
                  </a:cubicBezTo>
                  <a:cubicBezTo>
                    <a:pt x="333" y="1749"/>
                    <a:pt x="295" y="1682"/>
                    <a:pt x="252" y="1608"/>
                  </a:cubicBezTo>
                  <a:cubicBezTo>
                    <a:pt x="209" y="1534"/>
                    <a:pt x="162" y="1456"/>
                    <a:pt x="126" y="1374"/>
                  </a:cubicBezTo>
                  <a:cubicBezTo>
                    <a:pt x="90" y="1292"/>
                    <a:pt x="55" y="1197"/>
                    <a:pt x="36" y="1113"/>
                  </a:cubicBezTo>
                  <a:cubicBezTo>
                    <a:pt x="17" y="1029"/>
                    <a:pt x="12" y="957"/>
                    <a:pt x="9" y="870"/>
                  </a:cubicBezTo>
                  <a:cubicBezTo>
                    <a:pt x="6" y="783"/>
                    <a:pt x="0" y="684"/>
                    <a:pt x="18" y="591"/>
                  </a:cubicBezTo>
                  <a:cubicBezTo>
                    <a:pt x="36" y="498"/>
                    <a:pt x="57" y="410"/>
                    <a:pt x="117" y="312"/>
                  </a:cubicBezTo>
                  <a:cubicBezTo>
                    <a:pt x="177" y="214"/>
                    <a:pt x="323" y="65"/>
                    <a:pt x="377" y="0"/>
                  </a:cubicBezTo>
                </a:path>
              </a:pathLst>
            </a:custGeom>
            <a:noFill/>
            <a:ln w="76200">
              <a:solidFill>
                <a:schemeClr val="bg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97329" name="Text Box 17"/>
            <p:cNvSpPr txBox="1">
              <a:spLocks noChangeArrowheads="1"/>
            </p:cNvSpPr>
            <p:nvPr/>
          </p:nvSpPr>
          <p:spPr bwMode="auto">
            <a:xfrm>
              <a:off x="762000" y="2552552"/>
              <a:ext cx="1981200" cy="4270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2200" b="0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Boucle longue</a:t>
              </a:r>
            </a:p>
          </p:txBody>
        </p:sp>
      </p:grpSp>
      <p:grpSp>
        <p:nvGrpSpPr>
          <p:cNvPr id="5" name="Grouper 11"/>
          <p:cNvGrpSpPr>
            <a:grpSpLocks/>
          </p:cNvGrpSpPr>
          <p:nvPr/>
        </p:nvGrpSpPr>
        <p:grpSpPr bwMode="auto">
          <a:xfrm>
            <a:off x="224954" y="800100"/>
            <a:ext cx="6296496" cy="5638800"/>
            <a:chOff x="207650" y="799952"/>
            <a:chExt cx="5812150" cy="5638800"/>
          </a:xfrm>
        </p:grpSpPr>
        <p:sp>
          <p:nvSpPr>
            <p:cNvPr id="397330" name="Freeform 18"/>
            <p:cNvSpPr>
              <a:spLocks/>
            </p:cNvSpPr>
            <p:nvPr/>
          </p:nvSpPr>
          <p:spPr bwMode="auto">
            <a:xfrm>
              <a:off x="352425" y="799952"/>
              <a:ext cx="5667375" cy="5410200"/>
            </a:xfrm>
            <a:custGeom>
              <a:avLst/>
              <a:gdLst>
                <a:gd name="T0" fmla="*/ 5667375 w 3570"/>
                <a:gd name="T1" fmla="*/ 5399444 h 3018"/>
                <a:gd name="T2" fmla="*/ 4505325 w 3570"/>
                <a:gd name="T3" fmla="*/ 5404822 h 3018"/>
                <a:gd name="T4" fmla="*/ 3519488 w 3570"/>
                <a:gd name="T5" fmla="*/ 5404822 h 3018"/>
                <a:gd name="T6" fmla="*/ 2962275 w 3570"/>
                <a:gd name="T7" fmla="*/ 5372554 h 3018"/>
                <a:gd name="T8" fmla="*/ 2405063 w 3570"/>
                <a:gd name="T9" fmla="*/ 5275752 h 3018"/>
                <a:gd name="T10" fmla="*/ 1962150 w 3570"/>
                <a:gd name="T11" fmla="*/ 5162815 h 3018"/>
                <a:gd name="T12" fmla="*/ 1547813 w 3570"/>
                <a:gd name="T13" fmla="*/ 4936942 h 3018"/>
                <a:gd name="T14" fmla="*/ 1176338 w 3570"/>
                <a:gd name="T15" fmla="*/ 4694935 h 3018"/>
                <a:gd name="T16" fmla="*/ 590550 w 3570"/>
                <a:gd name="T17" fmla="*/ 4065717 h 3018"/>
                <a:gd name="T18" fmla="*/ 204788 w 3570"/>
                <a:gd name="T19" fmla="*/ 3323562 h 3018"/>
                <a:gd name="T20" fmla="*/ 33338 w 3570"/>
                <a:gd name="T21" fmla="*/ 2290999 h 3018"/>
                <a:gd name="T22" fmla="*/ 4763 w 3570"/>
                <a:gd name="T23" fmla="*/ 1129366 h 3018"/>
                <a:gd name="T24" fmla="*/ 4763 w 3570"/>
                <a:gd name="T25" fmla="*/ 0 h 301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570" h="3018">
                  <a:moveTo>
                    <a:pt x="3570" y="3012"/>
                  </a:moveTo>
                  <a:cubicBezTo>
                    <a:pt x="3448" y="3012"/>
                    <a:pt x="3063" y="3015"/>
                    <a:pt x="2838" y="3015"/>
                  </a:cubicBezTo>
                  <a:cubicBezTo>
                    <a:pt x="2613" y="3015"/>
                    <a:pt x="2379" y="3018"/>
                    <a:pt x="2217" y="3015"/>
                  </a:cubicBezTo>
                  <a:cubicBezTo>
                    <a:pt x="2055" y="3012"/>
                    <a:pt x="1983" y="3009"/>
                    <a:pt x="1866" y="2997"/>
                  </a:cubicBezTo>
                  <a:cubicBezTo>
                    <a:pt x="1749" y="2985"/>
                    <a:pt x="1620" y="2962"/>
                    <a:pt x="1515" y="2943"/>
                  </a:cubicBezTo>
                  <a:cubicBezTo>
                    <a:pt x="1410" y="2924"/>
                    <a:pt x="1326" y="2911"/>
                    <a:pt x="1236" y="2880"/>
                  </a:cubicBezTo>
                  <a:cubicBezTo>
                    <a:pt x="1146" y="2849"/>
                    <a:pt x="1057" y="2797"/>
                    <a:pt x="975" y="2754"/>
                  </a:cubicBezTo>
                  <a:cubicBezTo>
                    <a:pt x="893" y="2711"/>
                    <a:pt x="842" y="2700"/>
                    <a:pt x="741" y="2619"/>
                  </a:cubicBezTo>
                  <a:cubicBezTo>
                    <a:pt x="640" y="2538"/>
                    <a:pt x="474" y="2395"/>
                    <a:pt x="372" y="2268"/>
                  </a:cubicBezTo>
                  <a:cubicBezTo>
                    <a:pt x="270" y="2141"/>
                    <a:pt x="188" y="2019"/>
                    <a:pt x="129" y="1854"/>
                  </a:cubicBezTo>
                  <a:cubicBezTo>
                    <a:pt x="70" y="1689"/>
                    <a:pt x="42" y="1482"/>
                    <a:pt x="21" y="1278"/>
                  </a:cubicBezTo>
                  <a:cubicBezTo>
                    <a:pt x="0" y="1074"/>
                    <a:pt x="6" y="843"/>
                    <a:pt x="3" y="630"/>
                  </a:cubicBezTo>
                  <a:cubicBezTo>
                    <a:pt x="0" y="417"/>
                    <a:pt x="3" y="131"/>
                    <a:pt x="3" y="0"/>
                  </a:cubicBezTo>
                </a:path>
              </a:pathLst>
            </a:custGeom>
            <a:noFill/>
            <a:ln w="76200">
              <a:solidFill>
                <a:schemeClr val="bg2">
                  <a:lumMod val="60000"/>
                  <a:lumOff val="40000"/>
                </a:schemeClr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397331" name="Text Box 19"/>
            <p:cNvSpPr txBox="1">
              <a:spLocks noChangeArrowheads="1"/>
            </p:cNvSpPr>
            <p:nvPr/>
          </p:nvSpPr>
          <p:spPr bwMode="auto">
            <a:xfrm>
              <a:off x="207650" y="5676752"/>
              <a:ext cx="1905000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9900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200" b="0" dirty="0">
                  <a:solidFill>
                    <a:schemeClr val="accent2"/>
                  </a:solidFill>
                  <a:latin typeface="+mn-lt"/>
                </a:rPr>
                <a:t>Changement de schème</a:t>
              </a:r>
            </a:p>
          </p:txBody>
        </p:sp>
      </p:grpSp>
      <p:sp>
        <p:nvSpPr>
          <p:cNvPr id="397332" name="Text Box 20"/>
          <p:cNvSpPr txBox="1">
            <a:spLocks noChangeArrowheads="1"/>
          </p:cNvSpPr>
          <p:nvPr/>
        </p:nvSpPr>
        <p:spPr bwMode="auto">
          <a:xfrm>
            <a:off x="6643556" y="2852936"/>
            <a:ext cx="2413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i="1" dirty="0">
                <a:solidFill>
                  <a:schemeClr val="accent2"/>
                </a:solidFill>
                <a:latin typeface="+mn-lt"/>
              </a:rPr>
              <a:t>Activité productive</a:t>
            </a:r>
          </a:p>
        </p:txBody>
      </p:sp>
      <p:sp>
        <p:nvSpPr>
          <p:cNvPr id="397333" name="Text Box 21"/>
          <p:cNvSpPr txBox="1">
            <a:spLocks noChangeArrowheads="1"/>
          </p:cNvSpPr>
          <p:nvPr/>
        </p:nvSpPr>
        <p:spPr bwMode="auto">
          <a:xfrm>
            <a:off x="165100" y="3848100"/>
            <a:ext cx="2411636" cy="40011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i="1" dirty="0">
                <a:solidFill>
                  <a:schemeClr val="accent2"/>
                </a:solidFill>
                <a:latin typeface="+mn-lt"/>
              </a:rPr>
              <a:t>Activité constructive</a:t>
            </a:r>
          </a:p>
        </p:txBody>
      </p:sp>
      <p:grpSp>
        <p:nvGrpSpPr>
          <p:cNvPr id="36" name="Groupe 35"/>
          <p:cNvGrpSpPr/>
          <p:nvPr/>
        </p:nvGrpSpPr>
        <p:grpSpPr>
          <a:xfrm>
            <a:off x="118666" y="404813"/>
            <a:ext cx="9684146" cy="6146800"/>
            <a:chOff x="118666" y="404813"/>
            <a:chExt cx="9684146" cy="6146800"/>
          </a:xfrm>
        </p:grpSpPr>
        <p:sp>
          <p:nvSpPr>
            <p:cNvPr id="397334" name="Rectangle 22"/>
            <p:cNvSpPr>
              <a:spLocks noChangeArrowheads="1"/>
            </p:cNvSpPr>
            <p:nvPr/>
          </p:nvSpPr>
          <p:spPr bwMode="auto">
            <a:xfrm>
              <a:off x="118666" y="646113"/>
              <a:ext cx="9684146" cy="5905500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 dirty="0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397335" name="Text Box 23"/>
            <p:cNvSpPr txBox="1">
              <a:spLocks noChangeArrowheads="1"/>
            </p:cNvSpPr>
            <p:nvPr/>
          </p:nvSpPr>
          <p:spPr bwMode="auto">
            <a:xfrm>
              <a:off x="7450138" y="404813"/>
              <a:ext cx="2105025" cy="33855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bg2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600" b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SITUATION</a:t>
              </a:r>
            </a:p>
          </p:txBody>
        </p:sp>
      </p:grpSp>
      <p:grpSp>
        <p:nvGrpSpPr>
          <p:cNvPr id="6" name="Grouper 8"/>
          <p:cNvGrpSpPr>
            <a:grpSpLocks/>
          </p:cNvGrpSpPr>
          <p:nvPr/>
        </p:nvGrpSpPr>
        <p:grpSpPr bwMode="auto">
          <a:xfrm>
            <a:off x="818621" y="790576"/>
            <a:ext cx="8034867" cy="4733925"/>
            <a:chOff x="755650" y="790427"/>
            <a:chExt cx="7416800" cy="4733925"/>
          </a:xfrm>
        </p:grpSpPr>
        <p:sp>
          <p:nvSpPr>
            <p:cNvPr id="397323" name="Text Box 11"/>
            <p:cNvSpPr txBox="1">
              <a:spLocks noChangeArrowheads="1"/>
            </p:cNvSpPr>
            <p:nvPr/>
          </p:nvSpPr>
          <p:spPr bwMode="auto">
            <a:xfrm>
              <a:off x="6699005" y="3716883"/>
              <a:ext cx="13716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i="1" dirty="0">
                  <a:solidFill>
                    <a:schemeClr val="accent2"/>
                  </a:solidFill>
                  <a:latin typeface="+mn-lt"/>
                </a:rPr>
                <a:t>Schème</a:t>
              </a:r>
            </a:p>
          </p:txBody>
        </p:sp>
        <p:grpSp>
          <p:nvGrpSpPr>
            <p:cNvPr id="7" name="Grouper 7"/>
            <p:cNvGrpSpPr>
              <a:grpSpLocks/>
            </p:cNvGrpSpPr>
            <p:nvPr/>
          </p:nvGrpSpPr>
          <p:grpSpPr bwMode="auto">
            <a:xfrm>
              <a:off x="755650" y="790427"/>
              <a:ext cx="7416800" cy="4733925"/>
              <a:chOff x="755650" y="790427"/>
              <a:chExt cx="7416800" cy="4733925"/>
            </a:xfrm>
          </p:grpSpPr>
          <p:grpSp>
            <p:nvGrpSpPr>
              <p:cNvPr id="8" name="Grouper 5"/>
              <p:cNvGrpSpPr>
                <a:grpSpLocks/>
              </p:cNvGrpSpPr>
              <p:nvPr/>
            </p:nvGrpSpPr>
            <p:grpSpPr bwMode="auto">
              <a:xfrm>
                <a:off x="755650" y="799952"/>
                <a:ext cx="7178675" cy="4724400"/>
                <a:chOff x="755650" y="799952"/>
                <a:chExt cx="7178675" cy="4724400"/>
              </a:xfrm>
            </p:grpSpPr>
            <p:sp>
              <p:nvSpPr>
                <p:cNvPr id="397318" name="Line 6"/>
                <p:cNvSpPr>
                  <a:spLocks noChangeShapeType="1"/>
                </p:cNvSpPr>
                <p:nvPr/>
              </p:nvSpPr>
              <p:spPr bwMode="auto">
                <a:xfrm>
                  <a:off x="2627313" y="1268265"/>
                  <a:ext cx="4916487" cy="4256087"/>
                </a:xfrm>
                <a:prstGeom prst="line">
                  <a:avLst/>
                </a:prstGeom>
                <a:noFill/>
                <a:ln w="127000">
                  <a:solidFill>
                    <a:schemeClr val="bg2">
                      <a:lumMod val="75000"/>
                    </a:schemeClr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973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55650" y="799952"/>
                  <a:ext cx="3886200" cy="5286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sz="2800" b="0">
                      <a:solidFill>
                        <a:schemeClr val="accent2"/>
                      </a:solidFill>
                      <a:latin typeface="+mn-lt"/>
                    </a:rPr>
                    <a:t>Invariants opératoires</a:t>
                  </a:r>
                </a:p>
              </p:txBody>
            </p:sp>
            <p:sp>
              <p:nvSpPr>
                <p:cNvPr id="39732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103438" y="1790552"/>
                  <a:ext cx="2973387" cy="5286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sz="2800" b="0">
                      <a:solidFill>
                        <a:schemeClr val="accent2"/>
                      </a:solidFill>
                      <a:latin typeface="+mn-lt"/>
                    </a:rPr>
                    <a:t>Inférences</a:t>
                  </a:r>
                </a:p>
              </p:txBody>
            </p:sp>
            <p:sp>
              <p:nvSpPr>
                <p:cNvPr id="39732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971800" y="2781152"/>
                  <a:ext cx="2971800" cy="5286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sz="2800" b="0" dirty="0">
                      <a:solidFill>
                        <a:schemeClr val="accent2"/>
                      </a:solidFill>
                      <a:latin typeface="+mn-lt"/>
                    </a:rPr>
                    <a:t>Règles </a:t>
                  </a:r>
                  <a:r>
                    <a:rPr lang="fr-FR" sz="2800" b="0" dirty="0" smtClean="0">
                      <a:solidFill>
                        <a:schemeClr val="accent2"/>
                      </a:solidFill>
                      <a:latin typeface="+mn-lt"/>
                    </a:rPr>
                    <a:t>d</a:t>
                  </a:r>
                  <a:r>
                    <a:rPr lang="fr-FR" sz="2800" dirty="0" smtClean="0">
                      <a:solidFill>
                        <a:schemeClr val="accent2"/>
                      </a:solidFill>
                      <a:latin typeface="+mn-lt"/>
                    </a:rPr>
                    <a:t>’</a:t>
                  </a:r>
                  <a:r>
                    <a:rPr lang="fr-FR" altLang="ja-JP" sz="2800" b="0" dirty="0" smtClean="0">
                      <a:solidFill>
                        <a:schemeClr val="accent2"/>
                      </a:solidFill>
                      <a:latin typeface="+mn-lt"/>
                    </a:rPr>
                    <a:t>action</a:t>
                  </a:r>
                  <a:endParaRPr lang="fr-FR" sz="2800" b="0" dirty="0">
                    <a:solidFill>
                      <a:schemeClr val="accent2"/>
                    </a:solidFill>
                    <a:latin typeface="+mn-lt"/>
                  </a:endParaRPr>
                </a:p>
              </p:txBody>
            </p:sp>
            <p:sp>
              <p:nvSpPr>
                <p:cNvPr id="397322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962400" y="3695552"/>
                  <a:ext cx="2590800" cy="5286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rgbClr val="66FF99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  <a:defRPr/>
                  </a:pPr>
                  <a:r>
                    <a:rPr lang="fr-FR" sz="2800" b="0">
                      <a:solidFill>
                        <a:schemeClr val="accent2"/>
                      </a:solidFill>
                      <a:latin typeface="+mn-lt"/>
                      <a:ea typeface="ＭＳ Ｐゴシック" charset="0"/>
                    </a:rPr>
                    <a:t>Anticipations</a:t>
                  </a:r>
                </a:p>
              </p:txBody>
            </p:sp>
            <p:sp>
              <p:nvSpPr>
                <p:cNvPr id="39732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5724525" y="4581377"/>
                  <a:ext cx="2209800" cy="4308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sz="2200">
                      <a:solidFill>
                        <a:schemeClr val="accent2"/>
                      </a:solidFill>
                      <a:latin typeface="+mn-lt"/>
                    </a:rPr>
                    <a:t>ARTÉFACT</a:t>
                  </a:r>
                </a:p>
              </p:txBody>
            </p:sp>
          </p:grpSp>
          <p:grpSp>
            <p:nvGrpSpPr>
              <p:cNvPr id="9" name="Grouper 6"/>
              <p:cNvGrpSpPr>
                <a:grpSpLocks/>
              </p:cNvGrpSpPr>
              <p:nvPr/>
            </p:nvGrpSpPr>
            <p:grpSpPr bwMode="auto">
              <a:xfrm>
                <a:off x="4641850" y="790427"/>
                <a:ext cx="3530600" cy="1558925"/>
                <a:chOff x="4641850" y="790427"/>
                <a:chExt cx="3530600" cy="1558925"/>
              </a:xfrm>
            </p:grpSpPr>
            <p:sp>
              <p:nvSpPr>
                <p:cNvPr id="397339" name="Oval 27"/>
                <p:cNvSpPr>
                  <a:spLocks noChangeArrowheads="1"/>
                </p:cNvSpPr>
                <p:nvPr/>
              </p:nvSpPr>
              <p:spPr bwMode="auto">
                <a:xfrm>
                  <a:off x="5003800" y="790427"/>
                  <a:ext cx="1800225" cy="646113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97338" name="Oval 26"/>
                <p:cNvSpPr>
                  <a:spLocks noChangeArrowheads="1"/>
                </p:cNvSpPr>
                <p:nvPr/>
              </p:nvSpPr>
              <p:spPr bwMode="auto">
                <a:xfrm>
                  <a:off x="5940425" y="1485752"/>
                  <a:ext cx="2232025" cy="863600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973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219700" y="790427"/>
                  <a:ext cx="1439863" cy="641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00000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sz="1800" b="0" dirty="0">
                      <a:solidFill>
                        <a:schemeClr val="bg1"/>
                      </a:solidFill>
                    </a:rPr>
                    <a:t>Justification de l</a:t>
                  </a:r>
                  <a:r>
                    <a:rPr lang="ja-JP" altLang="fr-FR" sz="1800" b="0" dirty="0">
                      <a:solidFill>
                        <a:schemeClr val="bg1"/>
                      </a:solidFill>
                    </a:rPr>
                    <a:t>’</a:t>
                  </a:r>
                  <a:r>
                    <a:rPr lang="fr-FR" altLang="ja-JP" sz="1800" b="0" dirty="0">
                      <a:solidFill>
                        <a:schemeClr val="bg1"/>
                      </a:solidFill>
                    </a:rPr>
                    <a:t>action</a:t>
                  </a:r>
                  <a:endParaRPr lang="fr-FR" sz="1800" b="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73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940425" y="1598465"/>
                  <a:ext cx="2232025" cy="641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00000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fr-FR" sz="1800" b="0" dirty="0">
                      <a:solidFill>
                        <a:schemeClr val="bg1"/>
                      </a:solidFill>
                    </a:rPr>
                    <a:t>Focalisations pour optimiser l</a:t>
                  </a:r>
                  <a:r>
                    <a:rPr lang="ja-JP" altLang="fr-FR" sz="1800" b="0" dirty="0">
                      <a:solidFill>
                        <a:schemeClr val="bg1"/>
                      </a:solidFill>
                    </a:rPr>
                    <a:t>’</a:t>
                  </a:r>
                  <a:r>
                    <a:rPr lang="fr-FR" altLang="ja-JP" sz="1800" b="0" dirty="0">
                      <a:solidFill>
                        <a:schemeClr val="bg1"/>
                      </a:solidFill>
                    </a:rPr>
                    <a:t>action</a:t>
                  </a:r>
                  <a:endParaRPr lang="fr-FR" sz="1800" b="0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3" name="Connecteur droit 2"/>
                <p:cNvCxnSpPr>
                  <a:stCxn id="397339" idx="2"/>
                  <a:endCxn id="397319" idx="3"/>
                </p:cNvCxnSpPr>
                <p:nvPr/>
              </p:nvCxnSpPr>
              <p:spPr bwMode="auto">
                <a:xfrm flipH="1" flipV="1">
                  <a:off x="4641850" y="1065065"/>
                  <a:ext cx="361950" cy="49212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" name="Connecteur droit 27"/>
                <p:cNvCxnSpPr>
                  <a:stCxn id="397338" idx="2"/>
                  <a:endCxn id="397319" idx="3"/>
                </p:cNvCxnSpPr>
                <p:nvPr/>
              </p:nvCxnSpPr>
              <p:spPr bwMode="auto">
                <a:xfrm flipH="1" flipV="1">
                  <a:off x="4641850" y="1065065"/>
                  <a:ext cx="1298575" cy="852487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9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97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4" grpId="0"/>
      <p:bldP spid="397324" grpId="0" animBg="1"/>
      <p:bldP spid="397332" grpId="0"/>
      <p:bldP spid="3973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1728" y="304514"/>
            <a:ext cx="9283435" cy="584775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Favoriser l</a:t>
            </a:r>
            <a:r>
              <a:rPr lang="ja-JP" altLang="fr-FR" sz="2000" b="1" i="1" dirty="0" smtClean="0">
                <a:solidFill>
                  <a:schemeClr val="accent2"/>
                </a:solidFill>
                <a:latin typeface="+mn-lt"/>
              </a:rPr>
              <a:t>’</a:t>
            </a: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articulation entre compétences </a:t>
            </a:r>
            <a:b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</a:br>
            <a:r>
              <a:rPr lang="fr-FR" altLang="ja-JP" sz="2000" b="1" i="1" dirty="0" smtClean="0">
                <a:solidFill>
                  <a:schemeClr val="accent2"/>
                </a:solidFill>
                <a:latin typeface="+mn-lt"/>
              </a:rPr>
              <a:t>individuelles et collectives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47146" y="1052537"/>
            <a:ext cx="9312672" cy="5184775"/>
            <a:chOff x="260" y="981"/>
            <a:chExt cx="5415" cy="3266"/>
          </a:xfrm>
          <a:solidFill>
            <a:schemeClr val="accent1"/>
          </a:solidFill>
        </p:grpSpPr>
        <p:sp>
          <p:nvSpPr>
            <p:cNvPr id="429060" name="Rectangle 4"/>
            <p:cNvSpPr>
              <a:spLocks noChangeArrowheads="1"/>
            </p:cNvSpPr>
            <p:nvPr/>
          </p:nvSpPr>
          <p:spPr bwMode="auto">
            <a:xfrm>
              <a:off x="669" y="1425"/>
              <a:ext cx="2499" cy="1411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61" name="Rectangle 5"/>
            <p:cNvSpPr>
              <a:spLocks noChangeArrowheads="1"/>
            </p:cNvSpPr>
            <p:nvPr/>
          </p:nvSpPr>
          <p:spPr bwMode="auto">
            <a:xfrm>
              <a:off x="3169" y="1428"/>
              <a:ext cx="2500" cy="1411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62" name="Rectangle 6"/>
            <p:cNvSpPr>
              <a:spLocks noChangeArrowheads="1"/>
            </p:cNvSpPr>
            <p:nvPr/>
          </p:nvSpPr>
          <p:spPr bwMode="auto">
            <a:xfrm>
              <a:off x="664" y="2836"/>
              <a:ext cx="2500" cy="1411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63" name="Rectangle 7"/>
            <p:cNvSpPr>
              <a:spLocks noChangeArrowheads="1"/>
            </p:cNvSpPr>
            <p:nvPr/>
          </p:nvSpPr>
          <p:spPr bwMode="auto">
            <a:xfrm>
              <a:off x="3164" y="2833"/>
              <a:ext cx="2500" cy="1410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64" name="Text Box 8"/>
            <p:cNvSpPr txBox="1">
              <a:spLocks noChangeArrowheads="1"/>
            </p:cNvSpPr>
            <p:nvPr/>
          </p:nvSpPr>
          <p:spPr bwMode="auto">
            <a:xfrm>
              <a:off x="964" y="1572"/>
              <a:ext cx="1961" cy="86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</a:rPr>
                <a:t>Socialisation</a:t>
              </a:r>
              <a:r>
                <a:rPr lang="fr-FR" sz="2000" dirty="0">
                  <a:solidFill>
                    <a:schemeClr val="accent2"/>
                  </a:solidFill>
                  <a:latin typeface="+mn-lt"/>
                </a:rPr>
                <a:t> </a:t>
              </a:r>
              <a:endParaRPr lang="fr-FR" sz="2000" dirty="0" smtClean="0">
                <a:solidFill>
                  <a:schemeClr val="accent2"/>
                </a:solidFill>
                <a:latin typeface="+mn-lt"/>
              </a:endParaRPr>
            </a:p>
            <a:p>
              <a:pPr algn="ctr">
                <a:spcBef>
                  <a:spcPct val="50000"/>
                </a:spcBef>
              </a:pPr>
              <a:r>
                <a:rPr lang="fr-FR" sz="1800" dirty="0" smtClean="0">
                  <a:solidFill>
                    <a:schemeClr val="accent2"/>
                  </a:solidFill>
                  <a:latin typeface="+mn-lt"/>
                </a:rPr>
                <a:t>Développer </a:t>
              </a:r>
              <a:r>
                <a:rPr lang="fr-FR" sz="1800" dirty="0">
                  <a:solidFill>
                    <a:schemeClr val="accent2"/>
                  </a:solidFill>
                  <a:latin typeface="+mn-lt"/>
                </a:rPr>
                <a:t>les interactions sociales favorables à percolation de schèmes en situation</a:t>
              </a:r>
            </a:p>
          </p:txBody>
        </p:sp>
        <p:sp>
          <p:nvSpPr>
            <p:cNvPr id="429065" name="Text Box 9"/>
            <p:cNvSpPr txBox="1">
              <a:spLocks noChangeArrowheads="1"/>
            </p:cNvSpPr>
            <p:nvPr/>
          </p:nvSpPr>
          <p:spPr bwMode="auto">
            <a:xfrm>
              <a:off x="3484" y="1578"/>
              <a:ext cx="1891" cy="86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</a:rPr>
                <a:t>Externalisation</a:t>
              </a:r>
              <a:r>
                <a:rPr lang="fr-FR" dirty="0">
                  <a:solidFill>
                    <a:schemeClr val="accent2"/>
                  </a:solidFill>
                  <a:latin typeface="+mn-lt"/>
                </a:rPr>
                <a:t> </a:t>
              </a:r>
              <a:endParaRPr lang="fr-FR" dirty="0" smtClean="0">
                <a:solidFill>
                  <a:schemeClr val="accent2"/>
                </a:solidFill>
                <a:latin typeface="+mn-lt"/>
              </a:endParaRPr>
            </a:p>
            <a:p>
              <a:pPr algn="ctr">
                <a:spcBef>
                  <a:spcPct val="50000"/>
                </a:spcBef>
              </a:pPr>
              <a:r>
                <a:rPr lang="fr-FR" sz="1800" dirty="0" smtClean="0">
                  <a:solidFill>
                    <a:schemeClr val="accent2"/>
                  </a:solidFill>
                  <a:latin typeface="+mn-lt"/>
                </a:rPr>
                <a:t>Développer </a:t>
              </a:r>
              <a:r>
                <a:rPr lang="fr-FR" sz="1800" dirty="0">
                  <a:solidFill>
                    <a:schemeClr val="accent2"/>
                  </a:solidFill>
                  <a:latin typeface="+mn-lt"/>
                </a:rPr>
                <a:t>les situations, des tâches et des artéfacts de formalisation de schèmes</a:t>
              </a:r>
            </a:p>
          </p:txBody>
        </p:sp>
        <p:sp>
          <p:nvSpPr>
            <p:cNvPr id="429066" name="Text Box 10"/>
            <p:cNvSpPr txBox="1">
              <a:spLocks noChangeArrowheads="1"/>
            </p:cNvSpPr>
            <p:nvPr/>
          </p:nvSpPr>
          <p:spPr bwMode="auto">
            <a:xfrm>
              <a:off x="3277" y="3158"/>
              <a:ext cx="2224" cy="96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spcAft>
                  <a:spcPts val="1200"/>
                </a:spcAft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</a:rPr>
                <a:t>Combinaison </a:t>
              </a:r>
              <a:r>
                <a:rPr lang="fr-FR" sz="2000" b="1" dirty="0" smtClean="0">
                  <a:solidFill>
                    <a:schemeClr val="accent2"/>
                  </a:solidFill>
                  <a:latin typeface="+mn-lt"/>
                </a:rPr>
                <a:t/>
              </a:r>
              <a:br>
                <a:rPr lang="fr-FR" sz="2000" b="1" dirty="0" smtClean="0">
                  <a:solidFill>
                    <a:schemeClr val="accent2"/>
                  </a:solidFill>
                  <a:latin typeface="+mn-lt"/>
                </a:rPr>
              </a:br>
              <a:r>
                <a:rPr lang="fr-FR" sz="2000" dirty="0">
                  <a:solidFill>
                    <a:schemeClr val="accent2"/>
                  </a:solidFill>
                  <a:latin typeface="+mn-lt"/>
                </a:rPr>
                <a:t/>
              </a:r>
              <a:br>
                <a:rPr lang="fr-FR" sz="2000" dirty="0">
                  <a:solidFill>
                    <a:schemeClr val="accent2"/>
                  </a:solidFill>
                  <a:latin typeface="+mn-lt"/>
                </a:rPr>
              </a:br>
              <a:r>
                <a:rPr lang="fr-FR" sz="1800" dirty="0">
                  <a:solidFill>
                    <a:schemeClr val="accent2"/>
                  </a:solidFill>
                  <a:latin typeface="+mn-lt"/>
                </a:rPr>
                <a:t>Favoriser les nouvelles articulations de schèmes dans l</a:t>
              </a:r>
              <a:r>
                <a:rPr lang="ja-JP" altLang="fr-FR" sz="1800" dirty="0">
                  <a:solidFill>
                    <a:schemeClr val="accent2"/>
                  </a:solidFill>
                  <a:latin typeface="+mn-lt"/>
                </a:rPr>
                <a:t>’</a:t>
              </a:r>
              <a:r>
                <a:rPr lang="fr-FR" altLang="ja-JP" sz="1800" dirty="0">
                  <a:solidFill>
                    <a:schemeClr val="accent2"/>
                  </a:solidFill>
                  <a:latin typeface="+mn-lt"/>
                </a:rPr>
                <a:t>organisation de l</a:t>
              </a:r>
              <a:r>
                <a:rPr lang="ja-JP" altLang="fr-FR" sz="1800" dirty="0">
                  <a:solidFill>
                    <a:schemeClr val="accent2"/>
                  </a:solidFill>
                  <a:latin typeface="+mn-lt"/>
                </a:rPr>
                <a:t>’</a:t>
              </a:r>
              <a:r>
                <a:rPr lang="fr-FR" altLang="ja-JP" sz="1800" dirty="0">
                  <a:solidFill>
                    <a:schemeClr val="accent2"/>
                  </a:solidFill>
                  <a:latin typeface="+mn-lt"/>
                </a:rPr>
                <a:t>activité collective</a:t>
              </a:r>
              <a:endParaRPr lang="fr-FR" sz="1800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885" y="3158"/>
              <a:ext cx="2086" cy="10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</a:rPr>
                <a:t>Internalisation </a:t>
              </a:r>
              <a:endParaRPr lang="fr-FR" sz="2000" b="1" dirty="0" smtClean="0">
                <a:solidFill>
                  <a:schemeClr val="accent2"/>
                </a:solidFill>
                <a:latin typeface="+mn-lt"/>
              </a:endParaRPr>
            </a:p>
            <a:p>
              <a:pPr algn="ctr">
                <a:spcBef>
                  <a:spcPct val="50000"/>
                </a:spcBef>
              </a:pPr>
              <a:r>
                <a:rPr lang="fr-FR" sz="1800" dirty="0" smtClean="0">
                  <a:solidFill>
                    <a:schemeClr val="accent2"/>
                  </a:solidFill>
                  <a:latin typeface="+mn-lt"/>
                </a:rPr>
                <a:t>Favoriser </a:t>
              </a:r>
              <a:r>
                <a:rPr lang="fr-FR" sz="1800" dirty="0">
                  <a:solidFill>
                    <a:schemeClr val="accent2"/>
                  </a:solidFill>
                  <a:latin typeface="+mn-lt"/>
                </a:rPr>
                <a:t>l</a:t>
              </a:r>
              <a:r>
                <a:rPr lang="ja-JP" altLang="fr-FR" sz="1800" dirty="0">
                  <a:solidFill>
                    <a:schemeClr val="accent2"/>
                  </a:solidFill>
                  <a:latin typeface="+mn-lt"/>
                </a:rPr>
                <a:t>’</a:t>
              </a:r>
              <a:r>
                <a:rPr lang="fr-FR" altLang="ja-JP" sz="1800" dirty="0">
                  <a:solidFill>
                    <a:schemeClr val="accent2"/>
                  </a:solidFill>
                  <a:latin typeface="+mn-lt"/>
                </a:rPr>
                <a:t>appropriation des schèmes du collectif et la réorganisation de ses propres schèmes</a:t>
              </a:r>
              <a:endParaRPr lang="fr-FR" sz="1800" dirty="0">
                <a:solidFill>
                  <a:schemeClr val="accent2"/>
                </a:solidFill>
                <a:latin typeface="+mn-lt"/>
              </a:endParaRPr>
            </a:p>
          </p:txBody>
        </p:sp>
        <p:sp>
          <p:nvSpPr>
            <p:cNvPr id="429068" name="AutoShape 12"/>
            <p:cNvSpPr>
              <a:spLocks noChangeArrowheads="1"/>
            </p:cNvSpPr>
            <p:nvPr/>
          </p:nvSpPr>
          <p:spPr bwMode="auto">
            <a:xfrm>
              <a:off x="2646" y="2516"/>
              <a:ext cx="1057" cy="121"/>
            </a:xfrm>
            <a:prstGeom prst="rightArrow">
              <a:avLst>
                <a:gd name="adj1" fmla="val 50000"/>
                <a:gd name="adj2" fmla="val 218388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69" name="AutoShape 13"/>
            <p:cNvSpPr>
              <a:spLocks noChangeArrowheads="1"/>
            </p:cNvSpPr>
            <p:nvPr/>
          </p:nvSpPr>
          <p:spPr bwMode="auto">
            <a:xfrm rot="5400000">
              <a:off x="4194" y="2746"/>
              <a:ext cx="504" cy="167"/>
            </a:xfrm>
            <a:prstGeom prst="rightArrow">
              <a:avLst>
                <a:gd name="adj1" fmla="val 50000"/>
                <a:gd name="adj2" fmla="val 75449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70" name="AutoShape 14"/>
            <p:cNvSpPr>
              <a:spLocks noChangeArrowheads="1"/>
            </p:cNvSpPr>
            <p:nvPr/>
          </p:nvSpPr>
          <p:spPr bwMode="auto">
            <a:xfrm rot="16200000">
              <a:off x="1660" y="2745"/>
              <a:ext cx="504" cy="168"/>
            </a:xfrm>
            <a:prstGeom prst="rightArrow">
              <a:avLst>
                <a:gd name="adj1" fmla="val 50000"/>
                <a:gd name="adj2" fmla="val 75000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71" name="AutoShape 15"/>
            <p:cNvSpPr>
              <a:spLocks noChangeArrowheads="1"/>
            </p:cNvSpPr>
            <p:nvPr/>
          </p:nvSpPr>
          <p:spPr bwMode="auto">
            <a:xfrm rot="10800000">
              <a:off x="2630" y="3041"/>
              <a:ext cx="1056" cy="121"/>
            </a:xfrm>
            <a:prstGeom prst="rightArrow">
              <a:avLst>
                <a:gd name="adj1" fmla="val 50000"/>
                <a:gd name="adj2" fmla="val 218182"/>
              </a:avLst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29072" name="Text Box 16"/>
            <p:cNvSpPr txBox="1">
              <a:spLocks noChangeArrowheads="1"/>
            </p:cNvSpPr>
            <p:nvPr/>
          </p:nvSpPr>
          <p:spPr bwMode="auto">
            <a:xfrm>
              <a:off x="668" y="981"/>
              <a:ext cx="2500" cy="444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400" b="1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Individus ou collectifs</a:t>
              </a:r>
            </a:p>
          </p:txBody>
        </p:sp>
        <p:sp>
          <p:nvSpPr>
            <p:cNvPr id="429073" name="Text Box 17"/>
            <p:cNvSpPr txBox="1">
              <a:spLocks noChangeArrowheads="1"/>
            </p:cNvSpPr>
            <p:nvPr/>
          </p:nvSpPr>
          <p:spPr bwMode="auto">
            <a:xfrm>
              <a:off x="3174" y="981"/>
              <a:ext cx="2501" cy="444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spcBef>
                  <a:spcPct val="50000"/>
                </a:spcBef>
              </a:pPr>
              <a:r>
                <a:rPr lang="fr-FR" sz="2400" b="1" dirty="0">
                  <a:solidFill>
                    <a:schemeClr val="accent2"/>
                  </a:solidFill>
                  <a:latin typeface="+mn-lt"/>
                </a:rPr>
                <a:t>Collectif intégrateur</a:t>
              </a:r>
            </a:p>
          </p:txBody>
        </p:sp>
        <p:sp>
          <p:nvSpPr>
            <p:cNvPr id="429074" name="Text Box 18"/>
            <p:cNvSpPr txBox="1">
              <a:spLocks noChangeArrowheads="1"/>
            </p:cNvSpPr>
            <p:nvPr/>
          </p:nvSpPr>
          <p:spPr bwMode="auto">
            <a:xfrm rot="16200000">
              <a:off x="-240" y="1922"/>
              <a:ext cx="1411" cy="412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Processus ascendant</a:t>
              </a:r>
            </a:p>
          </p:txBody>
        </p:sp>
        <p:sp>
          <p:nvSpPr>
            <p:cNvPr id="429075" name="Text Box 19"/>
            <p:cNvSpPr txBox="1">
              <a:spLocks noChangeArrowheads="1"/>
            </p:cNvSpPr>
            <p:nvPr/>
          </p:nvSpPr>
          <p:spPr bwMode="auto">
            <a:xfrm rot="16200000">
              <a:off x="-242" y="3332"/>
              <a:ext cx="1415" cy="412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Processus descendant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29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r 2"/>
          <p:cNvGrpSpPr/>
          <p:nvPr/>
        </p:nvGrpSpPr>
        <p:grpSpPr>
          <a:xfrm>
            <a:off x="545174" y="714375"/>
            <a:ext cx="8853488" cy="6517892"/>
            <a:chOff x="545174" y="714375"/>
            <a:chExt cx="8853488" cy="6517892"/>
          </a:xfrm>
        </p:grpSpPr>
        <p:sp>
          <p:nvSpPr>
            <p:cNvPr id="432168" name="Line 40"/>
            <p:cNvSpPr>
              <a:spLocks noChangeShapeType="1"/>
            </p:cNvSpPr>
            <p:nvPr/>
          </p:nvSpPr>
          <p:spPr bwMode="auto">
            <a:xfrm rot="18825795">
              <a:off x="2733908" y="2548962"/>
              <a:ext cx="4582199" cy="4784411"/>
            </a:xfrm>
            <a:prstGeom prst="line">
              <a:avLst/>
            </a:prstGeom>
            <a:noFill/>
            <a:ln w="127000" cmpd="tri">
              <a:solidFill>
                <a:schemeClr val="accent1">
                  <a:lumMod val="75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69" name="Text Box 41"/>
            <p:cNvSpPr txBox="1">
              <a:spLocks noChangeAspect="1" noChangeArrowheads="1"/>
            </p:cNvSpPr>
            <p:nvPr/>
          </p:nvSpPr>
          <p:spPr bwMode="auto">
            <a:xfrm>
              <a:off x="7586001" y="5516563"/>
              <a:ext cx="1642401" cy="457200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10800" bIns="10800"/>
            <a:lstStyle/>
            <a:p>
              <a:pPr algn="ctr">
                <a:lnSpc>
                  <a:spcPct val="120000"/>
                </a:lnSpc>
                <a:spcBef>
                  <a:spcPct val="100000"/>
                </a:spcBef>
                <a:defRPr/>
              </a:pPr>
              <a:r>
                <a:rPr lang="fr-FR" sz="220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feed-back</a:t>
              </a:r>
              <a:endParaRPr lang="fr-FR" sz="2200" b="0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70" name="Text Box 42"/>
            <p:cNvSpPr txBox="1">
              <a:spLocks noChangeAspect="1" noChangeArrowheads="1"/>
            </p:cNvSpPr>
            <p:nvPr/>
          </p:nvSpPr>
          <p:spPr bwMode="auto">
            <a:xfrm>
              <a:off x="3006196" y="5006975"/>
              <a:ext cx="543454" cy="43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20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IO</a:t>
              </a:r>
            </a:p>
          </p:txBody>
        </p:sp>
        <p:sp>
          <p:nvSpPr>
            <p:cNvPr id="432171" name="Text Box 43"/>
            <p:cNvSpPr txBox="1">
              <a:spLocks noChangeAspect="1" noChangeArrowheads="1"/>
            </p:cNvSpPr>
            <p:nvPr/>
          </p:nvSpPr>
          <p:spPr bwMode="auto">
            <a:xfrm>
              <a:off x="3749146" y="5011738"/>
              <a:ext cx="543454" cy="43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20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I</a:t>
              </a:r>
            </a:p>
          </p:txBody>
        </p:sp>
        <p:sp>
          <p:nvSpPr>
            <p:cNvPr id="432172" name="Text Box 44"/>
            <p:cNvSpPr txBox="1">
              <a:spLocks noChangeAspect="1" noChangeArrowheads="1"/>
            </p:cNvSpPr>
            <p:nvPr/>
          </p:nvSpPr>
          <p:spPr bwMode="auto">
            <a:xfrm>
              <a:off x="5663274" y="4992688"/>
              <a:ext cx="466064" cy="43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20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A</a:t>
              </a:r>
            </a:p>
          </p:txBody>
        </p:sp>
        <p:sp>
          <p:nvSpPr>
            <p:cNvPr id="432173" name="Text Box 45"/>
            <p:cNvSpPr txBox="1">
              <a:spLocks noChangeAspect="1" noChangeArrowheads="1"/>
            </p:cNvSpPr>
            <p:nvPr/>
          </p:nvSpPr>
          <p:spPr bwMode="auto">
            <a:xfrm>
              <a:off x="4758664" y="5002213"/>
              <a:ext cx="620845" cy="430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20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RA</a:t>
              </a:r>
            </a:p>
          </p:txBody>
        </p:sp>
        <p:sp>
          <p:nvSpPr>
            <p:cNvPr id="432174" name="Text Box 46"/>
            <p:cNvSpPr txBox="1">
              <a:spLocks noChangeAspect="1" noChangeArrowheads="1"/>
            </p:cNvSpPr>
            <p:nvPr/>
          </p:nvSpPr>
          <p:spPr bwMode="auto">
            <a:xfrm>
              <a:off x="6818974" y="4659313"/>
              <a:ext cx="698235" cy="47783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508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200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AR</a:t>
              </a:r>
            </a:p>
          </p:txBody>
        </p:sp>
        <p:sp>
          <p:nvSpPr>
            <p:cNvPr id="432175" name="Oval 47"/>
            <p:cNvSpPr>
              <a:spLocks noChangeAspect="1" noChangeArrowheads="1"/>
            </p:cNvSpPr>
            <p:nvPr/>
          </p:nvSpPr>
          <p:spPr bwMode="auto">
            <a:xfrm>
              <a:off x="3233209" y="4906963"/>
              <a:ext cx="77391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76" name="Oval 48"/>
            <p:cNvSpPr>
              <a:spLocks noChangeAspect="1" noChangeArrowheads="1"/>
            </p:cNvSpPr>
            <p:nvPr/>
          </p:nvSpPr>
          <p:spPr bwMode="auto">
            <a:xfrm>
              <a:off x="3981318" y="4902200"/>
              <a:ext cx="77391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77" name="Oval 49"/>
            <p:cNvSpPr>
              <a:spLocks noChangeAspect="1" noChangeArrowheads="1"/>
            </p:cNvSpPr>
            <p:nvPr/>
          </p:nvSpPr>
          <p:spPr bwMode="auto">
            <a:xfrm>
              <a:off x="5049309" y="4902200"/>
              <a:ext cx="77391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78" name="Oval 50"/>
            <p:cNvSpPr>
              <a:spLocks noChangeAspect="1" noChangeArrowheads="1"/>
            </p:cNvSpPr>
            <p:nvPr/>
          </p:nvSpPr>
          <p:spPr bwMode="auto">
            <a:xfrm>
              <a:off x="5864490" y="4902200"/>
              <a:ext cx="77391" cy="7143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cxnSp>
          <p:nvCxnSpPr>
            <p:cNvPr id="432179" name="AutoShape 51"/>
            <p:cNvCxnSpPr>
              <a:cxnSpLocks noChangeAspect="1" noChangeShapeType="1"/>
            </p:cNvCxnSpPr>
            <p:nvPr/>
          </p:nvCxnSpPr>
          <p:spPr bwMode="auto">
            <a:xfrm rot="10800000">
              <a:off x="5195491" y="5324475"/>
              <a:ext cx="2359554" cy="407988"/>
            </a:xfrm>
            <a:prstGeom prst="curvedConnector2">
              <a:avLst/>
            </a:prstGeom>
            <a:noFill/>
            <a:ln w="50800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32180" name="AutoShape 52"/>
            <p:cNvCxnSpPr>
              <a:cxnSpLocks noChangeShapeType="1"/>
            </p:cNvCxnSpPr>
            <p:nvPr/>
          </p:nvCxnSpPr>
          <p:spPr bwMode="auto">
            <a:xfrm rot="16200000" flipV="1">
              <a:off x="5560814" y="3100520"/>
              <a:ext cx="636588" cy="5114661"/>
            </a:xfrm>
            <a:prstGeom prst="curvedConnector3">
              <a:avLst>
                <a:gd name="adj1" fmla="val -34042"/>
              </a:avLst>
            </a:prstGeom>
            <a:noFill/>
            <a:ln w="50800">
              <a:solidFill>
                <a:schemeClr val="bg2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32181" name="AutoShape 53"/>
            <p:cNvCxnSpPr>
              <a:cxnSpLocks noChangeAspect="1" noChangeShapeType="1"/>
            </p:cNvCxnSpPr>
            <p:nvPr/>
          </p:nvCxnSpPr>
          <p:spPr bwMode="auto">
            <a:xfrm rot="16200000" flipV="1">
              <a:off x="4720696" y="2390643"/>
              <a:ext cx="781050" cy="6648715"/>
            </a:xfrm>
            <a:prstGeom prst="curvedConnector3">
              <a:avLst>
                <a:gd name="adj1" fmla="val -28917"/>
              </a:avLst>
            </a:prstGeom>
            <a:noFill/>
            <a:ln w="50800">
              <a:solidFill>
                <a:schemeClr val="bg2">
                  <a:lumMod val="50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32182" name="Oval 54"/>
            <p:cNvSpPr>
              <a:spLocks noChangeAspect="1" noChangeArrowheads="1"/>
            </p:cNvSpPr>
            <p:nvPr/>
          </p:nvSpPr>
          <p:spPr bwMode="auto">
            <a:xfrm>
              <a:off x="4392348" y="1004888"/>
              <a:ext cx="1248569" cy="4746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CC33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83" name="Text Box 55"/>
            <p:cNvSpPr txBox="1">
              <a:spLocks noChangeAspect="1" noChangeArrowheads="1"/>
            </p:cNvSpPr>
            <p:nvPr/>
          </p:nvSpPr>
          <p:spPr bwMode="auto">
            <a:xfrm>
              <a:off x="4177374" y="1042988"/>
              <a:ext cx="1709473" cy="373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b="0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Manager</a:t>
              </a:r>
            </a:p>
          </p:txBody>
        </p:sp>
        <p:sp>
          <p:nvSpPr>
            <p:cNvPr id="432184" name="Rectangle 56"/>
            <p:cNvSpPr>
              <a:spLocks noChangeAspect="1" noChangeArrowheads="1"/>
            </p:cNvSpPr>
            <p:nvPr/>
          </p:nvSpPr>
          <p:spPr bwMode="auto">
            <a:xfrm>
              <a:off x="545174" y="931863"/>
              <a:ext cx="8853488" cy="5513388"/>
            </a:xfrm>
            <a:prstGeom prst="rect">
              <a:avLst/>
            </a:prstGeom>
            <a:noFill/>
            <a:ln w="508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85" name="Text Box 57"/>
            <p:cNvSpPr txBox="1">
              <a:spLocks noChangeAspect="1" noChangeArrowheads="1"/>
            </p:cNvSpPr>
            <p:nvPr/>
          </p:nvSpPr>
          <p:spPr bwMode="auto">
            <a:xfrm>
              <a:off x="959644" y="714375"/>
              <a:ext cx="1552972" cy="3635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tIns="10800" bIns="10800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b="1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situation</a:t>
              </a:r>
              <a:endParaRPr lang="fr-FR" b="1" dirty="0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86" name="Line 58"/>
            <p:cNvSpPr>
              <a:spLocks noChangeShapeType="1"/>
            </p:cNvSpPr>
            <p:nvPr/>
          </p:nvSpPr>
          <p:spPr bwMode="auto">
            <a:xfrm rot="16191557" flipV="1">
              <a:off x="3316420" y="223242"/>
              <a:ext cx="263525" cy="1872853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87" name="Oval 59"/>
            <p:cNvSpPr>
              <a:spLocks noChangeAspect="1" noChangeArrowheads="1"/>
            </p:cNvSpPr>
            <p:nvPr/>
          </p:nvSpPr>
          <p:spPr bwMode="auto">
            <a:xfrm>
              <a:off x="643202" y="4687888"/>
              <a:ext cx="1023276" cy="4476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CC33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88" name="Text Box 60"/>
            <p:cNvSpPr txBox="1">
              <a:spLocks noChangeAspect="1" noChangeArrowheads="1"/>
            </p:cNvSpPr>
            <p:nvPr/>
          </p:nvSpPr>
          <p:spPr bwMode="auto">
            <a:xfrm>
              <a:off x="546894" y="4727575"/>
              <a:ext cx="1193535" cy="373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r>
                <a:rPr lang="fr-FR" sz="2000" b="0">
                  <a:solidFill>
                    <a:schemeClr val="accent2"/>
                  </a:solidFill>
                  <a:latin typeface="+mn-lt"/>
                </a:rPr>
                <a:t>Managé</a:t>
              </a:r>
            </a:p>
          </p:txBody>
        </p:sp>
        <p:sp>
          <p:nvSpPr>
            <p:cNvPr id="432189" name="Oval 61"/>
            <p:cNvSpPr>
              <a:spLocks noChangeAspect="1" noChangeArrowheads="1"/>
            </p:cNvSpPr>
            <p:nvPr/>
          </p:nvSpPr>
          <p:spPr bwMode="auto">
            <a:xfrm>
              <a:off x="8292836" y="4662488"/>
              <a:ext cx="1011238" cy="4873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CC33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fr-FR" b="0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0" name="Text Box 62"/>
            <p:cNvSpPr txBox="1">
              <a:spLocks noChangeAspect="1" noChangeArrowheads="1"/>
            </p:cNvSpPr>
            <p:nvPr/>
          </p:nvSpPr>
          <p:spPr bwMode="auto">
            <a:xfrm>
              <a:off x="8370227" y="4706938"/>
              <a:ext cx="1011238" cy="3730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2000" b="0" dirty="0">
                  <a:solidFill>
                    <a:schemeClr val="accent2"/>
                  </a:solidFill>
                  <a:latin typeface="+mn-lt"/>
                  <a:ea typeface="ＭＳ Ｐゴシック" charset="0"/>
                </a:rPr>
                <a:t>Tâche</a:t>
              </a:r>
            </a:p>
          </p:txBody>
        </p:sp>
        <p:sp>
          <p:nvSpPr>
            <p:cNvPr id="432191" name="Line 63"/>
            <p:cNvSpPr>
              <a:spLocks noChangeShapeType="1"/>
            </p:cNvSpPr>
            <p:nvPr/>
          </p:nvSpPr>
          <p:spPr bwMode="auto">
            <a:xfrm rot="16191557">
              <a:off x="1237390" y="1491721"/>
              <a:ext cx="3281363" cy="3026834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2" name="Line 64"/>
            <p:cNvSpPr>
              <a:spLocks noChangeShapeType="1"/>
            </p:cNvSpPr>
            <p:nvPr/>
          </p:nvSpPr>
          <p:spPr bwMode="auto">
            <a:xfrm flipH="1">
              <a:off x="1974321" y="1365250"/>
              <a:ext cx="2498857" cy="4248150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3" name="Line 65"/>
            <p:cNvSpPr>
              <a:spLocks noChangeShapeType="1"/>
            </p:cNvSpPr>
            <p:nvPr/>
          </p:nvSpPr>
          <p:spPr bwMode="auto">
            <a:xfrm flipH="1">
              <a:off x="3222890" y="1436688"/>
              <a:ext cx="1394751" cy="3384550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4" name="Line 66"/>
            <p:cNvSpPr>
              <a:spLocks noChangeShapeType="1"/>
            </p:cNvSpPr>
            <p:nvPr/>
          </p:nvSpPr>
          <p:spPr bwMode="auto">
            <a:xfrm flipH="1">
              <a:off x="4001955" y="1508125"/>
              <a:ext cx="734351" cy="3313113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5" name="Line 67"/>
            <p:cNvSpPr>
              <a:spLocks noChangeShapeType="1"/>
            </p:cNvSpPr>
            <p:nvPr/>
          </p:nvSpPr>
          <p:spPr bwMode="auto">
            <a:xfrm flipH="1">
              <a:off x="4469739" y="1508125"/>
              <a:ext cx="409310" cy="4537075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6" name="Line 68"/>
            <p:cNvSpPr>
              <a:spLocks noChangeShapeType="1"/>
            </p:cNvSpPr>
            <p:nvPr/>
          </p:nvSpPr>
          <p:spPr bwMode="auto">
            <a:xfrm>
              <a:off x="5061347" y="1508125"/>
              <a:ext cx="32676" cy="3384550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7" name="Line 69"/>
            <p:cNvSpPr>
              <a:spLocks noChangeShapeType="1"/>
            </p:cNvSpPr>
            <p:nvPr/>
          </p:nvSpPr>
          <p:spPr bwMode="auto">
            <a:xfrm>
              <a:off x="5173134" y="1508125"/>
              <a:ext cx="701675" cy="3384550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8" name="Line 70"/>
            <p:cNvSpPr>
              <a:spLocks noChangeShapeType="1"/>
            </p:cNvSpPr>
            <p:nvPr/>
          </p:nvSpPr>
          <p:spPr bwMode="auto">
            <a:xfrm>
              <a:off x="5327915" y="1508125"/>
              <a:ext cx="1482461" cy="4176713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199" name="Line 71"/>
            <p:cNvSpPr>
              <a:spLocks noChangeShapeType="1"/>
            </p:cNvSpPr>
            <p:nvPr/>
          </p:nvSpPr>
          <p:spPr bwMode="auto">
            <a:xfrm>
              <a:off x="5484416" y="1436688"/>
              <a:ext cx="1638962" cy="3168650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200" name="Line 72"/>
            <p:cNvSpPr>
              <a:spLocks noChangeShapeType="1"/>
            </p:cNvSpPr>
            <p:nvPr/>
          </p:nvSpPr>
          <p:spPr bwMode="auto">
            <a:xfrm>
              <a:off x="5561807" y="1365250"/>
              <a:ext cx="2808420" cy="4103688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  <p:sp>
          <p:nvSpPr>
            <p:cNvPr id="432201" name="Line 73"/>
            <p:cNvSpPr>
              <a:spLocks noChangeShapeType="1"/>
            </p:cNvSpPr>
            <p:nvPr/>
          </p:nvSpPr>
          <p:spPr bwMode="auto">
            <a:xfrm>
              <a:off x="5640917" y="1292225"/>
              <a:ext cx="2963201" cy="3384550"/>
            </a:xfrm>
            <a:prstGeom prst="line">
              <a:avLst/>
            </a:prstGeom>
            <a:noFill/>
            <a:ln w="50800">
              <a:solidFill>
                <a:schemeClr val="accent2">
                  <a:lumMod val="60000"/>
                  <a:lumOff val="40000"/>
                </a:schemeClr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+mn-lt"/>
                <a:ea typeface="ＭＳ Ｐゴシック" charset="0"/>
              </a:endParaRPr>
            </a:p>
          </p:txBody>
        </p:sp>
      </p:grp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86954" y="346757"/>
            <a:ext cx="9164769" cy="34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r>
              <a:rPr lang="fr-FR" altLang="ja-JP" sz="2000" b="1" i="1" smtClean="0">
                <a:solidFill>
                  <a:schemeClr val="accent2"/>
                </a:solidFill>
                <a:latin typeface="+mn-lt"/>
              </a:rPr>
              <a:t>MADIC (Coulet, 2011)</a:t>
            </a:r>
            <a:endParaRPr lang="fr-FR" altLang="ja-JP" sz="2000" b="1" i="1" dirty="0" smtClean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4"/>
          <p:cNvGrpSpPr>
            <a:grpSpLocks/>
          </p:cNvGrpSpPr>
          <p:nvPr/>
        </p:nvGrpSpPr>
        <p:grpSpPr bwMode="auto">
          <a:xfrm>
            <a:off x="0" y="730251"/>
            <a:ext cx="9906000" cy="5807075"/>
            <a:chOff x="0" y="730781"/>
            <a:chExt cx="9144000" cy="5806800"/>
          </a:xfrm>
        </p:grpSpPr>
        <p:graphicFrame>
          <p:nvGraphicFramePr>
            <p:cNvPr id="24587" name="Object 2"/>
            <p:cNvGraphicFramePr>
              <a:graphicFrameLocks/>
            </p:cNvGraphicFramePr>
            <p:nvPr/>
          </p:nvGraphicFramePr>
          <p:xfrm>
            <a:off x="98425" y="730781"/>
            <a:ext cx="8964613" cy="5806800"/>
          </p:xfrm>
          <a:graphic>
            <a:graphicData uri="http://schemas.openxmlformats.org/presentationml/2006/ole">
              <p:oleObj spid="_x0000_s126983" name="Photo Editor Photo" r:id="rId3" imgW="828791" imgH="1476190" progId="">
                <p:embed/>
              </p:oleObj>
            </a:graphicData>
          </a:graphic>
        </p:graphicFrame>
        <p:grpSp>
          <p:nvGrpSpPr>
            <p:cNvPr id="3" name="Grouper 2"/>
            <p:cNvGrpSpPr>
              <a:grpSpLocks/>
            </p:cNvGrpSpPr>
            <p:nvPr/>
          </p:nvGrpSpPr>
          <p:grpSpPr bwMode="auto">
            <a:xfrm>
              <a:off x="0" y="1695450"/>
              <a:ext cx="9144000" cy="3605213"/>
              <a:chOff x="0" y="1695450"/>
              <a:chExt cx="9144000" cy="3605213"/>
            </a:xfrm>
          </p:grpSpPr>
          <p:sp>
            <p:nvSpPr>
              <p:cNvPr id="412676" name="Text Box 4"/>
              <p:cNvSpPr txBox="1">
                <a:spLocks noChangeArrowheads="1"/>
              </p:cNvSpPr>
              <p:nvPr/>
            </p:nvSpPr>
            <p:spPr bwMode="auto">
              <a:xfrm>
                <a:off x="107950" y="4719980"/>
                <a:ext cx="2611438" cy="58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>
                    <a:solidFill>
                      <a:srgbClr val="3333CC"/>
                    </a:solidFill>
                  </a:rPr>
                  <a:t>PERCOLATION DE </a:t>
                </a:r>
                <a:br>
                  <a:rPr lang="fr-FR" sz="1600">
                    <a:solidFill>
                      <a:srgbClr val="3333CC"/>
                    </a:solidFill>
                  </a:rPr>
                </a:br>
                <a:r>
                  <a:rPr lang="fr-FR" sz="1600">
                    <a:solidFill>
                      <a:srgbClr val="3333CC"/>
                    </a:solidFill>
                  </a:rPr>
                  <a:t>SCHÈMES INDIVIDUELS</a:t>
                </a:r>
              </a:p>
            </p:txBody>
          </p:sp>
          <p:sp>
            <p:nvSpPr>
              <p:cNvPr id="412677" name="Text Box 5"/>
              <p:cNvSpPr txBox="1">
                <a:spLocks noChangeArrowheads="1"/>
              </p:cNvSpPr>
              <p:nvPr/>
            </p:nvSpPr>
            <p:spPr bwMode="auto">
              <a:xfrm>
                <a:off x="6497638" y="3732601"/>
                <a:ext cx="2611437" cy="5825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>
                    <a:solidFill>
                      <a:srgbClr val="3333CC"/>
                    </a:solidFill>
                  </a:rPr>
                  <a:t>FORMALISATION DE SCHÈMES INDIVIDUELS</a:t>
                </a:r>
              </a:p>
            </p:txBody>
          </p:sp>
          <p:sp>
            <p:nvSpPr>
              <p:cNvPr id="412678" name="Text Box 6"/>
              <p:cNvSpPr txBox="1">
                <a:spLocks noChangeArrowheads="1"/>
              </p:cNvSpPr>
              <p:nvPr/>
            </p:nvSpPr>
            <p:spPr bwMode="auto">
              <a:xfrm>
                <a:off x="0" y="2776972"/>
                <a:ext cx="2830513" cy="58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>
                    <a:solidFill>
                      <a:srgbClr val="3333CC"/>
                    </a:solidFill>
                  </a:rPr>
                  <a:t>ARTICULATION DE </a:t>
                </a:r>
                <a:br>
                  <a:rPr lang="fr-FR" sz="1600">
                    <a:solidFill>
                      <a:srgbClr val="3333CC"/>
                    </a:solidFill>
                  </a:rPr>
                </a:br>
                <a:r>
                  <a:rPr lang="fr-FR" sz="1600">
                    <a:solidFill>
                      <a:srgbClr val="3333CC"/>
                    </a:solidFill>
                  </a:rPr>
                  <a:t>SCHÈMES INDIVIDUELS</a:t>
                </a:r>
              </a:p>
            </p:txBody>
          </p:sp>
          <p:sp>
            <p:nvSpPr>
              <p:cNvPr id="412679" name="Text Box 7"/>
              <p:cNvSpPr txBox="1">
                <a:spLocks noChangeArrowheads="1"/>
              </p:cNvSpPr>
              <p:nvPr/>
            </p:nvSpPr>
            <p:spPr bwMode="auto">
              <a:xfrm>
                <a:off x="5589588" y="1695935"/>
                <a:ext cx="3554412" cy="58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>
                    <a:solidFill>
                      <a:srgbClr val="3333CC"/>
                    </a:solidFill>
                  </a:rPr>
                  <a:t>RÉORGANISATION DE SCHÈMES INDIVIDUELS ET COLLECTIFS</a:t>
                </a:r>
              </a:p>
            </p:txBody>
          </p:sp>
        </p:grpSp>
      </p:grpSp>
      <p:grpSp>
        <p:nvGrpSpPr>
          <p:cNvPr id="4" name="Grouper 3"/>
          <p:cNvGrpSpPr>
            <a:grpSpLocks/>
          </p:cNvGrpSpPr>
          <p:nvPr/>
        </p:nvGrpSpPr>
        <p:grpSpPr bwMode="auto">
          <a:xfrm>
            <a:off x="1759347" y="981075"/>
            <a:ext cx="6053667" cy="5555337"/>
            <a:chOff x="1624013" y="981075"/>
            <a:chExt cx="5588000" cy="5555341"/>
          </a:xfrm>
        </p:grpSpPr>
        <p:sp>
          <p:nvSpPr>
            <p:cNvPr id="412675" name="Line 3"/>
            <p:cNvSpPr>
              <a:spLocks noChangeShapeType="1"/>
            </p:cNvSpPr>
            <p:nvPr/>
          </p:nvSpPr>
          <p:spPr bwMode="auto">
            <a:xfrm flipV="1">
              <a:off x="4395788" y="981075"/>
              <a:ext cx="77787" cy="5297492"/>
            </a:xfrm>
            <a:prstGeom prst="line">
              <a:avLst/>
            </a:prstGeom>
            <a:noFill/>
            <a:ln w="127000">
              <a:solidFill>
                <a:schemeClr val="accent1">
                  <a:lumMod val="75000"/>
                </a:schemeClr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5" name="Grouper 1"/>
            <p:cNvGrpSpPr>
              <a:grpSpLocks/>
            </p:cNvGrpSpPr>
            <p:nvPr/>
          </p:nvGrpSpPr>
          <p:grpSpPr bwMode="auto">
            <a:xfrm>
              <a:off x="1624013" y="2271714"/>
              <a:ext cx="5588000" cy="4264702"/>
              <a:chOff x="1624013" y="2271714"/>
              <a:chExt cx="5588000" cy="4264702"/>
            </a:xfrm>
          </p:grpSpPr>
          <p:sp>
            <p:nvSpPr>
              <p:cNvPr id="412680" name="Text Box 8"/>
              <p:cNvSpPr txBox="1">
                <a:spLocks noChangeArrowheads="1"/>
              </p:cNvSpPr>
              <p:nvPr/>
            </p:nvSpPr>
            <p:spPr bwMode="auto">
              <a:xfrm>
                <a:off x="2817813" y="5157791"/>
                <a:ext cx="3194050" cy="581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fr-FR" sz="1600">
                    <a:solidFill>
                      <a:schemeClr val="accent2"/>
                    </a:solidFill>
                    <a:latin typeface="Arial" charset="0"/>
                    <a:ea typeface="ＭＳ Ｐゴシック" charset="0"/>
                  </a:rPr>
                  <a:t>Favoriser les apprentissages par observation</a:t>
                </a:r>
              </a:p>
            </p:txBody>
          </p:sp>
          <p:sp>
            <p:nvSpPr>
              <p:cNvPr id="412681" name="Text Box 9"/>
              <p:cNvSpPr txBox="1">
                <a:spLocks noChangeArrowheads="1"/>
              </p:cNvSpPr>
              <p:nvPr/>
            </p:nvSpPr>
            <p:spPr bwMode="auto">
              <a:xfrm>
                <a:off x="2208213" y="4262440"/>
                <a:ext cx="4425950" cy="581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fr-FR" sz="1600">
                    <a:solidFill>
                      <a:schemeClr val="accent2"/>
                    </a:solidFill>
                    <a:latin typeface="Arial" charset="0"/>
                    <a:ea typeface="ＭＳ Ｐゴシック" charset="0"/>
                  </a:rPr>
                  <a:t>Favoriser les apprentissages sociocognitifs et la prise de conscience</a:t>
                </a:r>
              </a:p>
            </p:txBody>
          </p:sp>
          <p:sp>
            <p:nvSpPr>
              <p:cNvPr id="412682" name="Text Box 10"/>
              <p:cNvSpPr txBox="1">
                <a:spLocks noChangeArrowheads="1"/>
              </p:cNvSpPr>
              <p:nvPr/>
            </p:nvSpPr>
            <p:spPr bwMode="auto">
              <a:xfrm>
                <a:off x="3033713" y="3330577"/>
                <a:ext cx="2830512" cy="581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>
                    <a:solidFill>
                      <a:schemeClr val="accent2"/>
                    </a:solidFill>
                  </a:rPr>
                  <a:t>Exploiter l</a:t>
                </a:r>
                <a:r>
                  <a:rPr lang="ja-JP" altLang="fr-FR" sz="1600">
                    <a:solidFill>
                      <a:schemeClr val="accent2"/>
                    </a:solidFill>
                  </a:rPr>
                  <a:t>’</a:t>
                </a:r>
                <a:r>
                  <a:rPr lang="fr-FR" altLang="ja-JP" sz="1600">
                    <a:solidFill>
                      <a:schemeClr val="accent2"/>
                    </a:solidFill>
                  </a:rPr>
                  <a:t>écart entre le réel et le prescrit</a:t>
                </a:r>
                <a:endParaRPr lang="fr-FR" sz="16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12683" name="Text Box 11"/>
              <p:cNvSpPr txBox="1">
                <a:spLocks noChangeArrowheads="1"/>
              </p:cNvSpPr>
              <p:nvPr/>
            </p:nvSpPr>
            <p:spPr bwMode="auto">
              <a:xfrm>
                <a:off x="1825625" y="2271714"/>
                <a:ext cx="5224463" cy="581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600">
                    <a:solidFill>
                      <a:schemeClr val="accent2"/>
                    </a:solidFill>
                  </a:rPr>
                  <a:t>Favoriser les réorganisations des schèmes individuels et collectifs à l</a:t>
                </a:r>
                <a:r>
                  <a:rPr lang="ja-JP" altLang="fr-FR" sz="1600">
                    <a:solidFill>
                      <a:schemeClr val="accent2"/>
                    </a:solidFill>
                  </a:rPr>
                  <a:t>’</a:t>
                </a:r>
                <a:r>
                  <a:rPr lang="fr-FR" altLang="ja-JP" sz="1600">
                    <a:solidFill>
                      <a:schemeClr val="accent2"/>
                    </a:solidFill>
                  </a:rPr>
                  <a:t>aide de MADIC</a:t>
                </a:r>
                <a:endParaRPr lang="fr-FR" sz="16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12684" name="Text Box 12"/>
              <p:cNvSpPr txBox="1">
                <a:spLocks noChangeArrowheads="1"/>
              </p:cNvSpPr>
              <p:nvPr/>
            </p:nvSpPr>
            <p:spPr bwMode="auto">
              <a:xfrm>
                <a:off x="1624013" y="6105529"/>
                <a:ext cx="5588000" cy="4308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fr-FR" sz="2200" dirty="0">
                    <a:solidFill>
                      <a:schemeClr val="accent2"/>
                    </a:solidFill>
                    <a:latin typeface="Arial" charset="0"/>
                    <a:ea typeface="ＭＳ Ｐゴシック" charset="0"/>
                  </a:rPr>
                  <a:t>Processus de management</a:t>
                </a:r>
              </a:p>
            </p:txBody>
          </p:sp>
        </p:grpSp>
      </p:grpSp>
      <p:sp>
        <p:nvSpPr>
          <p:cNvPr id="412687" name="Rectangle 15"/>
          <p:cNvSpPr>
            <a:spLocks noChangeArrowheads="1"/>
          </p:cNvSpPr>
          <p:nvPr/>
        </p:nvSpPr>
        <p:spPr bwMode="auto">
          <a:xfrm>
            <a:off x="271728" y="65089"/>
            <a:ext cx="9283435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fr-FR" altLang="ja-JP" sz="2000" b="1" i="1" dirty="0">
                <a:solidFill>
                  <a:schemeClr val="accent2"/>
                </a:solidFill>
                <a:latin typeface="+mn-lt"/>
                <a:ea typeface="+mj-ea"/>
                <a:cs typeface="+mj-cs"/>
              </a:rPr>
              <a:t>Un modèle de management stratégique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8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4355</TotalTime>
  <Words>442</Words>
  <Application>Microsoft Office PowerPoint</Application>
  <PresentationFormat>Format A4 (210 x 297 mm)</PresentationFormat>
  <Paragraphs>116</Paragraphs>
  <Slides>10</Slides>
  <Notes>2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Default Design</vt:lpstr>
      <vt:lpstr>Photo Editor Photo</vt:lpstr>
      <vt:lpstr>Diapositive 1</vt:lpstr>
      <vt:lpstr>L’approche classique en KM</vt:lpstr>
      <vt:lpstr>Théorie de l’équilibration (Piaget 1975)</vt:lpstr>
      <vt:lpstr>Diapositive 4</vt:lpstr>
      <vt:lpstr>Le modèle de la compétence (Coulet, 2011)</vt:lpstr>
      <vt:lpstr>MADDEC (Coulet, 2011)</vt:lpstr>
      <vt:lpstr>Favoriser l’articulation entre compétences  individuelles et collectives</vt:lpstr>
      <vt:lpstr>Diapositive 8</vt:lpstr>
      <vt:lpstr>Diapositive 9</vt:lpstr>
      <vt:lpstr>Diapositive 10</vt:lpstr>
    </vt:vector>
  </TitlesOfParts>
  <Company>Groupe ESSEC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I P</dc:title>
  <dc:creator>Jean-Louis Roy</dc:creator>
  <cp:lastModifiedBy>ermine</cp:lastModifiedBy>
  <cp:revision>134</cp:revision>
  <dcterms:created xsi:type="dcterms:W3CDTF">2010-11-25T07:39:51Z</dcterms:created>
  <dcterms:modified xsi:type="dcterms:W3CDTF">2014-09-26T07:26:51Z</dcterms:modified>
</cp:coreProperties>
</file>