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5" r:id="rId2"/>
    <p:sldId id="475" r:id="rId3"/>
    <p:sldId id="477" r:id="rId4"/>
    <p:sldId id="486" r:id="rId5"/>
    <p:sldId id="487" r:id="rId6"/>
    <p:sldId id="488" r:id="rId7"/>
    <p:sldId id="490" r:id="rId8"/>
    <p:sldId id="484" r:id="rId9"/>
    <p:sldId id="489" r:id="rId10"/>
    <p:sldId id="506" r:id="rId11"/>
    <p:sldId id="491" r:id="rId12"/>
    <p:sldId id="494" r:id="rId13"/>
    <p:sldId id="502" r:id="rId14"/>
    <p:sldId id="503" r:id="rId15"/>
    <p:sldId id="504" r:id="rId16"/>
    <p:sldId id="449" r:id="rId17"/>
  </p:sldIdLst>
  <p:sldSz cx="9906000" cy="6858000" type="A4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99"/>
    <a:srgbClr val="808080"/>
    <a:srgbClr val="000066"/>
    <a:srgbClr val="FF9900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02" autoAdjust="0"/>
    <p:restoredTop sz="96494" autoAdjust="0"/>
  </p:normalViewPr>
  <p:slideViewPr>
    <p:cSldViewPr showGuides="1">
      <p:cViewPr>
        <p:scale>
          <a:sx n="70" d="100"/>
          <a:sy n="70" d="100"/>
        </p:scale>
        <p:origin x="-318" y="-228"/>
      </p:cViewPr>
      <p:guideLst>
        <p:guide orient="horz" pos="3838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8018F-3E34-4107-BCF3-C6B5767CFFC7}" type="datetimeFigureOut">
              <a:rPr lang="fr-FR" smtClean="0"/>
              <a:pPr/>
              <a:t>13/03/2014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EA2D2-60A1-4B3B-8C85-82E2E52562D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E69298B-5290-407C-AA65-33FCD2D34A91}" type="datetimeFigureOut">
              <a:rPr lang="fr-FR"/>
              <a:pPr>
                <a:defRPr/>
              </a:pPr>
              <a:t>13/03/2014</a:t>
            </a:fld>
            <a:endParaRPr lang="fr-FR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A7DDF7E-C45A-4D8F-94E7-81E3231674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5363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36D6A0E-6DC9-46DB-93C4-0B96569B4BA2}" type="slidenum">
              <a:rPr lang="fr-FR" sz="1200">
                <a:latin typeface="+mn-lt"/>
              </a:rPr>
              <a:pPr algn="r">
                <a:defRPr/>
              </a:pPr>
              <a:t>1</a:t>
            </a:fld>
            <a:endParaRPr lang="fr-FR" sz="1200" dirty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9816" y="6605736"/>
            <a:ext cx="1087264" cy="2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B9405D5-B0BE-47C4-A0DA-14BC82B8C20D}" type="slidenum">
              <a:rPr lang="fr-FR" smtClean="0"/>
              <a:pPr>
                <a:defRPr/>
              </a:pPr>
              <a:t>‹N°›</a:t>
            </a:fld>
            <a:r>
              <a:rPr lang="fr-FR" sz="1000" dirty="0" smtClean="0">
                <a:latin typeface="Calibri" pitchFamily="34" charset="0"/>
              </a:rPr>
              <a:t>/XX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97416" y="6453336"/>
            <a:ext cx="1087264" cy="26022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A483F-4F43-492D-A9F7-6EE4121064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7" name="Text Box 26"/>
          <p:cNvSpPr txBox="1">
            <a:spLocks noChangeArrowheads="1"/>
          </p:cNvSpPr>
          <p:nvPr userDrawn="1"/>
        </p:nvSpPr>
        <p:spPr bwMode="auto">
          <a:xfrm>
            <a:off x="920552" y="6567155"/>
            <a:ext cx="70567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lang="fr-FR" sz="100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</a:t>
            </a:r>
            <a:r>
              <a:rPr lang="fr-FR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Licence « </a:t>
            </a:r>
            <a:r>
              <a:rPr lang="fr-FR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Creative</a:t>
            </a:r>
            <a:r>
              <a:rPr lang="fr-FR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Commons » </a:t>
            </a:r>
            <a:r>
              <a:rPr lang="fr-FR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Tahoma" pitchFamily="34" charset="0"/>
              </a:rPr>
              <a:t>(CC-BY-NC-SA)  </a:t>
            </a:r>
            <a:r>
              <a:rPr lang="en-CA" sz="1000" dirty="0" smtClean="0">
                <a:latin typeface="Arial" pitchFamily="34" charset="0"/>
                <a:cs typeface="Arial" pitchFamily="34" charset="0"/>
              </a:rPr>
              <a:t>Jean-Louis Ermine, </a:t>
            </a:r>
            <a:r>
              <a:rPr lang="en-CA" sz="1000" dirty="0" err="1" smtClean="0">
                <a:latin typeface="Arial" pitchFamily="34" charset="0"/>
                <a:cs typeface="Arial" pitchFamily="34" charset="0"/>
              </a:rPr>
              <a:t>Projet</a:t>
            </a:r>
            <a:r>
              <a:rPr lang="en-CA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1000" dirty="0" err="1" smtClean="0">
                <a:latin typeface="Arial" pitchFamily="34" charset="0"/>
                <a:cs typeface="Arial" pitchFamily="34" charset="0"/>
              </a:rPr>
              <a:t>BourbaKeM</a:t>
            </a:r>
            <a:r>
              <a:rPr lang="en-CA" sz="1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CA" sz="1000" dirty="0" err="1" smtClean="0">
                <a:latin typeface="Arial" pitchFamily="34" charset="0"/>
                <a:cs typeface="Arial" pitchFamily="34" charset="0"/>
              </a:rPr>
              <a:t>élément</a:t>
            </a:r>
            <a:r>
              <a:rPr lang="en-CA" sz="1000" dirty="0" smtClean="0">
                <a:latin typeface="Arial" pitchFamily="34" charset="0"/>
                <a:cs typeface="Arial" pitchFamily="34" charset="0"/>
              </a:rPr>
              <a:t> n°1, 2013</a:t>
            </a:r>
            <a:endParaRPr lang="fr-FR" sz="1000" kern="1200" dirty="0" smtClean="0">
              <a:solidFill>
                <a:schemeClr val="tx1"/>
              </a:solidFill>
              <a:latin typeface="Arial" charset="0"/>
              <a:ea typeface="+mn-ea"/>
              <a:cs typeface="Tahoma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849816" y="6605736"/>
            <a:ext cx="1087264" cy="2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9405D5-B0BE-47C4-A0DA-14BC82B8C20D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5954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6496" y="6596806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5" name="Picture 3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2520" y="6596806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6" name="Picture 4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8544" y="6597352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pied de page 4"/>
          <p:cNvSpPr txBox="1">
            <a:spLocks/>
          </p:cNvSpPr>
          <p:nvPr/>
        </p:nvSpPr>
        <p:spPr bwMode="auto">
          <a:xfrm>
            <a:off x="704528" y="2205038"/>
            <a:ext cx="8568952" cy="79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b="1" i="1" dirty="0" smtClean="0">
                <a:solidFill>
                  <a:srgbClr val="002060"/>
                </a:solidFill>
                <a:latin typeface="Calibri" pitchFamily="34" charset="0"/>
              </a:rPr>
              <a:t>Projet </a:t>
            </a:r>
            <a:r>
              <a:rPr lang="fr-FR" sz="2800" b="1" i="1" dirty="0" err="1" smtClean="0">
                <a:solidFill>
                  <a:srgbClr val="002060"/>
                </a:solidFill>
                <a:latin typeface="Calibri" pitchFamily="34" charset="0"/>
              </a:rPr>
              <a:t>BourbaKeM</a:t>
            </a:r>
            <a:endParaRPr lang="fr-FR" sz="2800" b="1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fr-FR" sz="2800" b="1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fr-FR" sz="2800" b="1" i="1" dirty="0" smtClean="0">
                <a:solidFill>
                  <a:srgbClr val="002060"/>
                </a:solidFill>
                <a:latin typeface="Calibri" pitchFamily="34" charset="0"/>
              </a:rPr>
              <a:t>Elément n° 1 :</a:t>
            </a:r>
          </a:p>
          <a:p>
            <a:pPr algn="ctr"/>
            <a:r>
              <a:rPr lang="fr-FR" sz="2800" b="1" i="1" dirty="0" smtClean="0">
                <a:solidFill>
                  <a:srgbClr val="002060"/>
                </a:solidFill>
                <a:latin typeface="Calibri" pitchFamily="34" charset="0"/>
              </a:rPr>
              <a:t>Le patrimoine de connaissances d’une organisation</a:t>
            </a: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5385048" y="4292600"/>
            <a:ext cx="3773487" cy="455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CA" sz="2400" b="1" i="1" dirty="0">
                <a:solidFill>
                  <a:srgbClr val="002060"/>
                </a:solidFill>
                <a:latin typeface="Calibri" pitchFamily="34" charset="0"/>
              </a:rPr>
              <a:t>Jean-Louis ERMINE</a:t>
            </a:r>
          </a:p>
        </p:txBody>
      </p:sp>
      <p:pic>
        <p:nvPicPr>
          <p:cNvPr id="110593" name="Picture 1" descr="U:\AGeCSO\Logo\Logo final AGeCS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520" y="332656"/>
            <a:ext cx="1116012" cy="129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8013700" y="1066800"/>
            <a:ext cx="660400" cy="4991100"/>
          </a:xfrm>
          <a:prstGeom prst="rect">
            <a:avLst/>
          </a:pr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8464" y="3835896"/>
            <a:ext cx="9228138" cy="457200"/>
            <a:chOff x="224" y="1092"/>
            <a:chExt cx="5812" cy="288"/>
          </a:xfrm>
        </p:grpSpPr>
        <p:pic>
          <p:nvPicPr>
            <p:cNvPr id="14341" name="Picture 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b="37782"/>
            <a:stretch>
              <a:fillRect/>
            </a:stretch>
          </p:blipFill>
          <p:spPr bwMode="auto">
            <a:xfrm>
              <a:off x="4680" y="1092"/>
              <a:ext cx="1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411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6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738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7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065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8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392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9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719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10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046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11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373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9" name="Picture 12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700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Picture 13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918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1" name="Picture 1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136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Picture 1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35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Picture 16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463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17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572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18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539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6" name="Picture 19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757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7" name="Picture 20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975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8" name="Picture 21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193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9" name="Picture 22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520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0" name="Picture 23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847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1" name="Picture 2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17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2" name="Picture 2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501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3" name="Picture 26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828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4" name="Picture 27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155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5" name="Picture 28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482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6" name="Picture 29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809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7" name="Picture 30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4" t="34016" r="74850" b="37836"/>
            <a:stretch>
              <a:fillRect/>
            </a:stretch>
          </p:blipFill>
          <p:spPr bwMode="auto">
            <a:xfrm>
              <a:off x="4027" y="1093"/>
              <a:ext cx="128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8" name="Picture 31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245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9" name="Picture 32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2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0" name="Picture 33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21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1" name="Picture 3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30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2" name="Picture 3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648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3" name="Picture 36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866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4" name="Picture 37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08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5" name="Picture 38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302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6" name="Picture 39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629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7" name="Picture 40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956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8" name="Picture 41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283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9" name="Picture 42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610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0" name="Picture 43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937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1" name="Picture 4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26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2" name="Picture 4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591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0" name="Rectangle 47"/>
          <p:cNvSpPr>
            <a:spLocks noChangeArrowheads="1"/>
          </p:cNvSpPr>
          <p:nvPr/>
        </p:nvSpPr>
        <p:spPr bwMode="auto">
          <a:xfrm>
            <a:off x="419100" y="2027138"/>
            <a:ext cx="791845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LU" sz="2000" b="1" dirty="0" smtClean="0">
                <a:latin typeface="Calibri" pitchFamily="34" charset="0"/>
              </a:rPr>
              <a:t>Du modèle OID au modèle  AIK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LU" sz="2000" b="1" dirty="0" smtClean="0">
                <a:latin typeface="Calibri" pitchFamily="34" charset="0"/>
              </a:rPr>
              <a:t>La cartographie comme </a:t>
            </a:r>
            <a:r>
              <a:rPr lang="fr-LU" sz="2000" b="1" dirty="0" smtClean="0">
                <a:latin typeface="Calibri" pitchFamily="34" charset="0"/>
              </a:rPr>
              <a:t>moyen de représentation </a:t>
            </a:r>
            <a:r>
              <a:rPr lang="fr-LU" sz="2000" b="1" dirty="0" smtClean="0">
                <a:latin typeface="Calibri" pitchFamily="34" charset="0"/>
              </a:rPr>
              <a:t>des systèmes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fr-LU" sz="200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Fonctions du SI bancaire (système d'information de la banqu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981" y="1124744"/>
            <a:ext cx="6796038" cy="5195780"/>
          </a:xfrm>
          <a:prstGeom prst="rect">
            <a:avLst/>
          </a:prstGeom>
          <a:noFill/>
        </p:spPr>
      </p:pic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2216696" y="332656"/>
            <a:ext cx="547260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  <a:spcAft>
                <a:spcPct val="105000"/>
              </a:spcAft>
            </a:pPr>
            <a:r>
              <a:rPr lang="fr-FR" sz="2000" b="1" i="1" dirty="0" smtClean="0">
                <a:solidFill>
                  <a:schemeClr val="accent2"/>
                </a:solidFill>
                <a:latin typeface="Calibri" pitchFamily="34" charset="0"/>
              </a:rPr>
              <a:t>Représentation du sous-système d’information I :</a:t>
            </a:r>
            <a:br>
              <a:rPr lang="fr-FR" sz="2000" b="1" i="1" dirty="0" smtClean="0">
                <a:solidFill>
                  <a:schemeClr val="accent2"/>
                </a:solidFill>
                <a:latin typeface="Calibri" pitchFamily="34" charset="0"/>
              </a:rPr>
            </a:br>
            <a:r>
              <a:rPr lang="fr-FR" sz="2000" b="1" i="1" dirty="0" smtClean="0">
                <a:solidFill>
                  <a:schemeClr val="accent2"/>
                </a:solidFill>
                <a:latin typeface="Calibri" pitchFamily="34" charset="0"/>
              </a:rPr>
              <a:t>La cartographie du système d’information</a:t>
            </a:r>
            <a:br>
              <a:rPr lang="fr-FR" sz="2000" b="1" i="1" dirty="0" smtClean="0">
                <a:solidFill>
                  <a:schemeClr val="accent2"/>
                </a:solidFill>
                <a:latin typeface="Calibri" pitchFamily="34" charset="0"/>
              </a:rPr>
            </a:br>
            <a:r>
              <a:rPr lang="fr-FR" dirty="0" smtClean="0">
                <a:solidFill>
                  <a:schemeClr val="accent2"/>
                </a:solidFill>
                <a:latin typeface="Calibri" pitchFamily="34" charset="0"/>
              </a:rPr>
              <a:t>(exemples trouvés au hasard sur internet)</a:t>
            </a:r>
            <a:endParaRPr lang="fr-FR" sz="2000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999319" y="672651"/>
            <a:ext cx="7907361" cy="5852693"/>
            <a:chOff x="999319" y="188640"/>
            <a:chExt cx="7907361" cy="5852693"/>
          </a:xfrm>
        </p:grpSpPr>
        <p:pic>
          <p:nvPicPr>
            <p:cNvPr id="133122" name="Picture 2" descr="http://gondrand-alsace.com/Site/Ancien/mmq.ht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9319" y="188640"/>
              <a:ext cx="7907361" cy="5852693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1208584" y="2438304"/>
              <a:ext cx="288032" cy="2520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64568" y="188640"/>
              <a:ext cx="864096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2216696" y="332656"/>
            <a:ext cx="547260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  <a:spcAft>
                <a:spcPct val="105000"/>
              </a:spcAft>
            </a:pPr>
            <a:r>
              <a:rPr lang="fr-FR" sz="2000" b="1" i="1" dirty="0" smtClean="0">
                <a:solidFill>
                  <a:schemeClr val="accent2"/>
                </a:solidFill>
                <a:latin typeface="Calibri" pitchFamily="34" charset="0"/>
              </a:rPr>
              <a:t>Représentation du système opérant 0 :</a:t>
            </a:r>
            <a:br>
              <a:rPr lang="fr-FR" sz="2000" b="1" i="1" dirty="0" smtClean="0">
                <a:solidFill>
                  <a:schemeClr val="accent2"/>
                </a:solidFill>
                <a:latin typeface="Calibri" pitchFamily="34" charset="0"/>
              </a:rPr>
            </a:br>
            <a:r>
              <a:rPr lang="fr-FR" sz="2000" b="1" i="1" dirty="0" smtClean="0">
                <a:solidFill>
                  <a:schemeClr val="accent2"/>
                </a:solidFill>
                <a:latin typeface="Calibri" pitchFamily="34" charset="0"/>
              </a:rPr>
              <a:t>La cartographie des processus</a:t>
            </a:r>
            <a:endParaRPr lang="fr-FR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http://f.hypotheses.org/wp-content/blogs.dir/159/files/2012/03/graphe-etern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528" y="1124744"/>
            <a:ext cx="8962184" cy="5184576"/>
          </a:xfrm>
          <a:prstGeom prst="rect">
            <a:avLst/>
          </a:prstGeom>
          <a:noFill/>
        </p:spPr>
      </p:pic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2216696" y="332656"/>
            <a:ext cx="547260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  <a:spcAft>
                <a:spcPct val="105000"/>
              </a:spcAft>
            </a:pPr>
            <a:r>
              <a:rPr lang="fr-FR" sz="2000" b="1" i="1" dirty="0" smtClean="0">
                <a:solidFill>
                  <a:schemeClr val="accent2"/>
                </a:solidFill>
                <a:latin typeface="Calibri" pitchFamily="34" charset="0"/>
              </a:rPr>
              <a:t>Représentation du système des acteurs A :</a:t>
            </a:r>
            <a:br>
              <a:rPr lang="fr-FR" sz="2000" b="1" i="1" dirty="0" smtClean="0">
                <a:solidFill>
                  <a:schemeClr val="accent2"/>
                </a:solidFill>
                <a:latin typeface="Calibri" pitchFamily="34" charset="0"/>
              </a:rPr>
            </a:br>
            <a:r>
              <a:rPr lang="fr-FR" sz="2000" b="1" i="1" dirty="0" smtClean="0">
                <a:solidFill>
                  <a:schemeClr val="accent2"/>
                </a:solidFill>
                <a:latin typeface="Calibri" pitchFamily="34" charset="0"/>
              </a:rPr>
              <a:t>La cartographie des acteurs</a:t>
            </a:r>
            <a:endParaRPr lang="fr-FR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1856656" y="332656"/>
            <a:ext cx="612068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  <a:spcAft>
                <a:spcPct val="105000"/>
              </a:spcAft>
            </a:pPr>
            <a:r>
              <a:rPr lang="fr-FR" sz="2000" b="1" i="1" dirty="0" smtClean="0">
                <a:solidFill>
                  <a:schemeClr val="accent2"/>
                </a:solidFill>
                <a:latin typeface="Calibri" pitchFamily="34" charset="0"/>
              </a:rPr>
              <a:t>Représentation du système de décision D :</a:t>
            </a:r>
            <a:br>
              <a:rPr lang="fr-FR" sz="2000" b="1" i="1" dirty="0" smtClean="0">
                <a:solidFill>
                  <a:schemeClr val="accent2"/>
                </a:solidFill>
                <a:latin typeface="Calibri" pitchFamily="34" charset="0"/>
              </a:rPr>
            </a:br>
            <a:r>
              <a:rPr lang="fr-FR" sz="2000" b="1" i="1" dirty="0" smtClean="0">
                <a:solidFill>
                  <a:schemeClr val="accent2"/>
                </a:solidFill>
                <a:latin typeface="Calibri" pitchFamily="34" charset="0"/>
              </a:rPr>
              <a:t>La cartographie de la </a:t>
            </a:r>
            <a:r>
              <a:rPr lang="fr-FR" sz="2000" b="1" i="1" dirty="0" smtClean="0">
                <a:solidFill>
                  <a:schemeClr val="accent2"/>
                </a:solidFill>
                <a:latin typeface="Calibri" pitchFamily="34" charset="0"/>
              </a:rPr>
              <a:t>stratégie</a:t>
            </a:r>
            <a:endParaRPr lang="fr-FR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126978" name="Picture 2" descr="U:\Enseignement\MOOC\Module 1\Carte strategique_2010010920332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2421" y="1196751"/>
            <a:ext cx="6216923" cy="4515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1640632" y="260648"/>
            <a:ext cx="6624735" cy="36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  <a:spcAft>
                <a:spcPct val="105000"/>
              </a:spcAft>
            </a:pPr>
            <a:r>
              <a:rPr lang="fr-FR" sz="2000" b="1" i="1" dirty="0" smtClean="0">
                <a:solidFill>
                  <a:schemeClr val="accent2"/>
                </a:solidFill>
                <a:latin typeface="Calibri" pitchFamily="34" charset="0"/>
              </a:rPr>
              <a:t>Représentation du système de connaissance K :</a:t>
            </a:r>
            <a:br>
              <a:rPr lang="fr-FR" sz="2000" b="1" i="1" dirty="0" smtClean="0">
                <a:solidFill>
                  <a:schemeClr val="accent2"/>
                </a:solidFill>
                <a:latin typeface="Calibri" pitchFamily="34" charset="0"/>
              </a:rPr>
            </a:br>
            <a:r>
              <a:rPr lang="fr-FR" sz="2000" b="1" i="1" dirty="0" smtClean="0">
                <a:solidFill>
                  <a:schemeClr val="accent2"/>
                </a:solidFill>
                <a:latin typeface="Calibri" pitchFamily="34" charset="0"/>
              </a:rPr>
              <a:t>La cartographie des </a:t>
            </a:r>
            <a:r>
              <a:rPr lang="fr-FR" sz="2000" b="1" i="1" dirty="0" smtClean="0">
                <a:solidFill>
                  <a:schemeClr val="accent2"/>
                </a:solidFill>
                <a:latin typeface="Calibri" pitchFamily="34" charset="0"/>
              </a:rPr>
              <a:t>connaissances</a:t>
            </a:r>
            <a:endParaRPr lang="fr-FR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128002" name="Picture 2" descr="U:\Enseignement\MOOC\Module 1\Carte de connaissances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908720"/>
            <a:ext cx="4600575" cy="4105275"/>
          </a:xfrm>
          <a:prstGeom prst="rect">
            <a:avLst/>
          </a:prstGeom>
          <a:noFill/>
        </p:spPr>
      </p:pic>
      <p:pic>
        <p:nvPicPr>
          <p:cNvPr id="128003" name="Picture 3" descr="U:\Enseignement\MOOC\Module 1\Carte de connaissances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4848" y="2564904"/>
            <a:ext cx="5293935" cy="3239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WordArt 2"/>
          <p:cNvSpPr>
            <a:spLocks noChangeArrowheads="1" noChangeShapeType="1" noTextEdit="1"/>
          </p:cNvSpPr>
          <p:nvPr/>
        </p:nvSpPr>
        <p:spPr bwMode="auto">
          <a:xfrm>
            <a:off x="2216696" y="5013176"/>
            <a:ext cx="5761037" cy="9985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fr-FR" sz="3600" kern="10" dirty="0" smtClean="0">
                <a:ln w="9525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Merci pour votre attention</a:t>
            </a:r>
            <a:endParaRPr lang="fr-FR" sz="3600" kern="10" dirty="0">
              <a:ln w="9525">
                <a:noFill/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396617" y="476672"/>
            <a:ext cx="5112766" cy="71050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fr-FR" sz="3600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Fin de l’élément n°1</a:t>
            </a:r>
            <a:endParaRPr lang="fr-FR" sz="3600" kern="1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3720455" y="1662534"/>
            <a:ext cx="2465090" cy="2630066"/>
            <a:chOff x="3720455" y="1662534"/>
            <a:chExt cx="2465090" cy="2630066"/>
          </a:xfrm>
        </p:grpSpPr>
        <p:pic>
          <p:nvPicPr>
            <p:cNvPr id="7" name="Picture 2" descr="U:\GeCSO\AGeCSO\penrose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20455" y="1662534"/>
              <a:ext cx="2465090" cy="2630066"/>
            </a:xfrm>
            <a:prstGeom prst="rect">
              <a:avLst/>
            </a:prstGeom>
            <a:noFill/>
          </p:spPr>
        </p:pic>
        <p:cxnSp>
          <p:nvCxnSpPr>
            <p:cNvPr id="9" name="Connecteur droit 8"/>
            <p:cNvCxnSpPr/>
            <p:nvPr/>
          </p:nvCxnSpPr>
          <p:spPr>
            <a:xfrm>
              <a:off x="4953653" y="3135116"/>
              <a:ext cx="0" cy="55990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V="1">
              <a:off x="4953653" y="2634593"/>
              <a:ext cx="289926" cy="500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H="1" flipV="1">
              <a:off x="4663727" y="2634593"/>
              <a:ext cx="289926" cy="500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flipV="1">
              <a:off x="4752066" y="3140968"/>
              <a:ext cx="400788" cy="32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H="1">
              <a:off x="5114285" y="3048324"/>
              <a:ext cx="112" cy="8679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H="1">
              <a:off x="4788282" y="3048324"/>
              <a:ext cx="112" cy="8679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756756" y="4140369"/>
            <a:ext cx="4392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Association pour la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+mj-lt"/>
                <a:ea typeface="Times New Roman" pitchFamily="18" charset="0"/>
              </a:rPr>
              <a:t>Ge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stion des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+mj-lt"/>
                <a:ea typeface="Times New Roman" pitchFamily="18" charset="0"/>
              </a:rPr>
              <a:t>C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onnaissances dans la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+mj-lt"/>
                <a:ea typeface="Times New Roman" pitchFamily="18" charset="0"/>
              </a:rPr>
              <a:t>S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ociété et les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+mj-lt"/>
                <a:ea typeface="Times New Roman" pitchFamily="18" charset="0"/>
              </a:rPr>
              <a:t>O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rganisations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8" grpId="0"/>
      <p:bldP spid="5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8013700" y="1066800"/>
            <a:ext cx="660400" cy="4991100"/>
          </a:xfrm>
          <a:prstGeom prst="rect">
            <a:avLst/>
          </a:pr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8464" y="1963688"/>
            <a:ext cx="9228138" cy="457200"/>
            <a:chOff x="224" y="1092"/>
            <a:chExt cx="5812" cy="288"/>
          </a:xfrm>
        </p:grpSpPr>
        <p:pic>
          <p:nvPicPr>
            <p:cNvPr id="14341" name="Picture 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b="37782"/>
            <a:stretch>
              <a:fillRect/>
            </a:stretch>
          </p:blipFill>
          <p:spPr bwMode="auto">
            <a:xfrm>
              <a:off x="4680" y="1092"/>
              <a:ext cx="1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411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6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738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7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065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8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392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9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719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10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046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11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373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9" name="Picture 12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700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Picture 13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918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1" name="Picture 1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136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Picture 1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35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Picture 16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463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17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572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18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539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6" name="Picture 19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757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7" name="Picture 20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975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8" name="Picture 21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193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9" name="Picture 22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520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0" name="Picture 23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847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1" name="Picture 2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17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2" name="Picture 2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501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3" name="Picture 26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828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4" name="Picture 27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155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5" name="Picture 28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482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6" name="Picture 29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809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7" name="Picture 30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4" t="34016" r="74850" b="37836"/>
            <a:stretch>
              <a:fillRect/>
            </a:stretch>
          </p:blipFill>
          <p:spPr bwMode="auto">
            <a:xfrm>
              <a:off x="4027" y="1093"/>
              <a:ext cx="128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8" name="Picture 31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245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9" name="Picture 32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2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0" name="Picture 33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21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1" name="Picture 3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30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2" name="Picture 3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648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3" name="Picture 36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866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4" name="Picture 37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08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5" name="Picture 38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302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6" name="Picture 39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629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7" name="Picture 40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956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8" name="Picture 41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283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9" name="Picture 42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610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0" name="Picture 43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937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1" name="Picture 4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26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2" name="Picture 4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591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0" name="Rectangle 47"/>
          <p:cNvSpPr>
            <a:spLocks noChangeArrowheads="1"/>
          </p:cNvSpPr>
          <p:nvPr/>
        </p:nvSpPr>
        <p:spPr bwMode="auto">
          <a:xfrm>
            <a:off x="419100" y="2027138"/>
            <a:ext cx="791845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LU" sz="2000" b="1" dirty="0" smtClean="0">
                <a:latin typeface="Calibri" pitchFamily="34" charset="0"/>
              </a:rPr>
              <a:t>Du modèle OID au modèle  AIK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LU" sz="2000" b="1" dirty="0" smtClean="0">
                <a:latin typeface="Calibri" pitchFamily="34" charset="0"/>
              </a:rPr>
              <a:t>La cartographie comme </a:t>
            </a:r>
            <a:r>
              <a:rPr lang="fr-LU" sz="2000" b="1" dirty="0" smtClean="0">
                <a:latin typeface="Calibri" pitchFamily="34" charset="0"/>
              </a:rPr>
              <a:t>moyen de représentation </a:t>
            </a:r>
            <a:r>
              <a:rPr lang="fr-LU" sz="2000" b="1" dirty="0" smtClean="0">
                <a:latin typeface="Calibri" pitchFamily="34" charset="0"/>
              </a:rPr>
              <a:t>des systèmes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fr-LU" sz="200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775344" y="2507481"/>
            <a:ext cx="4348163" cy="1425575"/>
            <a:chOff x="172" y="2841"/>
            <a:chExt cx="2739" cy="898"/>
          </a:xfrm>
        </p:grpSpPr>
        <p:sp>
          <p:nvSpPr>
            <p:cNvPr id="416774" name="Rectangle 6"/>
            <p:cNvSpPr>
              <a:spLocks noChangeArrowheads="1"/>
            </p:cNvSpPr>
            <p:nvPr/>
          </p:nvSpPr>
          <p:spPr bwMode="auto">
            <a:xfrm>
              <a:off x="915" y="2841"/>
              <a:ext cx="1379" cy="89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fr-FR" sz="6000" b="1">
                <a:solidFill>
                  <a:schemeClr val="tx1"/>
                </a:solidFill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72" y="3294"/>
              <a:ext cx="2739" cy="289"/>
              <a:chOff x="2893" y="3425"/>
              <a:chExt cx="2739" cy="289"/>
            </a:xfrm>
          </p:grpSpPr>
          <p:sp>
            <p:nvSpPr>
              <p:cNvPr id="416784" name="Line 16"/>
              <p:cNvSpPr>
                <a:spLocks noChangeShapeType="1"/>
              </p:cNvSpPr>
              <p:nvPr/>
            </p:nvSpPr>
            <p:spPr bwMode="auto">
              <a:xfrm>
                <a:off x="2893" y="3702"/>
                <a:ext cx="68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6785" name="Line 17"/>
              <p:cNvSpPr>
                <a:spLocks noChangeShapeType="1"/>
              </p:cNvSpPr>
              <p:nvPr/>
            </p:nvSpPr>
            <p:spPr bwMode="auto">
              <a:xfrm flipH="1" flipV="1">
                <a:off x="3408" y="3429"/>
                <a:ext cx="164" cy="28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6786" name="Line 18"/>
              <p:cNvSpPr>
                <a:spLocks noChangeShapeType="1"/>
              </p:cNvSpPr>
              <p:nvPr/>
            </p:nvSpPr>
            <p:spPr bwMode="auto">
              <a:xfrm>
                <a:off x="3408" y="3425"/>
                <a:ext cx="54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6787" name="Line 19"/>
              <p:cNvSpPr>
                <a:spLocks noChangeShapeType="1"/>
              </p:cNvSpPr>
              <p:nvPr/>
            </p:nvSpPr>
            <p:spPr bwMode="auto">
              <a:xfrm>
                <a:off x="4572" y="3426"/>
                <a:ext cx="68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6788" name="Line 20"/>
              <p:cNvSpPr>
                <a:spLocks noChangeShapeType="1"/>
              </p:cNvSpPr>
              <p:nvPr/>
            </p:nvSpPr>
            <p:spPr bwMode="auto">
              <a:xfrm flipH="1">
                <a:off x="5086" y="3428"/>
                <a:ext cx="158" cy="27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6789" name="Line 21"/>
              <p:cNvSpPr>
                <a:spLocks noChangeShapeType="1"/>
              </p:cNvSpPr>
              <p:nvPr/>
            </p:nvSpPr>
            <p:spPr bwMode="auto">
              <a:xfrm>
                <a:off x="5086" y="3703"/>
                <a:ext cx="54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2864767" y="332656"/>
            <a:ext cx="4176465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b="1" dirty="0" smtClean="0">
                <a:solidFill>
                  <a:srgbClr val="000066"/>
                </a:solidFill>
                <a:latin typeface="+mn-lt"/>
              </a:rPr>
              <a:t>Le modèle de la « boîte noire »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40632" y="90872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 smtClean="0">
                <a:solidFill>
                  <a:schemeClr val="accent2"/>
                </a:solidFill>
              </a:rPr>
              <a:t>L’organisation est vue comme un « processeur de flux ». C’est une boîte noire qui transforme des flux entrants (énergie, matière, information …)</a:t>
            </a: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1712640" y="3501008"/>
            <a:ext cx="91275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fr-FR" sz="1800" dirty="0" smtClean="0">
                <a:solidFill>
                  <a:schemeClr val="accent2"/>
                </a:solidFill>
                <a:latin typeface="+mn-lt"/>
              </a:rPr>
              <a:t>Intrants</a:t>
            </a:r>
            <a:endParaRPr lang="fr-FR" sz="18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7257256" y="3501008"/>
            <a:ext cx="1943224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fr-FR" sz="1800" dirty="0" smtClean="0">
                <a:solidFill>
                  <a:schemeClr val="accent2"/>
                </a:solidFill>
                <a:latin typeface="+mn-lt"/>
              </a:rPr>
              <a:t>Extrants</a:t>
            </a:r>
          </a:p>
          <a:p>
            <a:r>
              <a:rPr lang="fr-FR" sz="1800" dirty="0" smtClean="0">
                <a:solidFill>
                  <a:schemeClr val="accent2"/>
                </a:solidFill>
                <a:latin typeface="+mn-lt"/>
              </a:rPr>
              <a:t>(produits/services)</a:t>
            </a:r>
            <a:endParaRPr lang="fr-FR" sz="18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2775344" y="1953865"/>
            <a:ext cx="4348162" cy="3635375"/>
            <a:chOff x="2757" y="386"/>
            <a:chExt cx="2739" cy="2290"/>
          </a:xfrm>
        </p:grpSpPr>
        <p:sp>
          <p:nvSpPr>
            <p:cNvPr id="3" name="Rectangle 31"/>
            <p:cNvSpPr>
              <a:spLocks noChangeArrowheads="1"/>
            </p:cNvSpPr>
            <p:nvPr/>
          </p:nvSpPr>
          <p:spPr bwMode="auto">
            <a:xfrm>
              <a:off x="3403" y="386"/>
              <a:ext cx="1379" cy="89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fr-FR" sz="6000" b="1" dirty="0">
                  <a:solidFill>
                    <a:schemeClr val="accent6"/>
                  </a:solidFill>
                </a:rPr>
                <a:t>D</a:t>
              </a:r>
            </a:p>
          </p:txBody>
        </p:sp>
        <p:sp>
          <p:nvSpPr>
            <p:cNvPr id="4" name="Rectangle 32"/>
            <p:cNvSpPr>
              <a:spLocks noChangeArrowheads="1"/>
            </p:cNvSpPr>
            <p:nvPr/>
          </p:nvSpPr>
          <p:spPr bwMode="auto">
            <a:xfrm>
              <a:off x="3455" y="1621"/>
              <a:ext cx="1379" cy="89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fr-FR" sz="6000" b="1" dirty="0">
                  <a:solidFill>
                    <a:schemeClr val="accent6"/>
                  </a:solidFill>
                </a:rPr>
                <a:t>O</a:t>
              </a:r>
            </a:p>
          </p:txBody>
        </p:sp>
        <p:sp>
          <p:nvSpPr>
            <p:cNvPr id="5" name="Line 37"/>
            <p:cNvSpPr>
              <a:spLocks noChangeShapeType="1"/>
            </p:cNvSpPr>
            <p:nvPr/>
          </p:nvSpPr>
          <p:spPr bwMode="auto">
            <a:xfrm flipV="1">
              <a:off x="4317" y="1258"/>
              <a:ext cx="0" cy="363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fr-FR">
                <a:solidFill>
                  <a:schemeClr val="accent6"/>
                </a:solidFill>
              </a:endParaRPr>
            </a:p>
          </p:txBody>
        </p:sp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2757" y="2387"/>
              <a:ext cx="2739" cy="289"/>
              <a:chOff x="2893" y="3425"/>
              <a:chExt cx="2739" cy="289"/>
            </a:xfrm>
          </p:grpSpPr>
          <p:sp>
            <p:nvSpPr>
              <p:cNvPr id="8" name="Line 42"/>
              <p:cNvSpPr>
                <a:spLocks noChangeShapeType="1"/>
              </p:cNvSpPr>
              <p:nvPr/>
            </p:nvSpPr>
            <p:spPr bwMode="auto">
              <a:xfrm>
                <a:off x="2893" y="3702"/>
                <a:ext cx="68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6"/>
                  </a:solidFill>
                </a:endParaRPr>
              </a:p>
            </p:txBody>
          </p:sp>
          <p:sp>
            <p:nvSpPr>
              <p:cNvPr id="9" name="Line 43"/>
              <p:cNvSpPr>
                <a:spLocks noChangeShapeType="1"/>
              </p:cNvSpPr>
              <p:nvPr/>
            </p:nvSpPr>
            <p:spPr bwMode="auto">
              <a:xfrm flipH="1" flipV="1">
                <a:off x="3408" y="3429"/>
                <a:ext cx="164" cy="28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0" name="Line 44"/>
              <p:cNvSpPr>
                <a:spLocks noChangeShapeType="1"/>
              </p:cNvSpPr>
              <p:nvPr/>
            </p:nvSpPr>
            <p:spPr bwMode="auto">
              <a:xfrm>
                <a:off x="3408" y="3425"/>
                <a:ext cx="54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1" name="Line 45"/>
              <p:cNvSpPr>
                <a:spLocks noChangeShapeType="1"/>
              </p:cNvSpPr>
              <p:nvPr/>
            </p:nvSpPr>
            <p:spPr bwMode="auto">
              <a:xfrm>
                <a:off x="4572" y="3426"/>
                <a:ext cx="68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2" name="Line 46"/>
              <p:cNvSpPr>
                <a:spLocks noChangeShapeType="1"/>
              </p:cNvSpPr>
              <p:nvPr/>
            </p:nvSpPr>
            <p:spPr bwMode="auto">
              <a:xfrm flipH="1">
                <a:off x="5086" y="3428"/>
                <a:ext cx="158" cy="27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3" name="Line 47"/>
              <p:cNvSpPr>
                <a:spLocks noChangeShapeType="1"/>
              </p:cNvSpPr>
              <p:nvPr/>
            </p:nvSpPr>
            <p:spPr bwMode="auto">
              <a:xfrm>
                <a:off x="5086" y="3703"/>
                <a:ext cx="54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7" name="Line 49"/>
            <p:cNvSpPr>
              <a:spLocks noChangeShapeType="1"/>
            </p:cNvSpPr>
            <p:nvPr/>
          </p:nvSpPr>
          <p:spPr bwMode="auto">
            <a:xfrm>
              <a:off x="3891" y="1257"/>
              <a:ext cx="0" cy="363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fr-FR">
                <a:solidFill>
                  <a:schemeClr val="accent6"/>
                </a:solidFill>
              </a:endParaRPr>
            </a:p>
          </p:txBody>
        </p:sp>
      </p:grp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2864767" y="332656"/>
            <a:ext cx="4176465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b="1" dirty="0" smtClean="0">
                <a:solidFill>
                  <a:srgbClr val="000066"/>
                </a:solidFill>
                <a:latin typeface="+mn-lt"/>
              </a:rPr>
              <a:t>Le modèle de la « division du travail »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32720" y="908720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>
                <a:solidFill>
                  <a:schemeClr val="accent2"/>
                </a:solidFill>
              </a:rPr>
              <a:t>Vision taylorienne : séparation de la conception des tâches et leur pilotage, de leur exécution opérationnelle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1363039" y="2348880"/>
            <a:ext cx="213802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fr-FR" sz="1800" dirty="0" smtClean="0">
                <a:solidFill>
                  <a:schemeClr val="accent2"/>
                </a:solidFill>
                <a:latin typeface="+mn-lt"/>
              </a:rPr>
              <a:t>Système  de décision</a:t>
            </a:r>
            <a:endParaRPr lang="fr-FR" sz="18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1524365" y="4293096"/>
            <a:ext cx="1815369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fr-FR" sz="1800" dirty="0" smtClean="0">
                <a:solidFill>
                  <a:schemeClr val="accent2"/>
                </a:solidFill>
                <a:latin typeface="+mn-lt"/>
              </a:rPr>
              <a:t>Système  opérant</a:t>
            </a:r>
            <a:endParaRPr lang="fr-FR" sz="18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2254364" y="3429000"/>
            <a:ext cx="190654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fr-FR" sz="1800" i="1" dirty="0" smtClean="0">
                <a:solidFill>
                  <a:schemeClr val="accent2"/>
                </a:solidFill>
                <a:latin typeface="+mn-lt"/>
              </a:rPr>
              <a:t>Flux d’information</a:t>
            </a:r>
            <a:endParaRPr lang="fr-FR" sz="1800" i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2864767" y="332656"/>
            <a:ext cx="4176465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b="1" dirty="0" smtClean="0">
                <a:solidFill>
                  <a:srgbClr val="000066"/>
                </a:solidFill>
                <a:latin typeface="+mn-lt"/>
              </a:rPr>
              <a:t>Le modèle informationnel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2050" y="836712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 smtClean="0">
                <a:solidFill>
                  <a:schemeClr val="accent2"/>
                </a:solidFill>
              </a:rPr>
              <a:t>Le système d’information gère les flux informationnels entre le système de décision et le système opérant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277002" y="1484784"/>
            <a:ext cx="4132382" cy="4940303"/>
            <a:chOff x="398" y="482"/>
            <a:chExt cx="2739" cy="355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999" y="1742"/>
              <a:ext cx="1379" cy="89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fr-FR" sz="6000" b="1">
                  <a:solidFill>
                    <a:schemeClr val="accent6"/>
                  </a:solidFill>
                </a:rPr>
                <a:t>I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51" y="2977"/>
              <a:ext cx="1379" cy="89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fr-FR" sz="6000" b="1">
                  <a:solidFill>
                    <a:schemeClr val="accent6"/>
                  </a:solidFill>
                </a:rPr>
                <a:t>O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006" y="482"/>
              <a:ext cx="1379" cy="89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fr-FR" sz="6000" b="1">
                  <a:solidFill>
                    <a:schemeClr val="accent6"/>
                  </a:solidFill>
                </a:rPr>
                <a:t>D</a:t>
              </a: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368" y="1389"/>
              <a:ext cx="0" cy="363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fr-FR">
                <a:solidFill>
                  <a:schemeClr val="accent6"/>
                </a:solidFill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1867" y="1389"/>
              <a:ext cx="0" cy="363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fr-FR">
                <a:solidFill>
                  <a:schemeClr val="accent6"/>
                </a:solidFill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1913" y="2614"/>
              <a:ext cx="0" cy="363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fr-FR">
                <a:solidFill>
                  <a:schemeClr val="accent6"/>
                </a:solidFill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2366" y="845"/>
              <a:ext cx="18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>
                <a:solidFill>
                  <a:schemeClr val="accent6"/>
                </a:solidFill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548" y="845"/>
              <a:ext cx="0" cy="272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>
                <a:solidFill>
                  <a:schemeClr val="accent6"/>
                </a:solidFill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2412" y="3567"/>
              <a:ext cx="136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arrow" w="lg" len="lg"/>
              <a:tailEnd type="none" w="sm" len="sm"/>
            </a:ln>
            <a:effectLst/>
          </p:spPr>
          <p:txBody>
            <a:bodyPr/>
            <a:lstStyle/>
            <a:p>
              <a:endParaRPr lang="fr-FR">
                <a:solidFill>
                  <a:schemeClr val="accent6"/>
                </a:solidFill>
              </a:endParaRPr>
            </a:p>
          </p:txBody>
        </p:sp>
        <p:grpSp>
          <p:nvGrpSpPr>
            <p:cNvPr id="14" name="Group 12"/>
            <p:cNvGrpSpPr>
              <a:grpSpLocks/>
            </p:cNvGrpSpPr>
            <p:nvPr/>
          </p:nvGrpSpPr>
          <p:grpSpPr bwMode="auto">
            <a:xfrm>
              <a:off x="398" y="3743"/>
              <a:ext cx="2739" cy="289"/>
              <a:chOff x="2893" y="3425"/>
              <a:chExt cx="2739" cy="289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>
                <a:off x="2893" y="3702"/>
                <a:ext cx="68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 flipH="1" flipV="1">
                <a:off x="3408" y="3429"/>
                <a:ext cx="164" cy="28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>
                <a:off x="3408" y="3425"/>
                <a:ext cx="54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4572" y="3426"/>
                <a:ext cx="68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1" name="Line 17"/>
              <p:cNvSpPr>
                <a:spLocks noChangeShapeType="1"/>
              </p:cNvSpPr>
              <p:nvPr/>
            </p:nvSpPr>
            <p:spPr bwMode="auto">
              <a:xfrm flipH="1">
                <a:off x="5086" y="3428"/>
                <a:ext cx="158" cy="27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>
                <a:off x="5086" y="3703"/>
                <a:ext cx="54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1487" y="2613"/>
              <a:ext cx="0" cy="363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endParaRPr lang="fr-FR">
                <a:solidFill>
                  <a:schemeClr val="accent6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560512" y="3429000"/>
            <a:ext cx="42206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>
                <a:solidFill>
                  <a:schemeClr val="accent2"/>
                </a:solidFill>
              </a:rPr>
              <a:t>Le système d'information stocke, mémorise et met à disposition l'information sous toutes ses formes : documents, base de données, écrits, images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ChangeArrowheads="1"/>
          </p:cNvSpPr>
          <p:nvPr/>
        </p:nvSpPr>
        <p:spPr bwMode="auto">
          <a:xfrm>
            <a:off x="5068962" y="2566988"/>
            <a:ext cx="2187575" cy="14255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fr-FR" sz="6000" b="1">
                <a:solidFill>
                  <a:schemeClr val="accent2"/>
                </a:solidFill>
                <a:latin typeface="Calibri" pitchFamily="34" charset="0"/>
              </a:rPr>
              <a:t>I</a:t>
            </a:r>
          </a:p>
        </p:txBody>
      </p:sp>
      <p:sp>
        <p:nvSpPr>
          <p:cNvPr id="276483" name="Rectangle 3"/>
          <p:cNvSpPr>
            <a:spLocks noChangeArrowheads="1"/>
          </p:cNvSpPr>
          <p:nvPr/>
        </p:nvSpPr>
        <p:spPr bwMode="auto">
          <a:xfrm>
            <a:off x="849387" y="4941168"/>
            <a:ext cx="2189163" cy="15906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fr-FR" sz="1200" b="1" dirty="0">
              <a:solidFill>
                <a:schemeClr val="accent2"/>
              </a:solidFill>
              <a:latin typeface="Calibri" pitchFamily="34" charset="0"/>
            </a:endParaRPr>
          </a:p>
          <a:p>
            <a:pPr algn="ctr" eaLnBrk="0" hangingPunct="0"/>
            <a:r>
              <a:rPr lang="fr-FR" b="1" dirty="0">
                <a:solidFill>
                  <a:schemeClr val="accent2"/>
                </a:solidFill>
                <a:latin typeface="Calibri" pitchFamily="34" charset="0"/>
              </a:rPr>
              <a:t>Le patrimoine </a:t>
            </a:r>
          </a:p>
          <a:p>
            <a:pPr algn="ctr" eaLnBrk="0" hangingPunct="0"/>
            <a:r>
              <a:rPr lang="fr-FR" b="1" dirty="0">
                <a:solidFill>
                  <a:schemeClr val="accent2"/>
                </a:solidFill>
                <a:latin typeface="Calibri" pitchFamily="34" charset="0"/>
              </a:rPr>
              <a:t>de connaissances</a:t>
            </a:r>
            <a:r>
              <a:rPr lang="fr-FR" sz="2400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algn="ctr" eaLnBrk="0" hangingPunct="0"/>
            <a:r>
              <a:rPr lang="fr-FR" sz="6000" b="1" dirty="0">
                <a:solidFill>
                  <a:schemeClr val="accent2"/>
                </a:solidFill>
                <a:latin typeface="Calibri" pitchFamily="34" charset="0"/>
              </a:rPr>
              <a:t>K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54125" y="4221163"/>
            <a:ext cx="2560637" cy="720005"/>
            <a:chOff x="775" y="2704"/>
            <a:chExt cx="1613" cy="583"/>
          </a:xfrm>
        </p:grpSpPr>
        <p:sp>
          <p:nvSpPr>
            <p:cNvPr id="32814" name="Line 5"/>
            <p:cNvSpPr>
              <a:spLocks noChangeShapeType="1"/>
            </p:cNvSpPr>
            <p:nvPr/>
          </p:nvSpPr>
          <p:spPr bwMode="auto">
            <a:xfrm>
              <a:off x="1172" y="2704"/>
              <a:ext cx="0" cy="583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 type="none" w="sm" len="sm"/>
              <a:tailEnd type="stealth" w="lg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815" name="Line 6"/>
            <p:cNvSpPr>
              <a:spLocks noChangeShapeType="1"/>
            </p:cNvSpPr>
            <p:nvPr/>
          </p:nvSpPr>
          <p:spPr bwMode="auto">
            <a:xfrm flipV="1">
              <a:off x="2014" y="2704"/>
              <a:ext cx="0" cy="583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 type="none" w="sm" len="sm"/>
              <a:tailEnd type="stealth" w="lg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816" name="Text Box 7"/>
            <p:cNvSpPr txBox="1">
              <a:spLocks noChangeArrowheads="1"/>
            </p:cNvSpPr>
            <p:nvPr/>
          </p:nvSpPr>
          <p:spPr bwMode="auto">
            <a:xfrm>
              <a:off x="775" y="2906"/>
              <a:ext cx="116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fr-FR" b="1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32817" name="Text Box 8"/>
            <p:cNvSpPr txBox="1">
              <a:spLocks noChangeArrowheads="1"/>
            </p:cNvSpPr>
            <p:nvPr/>
          </p:nvSpPr>
          <p:spPr bwMode="auto">
            <a:xfrm>
              <a:off x="2272" y="2906"/>
              <a:ext cx="116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fr-FR" b="1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02062" y="1270000"/>
            <a:ext cx="1895475" cy="4103688"/>
            <a:chOff x="2380" y="618"/>
            <a:chExt cx="1194" cy="2585"/>
          </a:xfrm>
        </p:grpSpPr>
        <p:sp>
          <p:nvSpPr>
            <p:cNvPr id="32810" name="Line 10"/>
            <p:cNvSpPr>
              <a:spLocks noChangeShapeType="1"/>
            </p:cNvSpPr>
            <p:nvPr/>
          </p:nvSpPr>
          <p:spPr bwMode="auto">
            <a:xfrm rot="-5400000">
              <a:off x="2480" y="518"/>
              <a:ext cx="993" cy="11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stealth" w="lg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811" name="Line 11"/>
            <p:cNvSpPr>
              <a:spLocks noChangeShapeType="1"/>
            </p:cNvSpPr>
            <p:nvPr/>
          </p:nvSpPr>
          <p:spPr bwMode="auto">
            <a:xfrm rot="5400000" flipV="1">
              <a:off x="2405" y="2035"/>
              <a:ext cx="1143" cy="11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stealth" w="lg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812" name="Text Box 12"/>
            <p:cNvSpPr txBox="1">
              <a:spLocks noChangeArrowheads="1"/>
            </p:cNvSpPr>
            <p:nvPr/>
          </p:nvSpPr>
          <p:spPr bwMode="auto">
            <a:xfrm>
              <a:off x="2904" y="754"/>
              <a:ext cx="116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fr-FR" sz="1600" b="1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32813" name="Text Box 13"/>
            <p:cNvSpPr txBox="1">
              <a:spLocks noChangeArrowheads="1"/>
            </p:cNvSpPr>
            <p:nvPr/>
          </p:nvSpPr>
          <p:spPr bwMode="auto">
            <a:xfrm>
              <a:off x="2906" y="2659"/>
              <a:ext cx="116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fr-FR" sz="1600" b="1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sp>
        <p:nvSpPr>
          <p:cNvPr id="276494" name="Rectangle 14"/>
          <p:cNvSpPr>
            <a:spLocks noChangeArrowheads="1"/>
          </p:cNvSpPr>
          <p:nvPr/>
        </p:nvSpPr>
        <p:spPr bwMode="auto">
          <a:xfrm>
            <a:off x="344562" y="2065338"/>
            <a:ext cx="8280400" cy="2136775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028775" y="2441575"/>
            <a:ext cx="4081462" cy="1533525"/>
            <a:chOff x="1011" y="1356"/>
            <a:chExt cx="2570" cy="966"/>
          </a:xfrm>
        </p:grpSpPr>
        <p:sp>
          <p:nvSpPr>
            <p:cNvPr id="32804" name="Rectangle 16"/>
            <p:cNvSpPr>
              <a:spLocks noChangeArrowheads="1"/>
            </p:cNvSpPr>
            <p:nvPr/>
          </p:nvSpPr>
          <p:spPr bwMode="auto">
            <a:xfrm>
              <a:off x="1011" y="1424"/>
              <a:ext cx="1378" cy="8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fr-FR" sz="1200" b="1">
                <a:solidFill>
                  <a:schemeClr val="accent2"/>
                </a:solidFill>
                <a:latin typeface="Calibri" pitchFamily="34" charset="0"/>
              </a:endParaRPr>
            </a:p>
            <a:p>
              <a:pPr algn="ctr" eaLnBrk="0" hangingPunct="0"/>
              <a:r>
                <a:rPr lang="fr-FR" b="1">
                  <a:solidFill>
                    <a:schemeClr val="accent2"/>
                  </a:solidFill>
                  <a:latin typeface="Calibri" pitchFamily="34" charset="0"/>
                </a:rPr>
                <a:t>Les acteurs de </a:t>
              </a:r>
            </a:p>
            <a:p>
              <a:pPr algn="ctr" eaLnBrk="0" hangingPunct="0"/>
              <a:r>
                <a:rPr lang="fr-FR" b="1">
                  <a:solidFill>
                    <a:schemeClr val="accent2"/>
                  </a:solidFill>
                  <a:latin typeface="Calibri" pitchFamily="34" charset="0"/>
                </a:rPr>
                <a:t>la connaissance</a:t>
              </a:r>
            </a:p>
            <a:p>
              <a:pPr algn="ctr" eaLnBrk="0" hangingPunct="0"/>
              <a:r>
                <a:rPr lang="fr-FR" sz="6000" b="1">
                  <a:solidFill>
                    <a:schemeClr val="accent2"/>
                  </a:solidFill>
                  <a:latin typeface="Calibri" pitchFamily="34" charset="0"/>
                </a:rPr>
                <a:t>A</a:t>
              </a:r>
            </a:p>
          </p:txBody>
        </p: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2394" y="1356"/>
              <a:ext cx="1187" cy="964"/>
              <a:chOff x="3196" y="647"/>
              <a:chExt cx="1187" cy="964"/>
            </a:xfrm>
          </p:grpSpPr>
          <p:sp>
            <p:nvSpPr>
              <p:cNvPr id="32806" name="Line 18"/>
              <p:cNvSpPr>
                <a:spLocks noChangeShapeType="1"/>
              </p:cNvSpPr>
              <p:nvPr/>
            </p:nvSpPr>
            <p:spPr bwMode="auto">
              <a:xfrm rot="-5400000">
                <a:off x="3790" y="291"/>
                <a:ext cx="0" cy="1187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prstDash val="sysDot"/>
                <a:round/>
                <a:headEnd type="none" w="sm" len="sm"/>
                <a:tailEnd type="stealth" w="lg" len="lg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07" name="Line 19"/>
              <p:cNvSpPr>
                <a:spLocks noChangeShapeType="1"/>
              </p:cNvSpPr>
              <p:nvPr/>
            </p:nvSpPr>
            <p:spPr bwMode="auto">
              <a:xfrm rot="5400000">
                <a:off x="3790" y="740"/>
                <a:ext cx="0" cy="1187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prstDash val="sysDot"/>
                <a:round/>
                <a:headEnd type="none" w="sm" len="sm"/>
                <a:tailEnd type="stealth" w="lg" len="lg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08" name="Text Box 20"/>
              <p:cNvSpPr txBox="1">
                <a:spLocks noChangeArrowheads="1"/>
              </p:cNvSpPr>
              <p:nvPr/>
            </p:nvSpPr>
            <p:spPr bwMode="auto">
              <a:xfrm>
                <a:off x="3699" y="647"/>
                <a:ext cx="116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fr-FR" b="1">
                  <a:solidFill>
                    <a:schemeClr val="accent2"/>
                  </a:solidFill>
                  <a:latin typeface="Calibri" pitchFamily="34" charset="0"/>
                </a:endParaRPr>
              </a:p>
            </p:txBody>
          </p:sp>
          <p:sp>
            <p:nvSpPr>
              <p:cNvPr id="32809" name="Text Box 21"/>
              <p:cNvSpPr txBox="1">
                <a:spLocks noChangeArrowheads="1"/>
              </p:cNvSpPr>
              <p:nvPr/>
            </p:nvSpPr>
            <p:spPr bwMode="auto">
              <a:xfrm>
                <a:off x="3697" y="1419"/>
                <a:ext cx="116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fr-FR" b="1">
                  <a:solidFill>
                    <a:schemeClr val="accent2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6" name="Group 22"/>
          <p:cNvGrpSpPr>
            <a:grpSpLocks/>
          </p:cNvGrpSpPr>
          <p:nvPr/>
        </p:nvGrpSpPr>
        <p:grpSpPr bwMode="auto">
          <a:xfrm rot="10800000" flipV="1">
            <a:off x="3008387" y="5877272"/>
            <a:ext cx="1871663" cy="431800"/>
            <a:chOff x="1941" y="3608"/>
            <a:chExt cx="1060" cy="277"/>
          </a:xfrm>
        </p:grpSpPr>
        <p:sp>
          <p:nvSpPr>
            <p:cNvPr id="32801" name="Line 23"/>
            <p:cNvSpPr>
              <a:spLocks noChangeShapeType="1"/>
            </p:cNvSpPr>
            <p:nvPr/>
          </p:nvSpPr>
          <p:spPr bwMode="auto">
            <a:xfrm>
              <a:off x="1941" y="3608"/>
              <a:ext cx="680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02" name="Line 24"/>
            <p:cNvSpPr>
              <a:spLocks noChangeShapeType="1"/>
            </p:cNvSpPr>
            <p:nvPr/>
          </p:nvSpPr>
          <p:spPr bwMode="auto">
            <a:xfrm flipH="1">
              <a:off x="2455" y="3610"/>
              <a:ext cx="158" cy="273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03" name="Line 25"/>
            <p:cNvSpPr>
              <a:spLocks noChangeShapeType="1"/>
            </p:cNvSpPr>
            <p:nvPr/>
          </p:nvSpPr>
          <p:spPr bwMode="auto">
            <a:xfrm>
              <a:off x="2455" y="3885"/>
              <a:ext cx="546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2777" name="Rectangle 26"/>
          <p:cNvSpPr>
            <a:spLocks noChangeArrowheads="1"/>
          </p:cNvSpPr>
          <p:nvPr/>
        </p:nvSpPr>
        <p:spPr bwMode="auto">
          <a:xfrm>
            <a:off x="488504" y="980728"/>
            <a:ext cx="3600399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  <a:spcAft>
                <a:spcPct val="105000"/>
              </a:spcAft>
            </a:pPr>
            <a:r>
              <a:rPr lang="fr-FR" sz="2000" b="1" i="1" dirty="0">
                <a:solidFill>
                  <a:schemeClr val="accent2"/>
                </a:solidFill>
                <a:latin typeface="Calibri" pitchFamily="34" charset="0"/>
              </a:rPr>
              <a:t>L’organisation comme productrice de connaissances</a:t>
            </a:r>
            <a:endParaRPr lang="fr-FR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105041" y="489898"/>
            <a:ext cx="4781550" cy="5976937"/>
            <a:chOff x="2966" y="118"/>
            <a:chExt cx="3012" cy="3765"/>
          </a:xfrm>
        </p:grpSpPr>
        <p:sp>
          <p:nvSpPr>
            <p:cNvPr id="32782" name="Rectangle 28"/>
            <p:cNvSpPr>
              <a:spLocks noChangeArrowheads="1"/>
            </p:cNvSpPr>
            <p:nvPr/>
          </p:nvSpPr>
          <p:spPr bwMode="auto">
            <a:xfrm>
              <a:off x="3567" y="1424"/>
              <a:ext cx="1379" cy="89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fr-FR" b="1">
                  <a:solidFill>
                    <a:schemeClr val="accent2"/>
                  </a:solidFill>
                  <a:latin typeface="Calibri" pitchFamily="34" charset="0"/>
                </a:rPr>
                <a:t>Ce qui informe</a:t>
              </a:r>
              <a:r>
                <a:rPr lang="fr-FR" sz="240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</a:p>
            <a:p>
              <a:pPr algn="ctr" eaLnBrk="0" hangingPunct="0"/>
              <a:r>
                <a:rPr lang="fr-FR" sz="6000" b="1">
                  <a:solidFill>
                    <a:schemeClr val="accent2"/>
                  </a:solidFill>
                  <a:latin typeface="Calibri" pitchFamily="34" charset="0"/>
                </a:rPr>
                <a:t>I</a:t>
              </a:r>
            </a:p>
          </p:txBody>
        </p:sp>
        <p:sp>
          <p:nvSpPr>
            <p:cNvPr id="32783" name="Rectangle 29"/>
            <p:cNvSpPr>
              <a:spLocks noChangeArrowheads="1"/>
            </p:cNvSpPr>
            <p:nvPr/>
          </p:nvSpPr>
          <p:spPr bwMode="auto">
            <a:xfrm>
              <a:off x="3619" y="2659"/>
              <a:ext cx="1379" cy="89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fr-FR" b="1">
                  <a:solidFill>
                    <a:schemeClr val="accent2"/>
                  </a:solidFill>
                  <a:latin typeface="Calibri" pitchFamily="34" charset="0"/>
                </a:rPr>
                <a:t>Ce qui agit</a:t>
              </a:r>
            </a:p>
            <a:p>
              <a:pPr algn="ctr" eaLnBrk="0" hangingPunct="0"/>
              <a:r>
                <a:rPr lang="fr-FR" sz="6000" b="1">
                  <a:solidFill>
                    <a:schemeClr val="accent2"/>
                  </a:solidFill>
                  <a:latin typeface="Calibri" pitchFamily="34" charset="0"/>
                </a:rPr>
                <a:t>O</a:t>
              </a:r>
            </a:p>
          </p:txBody>
        </p:sp>
        <p:sp>
          <p:nvSpPr>
            <p:cNvPr id="32784" name="Rectangle 30"/>
            <p:cNvSpPr>
              <a:spLocks noChangeArrowheads="1"/>
            </p:cNvSpPr>
            <p:nvPr/>
          </p:nvSpPr>
          <p:spPr bwMode="auto">
            <a:xfrm>
              <a:off x="3574" y="164"/>
              <a:ext cx="1379" cy="89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fr-FR" b="1" dirty="0">
                  <a:solidFill>
                    <a:schemeClr val="accent2"/>
                  </a:solidFill>
                  <a:latin typeface="Calibri" pitchFamily="34" charset="0"/>
                </a:rPr>
                <a:t>Ce qui décide</a:t>
              </a:r>
            </a:p>
            <a:p>
              <a:pPr algn="ctr" eaLnBrk="0" hangingPunct="0"/>
              <a:r>
                <a:rPr lang="fr-FR" sz="6000" b="1" dirty="0">
                  <a:solidFill>
                    <a:schemeClr val="accent2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32785" name="Rectangle 31"/>
            <p:cNvSpPr>
              <a:spLocks noChangeArrowheads="1"/>
            </p:cNvSpPr>
            <p:nvPr/>
          </p:nvSpPr>
          <p:spPr bwMode="auto">
            <a:xfrm>
              <a:off x="3438" y="118"/>
              <a:ext cx="1905" cy="376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86" name="Line 32"/>
            <p:cNvSpPr>
              <a:spLocks noChangeShapeType="1"/>
            </p:cNvSpPr>
            <p:nvPr/>
          </p:nvSpPr>
          <p:spPr bwMode="auto">
            <a:xfrm>
              <a:off x="3936" y="1071"/>
              <a:ext cx="0" cy="3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787" name="Line 33"/>
            <p:cNvSpPr>
              <a:spLocks noChangeShapeType="1"/>
            </p:cNvSpPr>
            <p:nvPr/>
          </p:nvSpPr>
          <p:spPr bwMode="auto">
            <a:xfrm flipV="1">
              <a:off x="4435" y="1071"/>
              <a:ext cx="0" cy="3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788" name="Line 34"/>
            <p:cNvSpPr>
              <a:spLocks noChangeShapeType="1"/>
            </p:cNvSpPr>
            <p:nvPr/>
          </p:nvSpPr>
          <p:spPr bwMode="auto">
            <a:xfrm>
              <a:off x="3982" y="2296"/>
              <a:ext cx="0" cy="3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789" name="Line 35"/>
            <p:cNvSpPr>
              <a:spLocks noChangeShapeType="1"/>
            </p:cNvSpPr>
            <p:nvPr/>
          </p:nvSpPr>
          <p:spPr bwMode="auto">
            <a:xfrm flipV="1">
              <a:off x="4481" y="2296"/>
              <a:ext cx="0" cy="3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790" name="Line 36"/>
            <p:cNvSpPr>
              <a:spLocks noChangeShapeType="1"/>
            </p:cNvSpPr>
            <p:nvPr/>
          </p:nvSpPr>
          <p:spPr bwMode="auto">
            <a:xfrm>
              <a:off x="4934" y="527"/>
              <a:ext cx="18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791" name="Line 37"/>
            <p:cNvSpPr>
              <a:spLocks noChangeShapeType="1"/>
            </p:cNvSpPr>
            <p:nvPr/>
          </p:nvSpPr>
          <p:spPr bwMode="auto">
            <a:xfrm>
              <a:off x="5116" y="527"/>
              <a:ext cx="0" cy="272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792" name="Line 38"/>
            <p:cNvSpPr>
              <a:spLocks noChangeShapeType="1"/>
            </p:cNvSpPr>
            <p:nvPr/>
          </p:nvSpPr>
          <p:spPr bwMode="auto">
            <a:xfrm flipV="1">
              <a:off x="4980" y="3249"/>
              <a:ext cx="1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lg" len="lg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8" name="Group 39"/>
            <p:cNvGrpSpPr>
              <a:grpSpLocks/>
            </p:cNvGrpSpPr>
            <p:nvPr/>
          </p:nvGrpSpPr>
          <p:grpSpPr bwMode="auto">
            <a:xfrm>
              <a:off x="2966" y="3425"/>
              <a:ext cx="2739" cy="289"/>
              <a:chOff x="2893" y="3425"/>
              <a:chExt cx="2739" cy="289"/>
            </a:xfrm>
          </p:grpSpPr>
          <p:sp>
            <p:nvSpPr>
              <p:cNvPr id="32795" name="Line 40"/>
              <p:cNvSpPr>
                <a:spLocks noChangeShapeType="1"/>
              </p:cNvSpPr>
              <p:nvPr/>
            </p:nvSpPr>
            <p:spPr bwMode="auto">
              <a:xfrm>
                <a:off x="2893" y="3702"/>
                <a:ext cx="68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796" name="Line 41"/>
              <p:cNvSpPr>
                <a:spLocks noChangeShapeType="1"/>
              </p:cNvSpPr>
              <p:nvPr/>
            </p:nvSpPr>
            <p:spPr bwMode="auto">
              <a:xfrm flipH="1" flipV="1">
                <a:off x="3408" y="3429"/>
                <a:ext cx="164" cy="28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797" name="Line 42"/>
              <p:cNvSpPr>
                <a:spLocks noChangeShapeType="1"/>
              </p:cNvSpPr>
              <p:nvPr/>
            </p:nvSpPr>
            <p:spPr bwMode="auto">
              <a:xfrm>
                <a:off x="3408" y="3425"/>
                <a:ext cx="54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798" name="Line 43"/>
              <p:cNvSpPr>
                <a:spLocks noChangeShapeType="1"/>
              </p:cNvSpPr>
              <p:nvPr/>
            </p:nvSpPr>
            <p:spPr bwMode="auto">
              <a:xfrm>
                <a:off x="4572" y="3426"/>
                <a:ext cx="68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799" name="Line 44"/>
              <p:cNvSpPr>
                <a:spLocks noChangeShapeType="1"/>
              </p:cNvSpPr>
              <p:nvPr/>
            </p:nvSpPr>
            <p:spPr bwMode="auto">
              <a:xfrm flipH="1">
                <a:off x="5086" y="3428"/>
                <a:ext cx="158" cy="27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800" name="Line 45"/>
              <p:cNvSpPr>
                <a:spLocks noChangeShapeType="1"/>
              </p:cNvSpPr>
              <p:nvPr/>
            </p:nvSpPr>
            <p:spPr bwMode="auto">
              <a:xfrm>
                <a:off x="5086" y="3703"/>
                <a:ext cx="54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2794" name="Text Box 46"/>
            <p:cNvSpPr txBox="1">
              <a:spLocks noChangeArrowheads="1"/>
            </p:cNvSpPr>
            <p:nvPr/>
          </p:nvSpPr>
          <p:spPr bwMode="auto">
            <a:xfrm>
              <a:off x="5348" y="3505"/>
              <a:ext cx="630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b="1" dirty="0">
                  <a:solidFill>
                    <a:schemeClr val="accent2"/>
                  </a:solidFill>
                  <a:latin typeface="Calibri" pitchFamily="34" charset="0"/>
                </a:rPr>
                <a:t>production</a:t>
              </a:r>
            </a:p>
          </p:txBody>
        </p:sp>
      </p:grpSp>
      <p:pic>
        <p:nvPicPr>
          <p:cNvPr id="276527" name="Picture 47" descr="MCIN00696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9112" y="5156621"/>
            <a:ext cx="72072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8" name="Picture 48" descr="MCIN00696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850" y="5085184"/>
            <a:ext cx="72866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9" name="Rectangle 49"/>
          <p:cNvSpPr>
            <a:spLocks noChangeArrowheads="1"/>
          </p:cNvSpPr>
          <p:nvPr/>
        </p:nvSpPr>
        <p:spPr bwMode="auto">
          <a:xfrm>
            <a:off x="3076650" y="4821238"/>
            <a:ext cx="2316162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b="1" dirty="0">
                <a:solidFill>
                  <a:schemeClr val="accent2"/>
                </a:solidFill>
                <a:latin typeface="Calibri" pitchFamily="34" charset="0"/>
              </a:rPr>
              <a:t>Production de connaissances</a:t>
            </a:r>
          </a:p>
        </p:txBody>
      </p:sp>
      <p:sp>
        <p:nvSpPr>
          <p:cNvPr id="50" name="Rectangle 26"/>
          <p:cNvSpPr>
            <a:spLocks noChangeArrowheads="1"/>
          </p:cNvSpPr>
          <p:nvPr/>
        </p:nvSpPr>
        <p:spPr bwMode="auto">
          <a:xfrm>
            <a:off x="2216696" y="26839"/>
            <a:ext cx="547260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  <a:spcAft>
                <a:spcPct val="105000"/>
              </a:spcAft>
            </a:pPr>
            <a:r>
              <a:rPr lang="fr-FR" sz="2000" b="1" i="1" dirty="0" smtClean="0">
                <a:solidFill>
                  <a:schemeClr val="accent2"/>
                </a:solidFill>
                <a:latin typeface="Calibri" pitchFamily="34" charset="0"/>
              </a:rPr>
              <a:t>Le modèle du « patrimoine de connaissance »</a:t>
            </a:r>
            <a:endParaRPr lang="fr-FR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76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0" fill="hold"/>
                                        <p:tgtEl>
                                          <p:spTgt spid="2765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5000" fill="hold"/>
                                        <p:tgtEl>
                                          <p:spTgt spid="2765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7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76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76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276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7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 animBg="1"/>
      <p:bldP spid="276483" grpId="0" animBg="1"/>
      <p:bldP spid="276494" grpId="0" animBg="1"/>
      <p:bldP spid="32777" grpId="0"/>
      <p:bldP spid="276529" grpId="0" animBg="1"/>
      <p:bldP spid="276529" grpId="1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ChangeArrowheads="1"/>
          </p:cNvSpPr>
          <p:nvPr/>
        </p:nvSpPr>
        <p:spPr bwMode="auto">
          <a:xfrm>
            <a:off x="5538312" y="1914426"/>
            <a:ext cx="2187575" cy="14255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fr-FR" sz="6000" b="1">
                <a:solidFill>
                  <a:schemeClr val="accent2"/>
                </a:solidFill>
                <a:latin typeface="Calibri" pitchFamily="34" charset="0"/>
              </a:rPr>
              <a:t>I</a:t>
            </a:r>
          </a:p>
        </p:txBody>
      </p:sp>
      <p:sp>
        <p:nvSpPr>
          <p:cNvPr id="276483" name="Rectangle 3"/>
          <p:cNvSpPr>
            <a:spLocks noChangeArrowheads="1"/>
          </p:cNvSpPr>
          <p:nvPr/>
        </p:nvSpPr>
        <p:spPr bwMode="auto">
          <a:xfrm>
            <a:off x="1318737" y="4494113"/>
            <a:ext cx="2189163" cy="15906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fr-FR" sz="1200" b="1" dirty="0">
              <a:solidFill>
                <a:schemeClr val="accent2"/>
              </a:solidFill>
              <a:latin typeface="Calibri" pitchFamily="34" charset="0"/>
            </a:endParaRPr>
          </a:p>
          <a:p>
            <a:pPr algn="ctr" eaLnBrk="0" hangingPunct="0"/>
            <a:r>
              <a:rPr lang="fr-FR" b="1" dirty="0">
                <a:solidFill>
                  <a:schemeClr val="accent2"/>
                </a:solidFill>
                <a:latin typeface="Calibri" pitchFamily="34" charset="0"/>
              </a:rPr>
              <a:t>Le patrimoine </a:t>
            </a:r>
          </a:p>
          <a:p>
            <a:pPr algn="ctr" eaLnBrk="0" hangingPunct="0"/>
            <a:r>
              <a:rPr lang="fr-FR" b="1" dirty="0">
                <a:solidFill>
                  <a:schemeClr val="accent2"/>
                </a:solidFill>
                <a:latin typeface="Calibri" pitchFamily="34" charset="0"/>
              </a:rPr>
              <a:t>de connaissances</a:t>
            </a:r>
            <a:r>
              <a:rPr lang="fr-FR" sz="2400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algn="ctr" eaLnBrk="0" hangingPunct="0"/>
            <a:r>
              <a:rPr lang="fr-FR" sz="6000" b="1" dirty="0">
                <a:solidFill>
                  <a:schemeClr val="accent2"/>
                </a:solidFill>
                <a:latin typeface="Calibri" pitchFamily="34" charset="0"/>
              </a:rPr>
              <a:t>K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23475" y="3568601"/>
            <a:ext cx="2560637" cy="925512"/>
            <a:chOff x="775" y="2704"/>
            <a:chExt cx="1613" cy="583"/>
          </a:xfrm>
        </p:grpSpPr>
        <p:sp>
          <p:nvSpPr>
            <p:cNvPr id="32814" name="Line 5"/>
            <p:cNvSpPr>
              <a:spLocks noChangeShapeType="1"/>
            </p:cNvSpPr>
            <p:nvPr/>
          </p:nvSpPr>
          <p:spPr bwMode="auto">
            <a:xfrm>
              <a:off x="1172" y="2704"/>
              <a:ext cx="0" cy="583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 type="none" w="sm" len="sm"/>
              <a:tailEnd type="stealth" w="lg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815" name="Line 6"/>
            <p:cNvSpPr>
              <a:spLocks noChangeShapeType="1"/>
            </p:cNvSpPr>
            <p:nvPr/>
          </p:nvSpPr>
          <p:spPr bwMode="auto">
            <a:xfrm flipV="1">
              <a:off x="2014" y="2704"/>
              <a:ext cx="0" cy="583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 type="none" w="sm" len="sm"/>
              <a:tailEnd type="stealth" w="lg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816" name="Text Box 7"/>
            <p:cNvSpPr txBox="1">
              <a:spLocks noChangeArrowheads="1"/>
            </p:cNvSpPr>
            <p:nvPr/>
          </p:nvSpPr>
          <p:spPr bwMode="auto">
            <a:xfrm>
              <a:off x="775" y="2906"/>
              <a:ext cx="116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fr-FR" b="1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32817" name="Text Box 8"/>
            <p:cNvSpPr txBox="1">
              <a:spLocks noChangeArrowheads="1"/>
            </p:cNvSpPr>
            <p:nvPr/>
          </p:nvSpPr>
          <p:spPr bwMode="auto">
            <a:xfrm>
              <a:off x="2272" y="2906"/>
              <a:ext cx="116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fr-FR" b="1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sp>
        <p:nvSpPr>
          <p:cNvPr id="276494" name="Rectangle 14"/>
          <p:cNvSpPr>
            <a:spLocks noChangeArrowheads="1"/>
          </p:cNvSpPr>
          <p:nvPr/>
        </p:nvSpPr>
        <p:spPr bwMode="auto">
          <a:xfrm>
            <a:off x="813912" y="1412776"/>
            <a:ext cx="8280400" cy="2136775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498124" y="1789013"/>
            <a:ext cx="4102947" cy="1533525"/>
            <a:chOff x="1011" y="1356"/>
            <a:chExt cx="2570" cy="966"/>
          </a:xfrm>
        </p:grpSpPr>
        <p:sp>
          <p:nvSpPr>
            <p:cNvPr id="32804" name="Rectangle 16"/>
            <p:cNvSpPr>
              <a:spLocks noChangeArrowheads="1"/>
            </p:cNvSpPr>
            <p:nvPr/>
          </p:nvSpPr>
          <p:spPr bwMode="auto">
            <a:xfrm>
              <a:off x="1011" y="1424"/>
              <a:ext cx="1378" cy="8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fr-FR" sz="1200" b="1">
                <a:solidFill>
                  <a:schemeClr val="accent2"/>
                </a:solidFill>
                <a:latin typeface="Calibri" pitchFamily="34" charset="0"/>
              </a:endParaRPr>
            </a:p>
            <a:p>
              <a:pPr algn="ctr" eaLnBrk="0" hangingPunct="0"/>
              <a:r>
                <a:rPr lang="fr-FR" b="1">
                  <a:solidFill>
                    <a:schemeClr val="accent2"/>
                  </a:solidFill>
                  <a:latin typeface="Calibri" pitchFamily="34" charset="0"/>
                </a:rPr>
                <a:t>Les acteurs de </a:t>
              </a:r>
            </a:p>
            <a:p>
              <a:pPr algn="ctr" eaLnBrk="0" hangingPunct="0"/>
              <a:r>
                <a:rPr lang="fr-FR" b="1">
                  <a:solidFill>
                    <a:schemeClr val="accent2"/>
                  </a:solidFill>
                  <a:latin typeface="Calibri" pitchFamily="34" charset="0"/>
                </a:rPr>
                <a:t>la connaissance</a:t>
              </a:r>
            </a:p>
            <a:p>
              <a:pPr algn="ctr" eaLnBrk="0" hangingPunct="0"/>
              <a:r>
                <a:rPr lang="fr-FR" sz="6000" b="1">
                  <a:solidFill>
                    <a:schemeClr val="accent2"/>
                  </a:solidFill>
                  <a:latin typeface="Calibri" pitchFamily="34" charset="0"/>
                </a:rPr>
                <a:t>A</a:t>
              </a:r>
            </a:p>
          </p:txBody>
        </p: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2394" y="1356"/>
              <a:ext cx="1187" cy="964"/>
              <a:chOff x="3196" y="647"/>
              <a:chExt cx="1187" cy="964"/>
            </a:xfrm>
          </p:grpSpPr>
          <p:sp>
            <p:nvSpPr>
              <p:cNvPr id="32806" name="Line 18"/>
              <p:cNvSpPr>
                <a:spLocks noChangeShapeType="1"/>
              </p:cNvSpPr>
              <p:nvPr/>
            </p:nvSpPr>
            <p:spPr bwMode="auto">
              <a:xfrm rot="-5400000">
                <a:off x="3790" y="291"/>
                <a:ext cx="0" cy="1187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prstDash val="sysDot"/>
                <a:round/>
                <a:headEnd type="none" w="sm" len="sm"/>
                <a:tailEnd type="stealth" w="lg" len="lg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07" name="Line 19"/>
              <p:cNvSpPr>
                <a:spLocks noChangeShapeType="1"/>
              </p:cNvSpPr>
              <p:nvPr/>
            </p:nvSpPr>
            <p:spPr bwMode="auto">
              <a:xfrm rot="5400000">
                <a:off x="3790" y="740"/>
                <a:ext cx="0" cy="1187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prstDash val="sysDot"/>
                <a:round/>
                <a:headEnd type="none" w="sm" len="sm"/>
                <a:tailEnd type="stealth" w="lg" len="lg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08" name="Text Box 20"/>
              <p:cNvSpPr txBox="1">
                <a:spLocks noChangeArrowheads="1"/>
              </p:cNvSpPr>
              <p:nvPr/>
            </p:nvSpPr>
            <p:spPr bwMode="auto">
              <a:xfrm>
                <a:off x="3699" y="647"/>
                <a:ext cx="116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fr-FR" b="1">
                  <a:solidFill>
                    <a:schemeClr val="accent2"/>
                  </a:solidFill>
                  <a:latin typeface="Calibri" pitchFamily="34" charset="0"/>
                </a:endParaRPr>
              </a:p>
            </p:txBody>
          </p:sp>
          <p:sp>
            <p:nvSpPr>
              <p:cNvPr id="32809" name="Text Box 21"/>
              <p:cNvSpPr txBox="1">
                <a:spLocks noChangeArrowheads="1"/>
              </p:cNvSpPr>
              <p:nvPr/>
            </p:nvSpPr>
            <p:spPr bwMode="auto">
              <a:xfrm>
                <a:off x="3697" y="1419"/>
                <a:ext cx="116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fr-FR" b="1">
                  <a:solidFill>
                    <a:schemeClr val="accent2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50" name="Rectangle 26"/>
          <p:cNvSpPr>
            <a:spLocks noChangeArrowheads="1"/>
          </p:cNvSpPr>
          <p:nvPr/>
        </p:nvSpPr>
        <p:spPr bwMode="auto">
          <a:xfrm>
            <a:off x="2216696" y="548680"/>
            <a:ext cx="547260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  <a:spcAft>
                <a:spcPct val="105000"/>
              </a:spcAft>
            </a:pPr>
            <a:r>
              <a:rPr lang="fr-FR" sz="2000" b="1" i="1" dirty="0" smtClean="0">
                <a:solidFill>
                  <a:schemeClr val="accent2"/>
                </a:solidFill>
                <a:latin typeface="Calibri" pitchFamily="34" charset="0"/>
              </a:rPr>
              <a:t>Le modèle du « patrimoine de connaissance »</a:t>
            </a:r>
            <a:br>
              <a:rPr lang="fr-FR" sz="2000" b="1" i="1" dirty="0" smtClean="0">
                <a:solidFill>
                  <a:schemeClr val="accent2"/>
                </a:solidFill>
                <a:latin typeface="Calibri" pitchFamily="34" charset="0"/>
              </a:rPr>
            </a:br>
            <a:r>
              <a:rPr lang="fr-FR" sz="2000" b="1" i="1" dirty="0" smtClean="0">
                <a:solidFill>
                  <a:schemeClr val="accent2"/>
                </a:solidFill>
                <a:latin typeface="Calibri" pitchFamily="34" charset="0"/>
              </a:rPr>
              <a:t>Les flux cognitifs</a:t>
            </a:r>
            <a:endParaRPr lang="fr-FR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4054198" y="1772816"/>
            <a:ext cx="984180" cy="30777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b="1" dirty="0" smtClean="0">
                <a:solidFill>
                  <a:schemeClr val="accent2"/>
                </a:solidFill>
                <a:latin typeface="Calibri" pitchFamily="34" charset="0"/>
              </a:rPr>
              <a:t>Expression</a:t>
            </a:r>
            <a:endParaRPr lang="fr-FR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126206" y="2492896"/>
            <a:ext cx="1235595" cy="30777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b="1" dirty="0" smtClean="0">
                <a:solidFill>
                  <a:schemeClr val="accent2"/>
                </a:solidFill>
                <a:latin typeface="Calibri" pitchFamily="34" charset="0"/>
              </a:rPr>
              <a:t>Appropriation</a:t>
            </a:r>
            <a:endParaRPr lang="fr-FR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53" name="Rectangle 49"/>
          <p:cNvSpPr>
            <a:spLocks noChangeArrowheads="1"/>
          </p:cNvSpPr>
          <p:nvPr/>
        </p:nvSpPr>
        <p:spPr bwMode="auto">
          <a:xfrm>
            <a:off x="3224997" y="3913311"/>
            <a:ext cx="901209" cy="30777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b="1" dirty="0" smtClean="0">
                <a:solidFill>
                  <a:schemeClr val="accent2"/>
                </a:solidFill>
                <a:latin typeface="Calibri" pitchFamily="34" charset="0"/>
              </a:rPr>
              <a:t>Cognition</a:t>
            </a:r>
            <a:endParaRPr lang="fr-FR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54" name="Rectangle 49"/>
          <p:cNvSpPr>
            <a:spLocks noChangeArrowheads="1"/>
          </p:cNvSpPr>
          <p:nvPr/>
        </p:nvSpPr>
        <p:spPr bwMode="auto">
          <a:xfrm>
            <a:off x="560512" y="3923258"/>
            <a:ext cx="1117422" cy="30777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b="1" dirty="0" smtClean="0">
                <a:solidFill>
                  <a:schemeClr val="accent2"/>
                </a:solidFill>
                <a:latin typeface="Calibri" pitchFamily="34" charset="0"/>
              </a:rPr>
              <a:t>Compétence</a:t>
            </a:r>
            <a:endParaRPr lang="fr-FR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grpSp>
        <p:nvGrpSpPr>
          <p:cNvPr id="67" name="Groupe 66"/>
          <p:cNvGrpSpPr/>
          <p:nvPr/>
        </p:nvGrpSpPr>
        <p:grpSpPr>
          <a:xfrm>
            <a:off x="3512840" y="3356989"/>
            <a:ext cx="5059000" cy="2467351"/>
            <a:chOff x="3512840" y="3356989"/>
            <a:chExt cx="5059000" cy="2467351"/>
          </a:xfrm>
        </p:grpSpPr>
        <p:sp>
          <p:nvSpPr>
            <p:cNvPr id="60" name="Line 26"/>
            <p:cNvSpPr>
              <a:spLocks noChangeShapeType="1"/>
            </p:cNvSpPr>
            <p:nvPr/>
          </p:nvSpPr>
          <p:spPr bwMode="auto">
            <a:xfrm>
              <a:off x="3512840" y="5040473"/>
              <a:ext cx="2592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Line 27"/>
            <p:cNvSpPr>
              <a:spLocks noChangeShapeType="1"/>
            </p:cNvSpPr>
            <p:nvPr/>
          </p:nvSpPr>
          <p:spPr bwMode="auto">
            <a:xfrm flipV="1">
              <a:off x="6103020" y="3356991"/>
              <a:ext cx="2108" cy="16808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 flipV="1">
              <a:off x="3512840" y="5516563"/>
              <a:ext cx="31683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Line 29"/>
            <p:cNvSpPr>
              <a:spLocks noChangeShapeType="1"/>
            </p:cNvSpPr>
            <p:nvPr/>
          </p:nvSpPr>
          <p:spPr bwMode="auto">
            <a:xfrm flipV="1">
              <a:off x="6681192" y="3356989"/>
              <a:ext cx="0" cy="21595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Text Box 30"/>
            <p:cNvSpPr txBox="1">
              <a:spLocks noChangeArrowheads="1"/>
            </p:cNvSpPr>
            <p:nvPr/>
          </p:nvSpPr>
          <p:spPr bwMode="auto">
            <a:xfrm>
              <a:off x="3944888" y="4705399"/>
              <a:ext cx="1301318" cy="3077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i="1" dirty="0" smtClean="0">
                  <a:solidFill>
                    <a:schemeClr val="accent2"/>
                  </a:solidFill>
                  <a:latin typeface="Calibri" pitchFamily="34" charset="0"/>
                </a:rPr>
                <a:t>Externalisation</a:t>
              </a:r>
              <a:endParaRPr lang="fr-FR" i="1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65" name="Text Box 31"/>
            <p:cNvSpPr txBox="1">
              <a:spLocks noChangeArrowheads="1"/>
            </p:cNvSpPr>
            <p:nvPr/>
          </p:nvSpPr>
          <p:spPr bwMode="auto">
            <a:xfrm>
              <a:off x="3944888" y="5516563"/>
              <a:ext cx="1270796" cy="3077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i="1" dirty="0" smtClean="0">
                  <a:solidFill>
                    <a:schemeClr val="accent2"/>
                  </a:solidFill>
                  <a:latin typeface="Calibri" pitchFamily="34" charset="0"/>
                </a:rPr>
                <a:t>Internalisation</a:t>
              </a:r>
              <a:endParaRPr lang="fr-FR" i="1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66" name="Text Box 30"/>
            <p:cNvSpPr txBox="1">
              <a:spLocks noChangeArrowheads="1"/>
            </p:cNvSpPr>
            <p:nvPr/>
          </p:nvSpPr>
          <p:spPr bwMode="auto">
            <a:xfrm>
              <a:off x="6825208" y="4509120"/>
              <a:ext cx="1746632" cy="5232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i="1" dirty="0" smtClean="0">
                  <a:solidFill>
                    <a:schemeClr val="accent2"/>
                  </a:solidFill>
                  <a:latin typeface="Calibri" pitchFamily="34" charset="0"/>
                </a:rPr>
                <a:t>Autres types de flux</a:t>
              </a:r>
            </a:p>
            <a:p>
              <a:pPr eaLnBrk="0" hangingPunct="0"/>
              <a:r>
                <a:rPr lang="fr-FR" i="1" dirty="0" smtClean="0">
                  <a:solidFill>
                    <a:schemeClr val="accent2"/>
                  </a:solidFill>
                  <a:latin typeface="Calibri" pitchFamily="34" charset="0"/>
                </a:rPr>
                <a:t>(Théorie de </a:t>
              </a:r>
              <a:r>
                <a:rPr lang="fr-FR" i="1" dirty="0" err="1" smtClean="0">
                  <a:solidFill>
                    <a:schemeClr val="accent2"/>
                  </a:solidFill>
                  <a:latin typeface="Calibri" pitchFamily="34" charset="0"/>
                </a:rPr>
                <a:t>Nonaka</a:t>
              </a:r>
              <a:r>
                <a:rPr lang="fr-FR" i="1" dirty="0" smtClean="0">
                  <a:solidFill>
                    <a:schemeClr val="accent2"/>
                  </a:solidFill>
                  <a:latin typeface="Calibri" pitchFamily="34" charset="0"/>
                </a:rPr>
                <a:t> )</a:t>
              </a:r>
              <a:endParaRPr lang="fr-FR" i="1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e 41"/>
          <p:cNvGrpSpPr/>
          <p:nvPr/>
        </p:nvGrpSpPr>
        <p:grpSpPr>
          <a:xfrm>
            <a:off x="3871913" y="1363663"/>
            <a:ext cx="5761037" cy="2126437"/>
            <a:chOff x="3871913" y="1363663"/>
            <a:chExt cx="5761037" cy="2126437"/>
          </a:xfrm>
        </p:grpSpPr>
        <p:sp>
          <p:nvSpPr>
            <p:cNvPr id="421890" name="Rectangle 2"/>
            <p:cNvSpPr>
              <a:spLocks noChangeArrowheads="1"/>
            </p:cNvSpPr>
            <p:nvPr/>
          </p:nvSpPr>
          <p:spPr bwMode="auto">
            <a:xfrm>
              <a:off x="3871913" y="3059113"/>
              <a:ext cx="762000" cy="95250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421892" name="Rectangle 4"/>
            <p:cNvSpPr>
              <a:spLocks noChangeArrowheads="1"/>
            </p:cNvSpPr>
            <p:nvPr/>
          </p:nvSpPr>
          <p:spPr bwMode="auto">
            <a:xfrm>
              <a:off x="3871913" y="1363663"/>
              <a:ext cx="5761037" cy="77788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421894" name="Rectangle 6"/>
            <p:cNvSpPr>
              <a:spLocks noChangeArrowheads="1"/>
            </p:cNvSpPr>
            <p:nvPr/>
          </p:nvSpPr>
          <p:spPr bwMode="auto">
            <a:xfrm>
              <a:off x="3871913" y="1427163"/>
              <a:ext cx="73025" cy="1727200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421895" name="Rectangle 7"/>
            <p:cNvSpPr>
              <a:spLocks noChangeArrowheads="1"/>
            </p:cNvSpPr>
            <p:nvPr/>
          </p:nvSpPr>
          <p:spPr bwMode="auto">
            <a:xfrm>
              <a:off x="9561513" y="1366838"/>
              <a:ext cx="71437" cy="1800225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421896" name="AutoShape 8"/>
            <p:cNvSpPr>
              <a:spLocks noChangeArrowheads="1"/>
            </p:cNvSpPr>
            <p:nvPr/>
          </p:nvSpPr>
          <p:spPr bwMode="auto">
            <a:xfrm>
              <a:off x="8924925" y="3089276"/>
              <a:ext cx="695325" cy="128588"/>
            </a:xfrm>
            <a:prstGeom prst="leftArrow">
              <a:avLst>
                <a:gd name="adj1" fmla="val 50000"/>
                <a:gd name="adj2" fmla="val 135185"/>
              </a:avLst>
            </a:prstGeom>
            <a:solidFill>
              <a:schemeClr val="bg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421907" name="Rectangle 19"/>
            <p:cNvSpPr>
              <a:spLocks noChangeArrowheads="1"/>
            </p:cNvSpPr>
            <p:nvPr/>
          </p:nvSpPr>
          <p:spPr bwMode="auto">
            <a:xfrm>
              <a:off x="4232275" y="1558926"/>
              <a:ext cx="1728787" cy="48736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fr-FR" sz="1200" b="1" dirty="0">
                  <a:solidFill>
                    <a:schemeClr val="accent2"/>
                  </a:solidFill>
                  <a:latin typeface="Calibri" pitchFamily="34" charset="0"/>
                </a:rPr>
                <a:t>Connaissances explicites</a:t>
              </a:r>
            </a:p>
            <a:p>
              <a:pPr algn="ctr" eaLnBrk="0" hangingPunct="0"/>
              <a:r>
                <a:rPr lang="fr-FR" sz="1200" b="1" dirty="0">
                  <a:solidFill>
                    <a:schemeClr val="accent2"/>
                  </a:solidFill>
                  <a:latin typeface="Calibri" pitchFamily="34" charset="0"/>
                </a:rPr>
                <a:t>(Information)</a:t>
              </a:r>
            </a:p>
          </p:txBody>
        </p:sp>
        <p:sp>
          <p:nvSpPr>
            <p:cNvPr id="421908" name="Line 20"/>
            <p:cNvSpPr>
              <a:spLocks noChangeShapeType="1"/>
            </p:cNvSpPr>
            <p:nvPr/>
          </p:nvSpPr>
          <p:spPr bwMode="auto">
            <a:xfrm>
              <a:off x="6032500" y="1785938"/>
              <a:ext cx="115252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arrow" w="lg" len="lg"/>
              <a:tailEnd type="arrow" w="lg" len="lg"/>
            </a:ln>
            <a:effectLst/>
          </p:spPr>
          <p:txBody>
            <a:bodyPr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421909" name="Line 21"/>
            <p:cNvSpPr>
              <a:spLocks noChangeShapeType="1"/>
            </p:cNvSpPr>
            <p:nvPr/>
          </p:nvSpPr>
          <p:spPr bwMode="auto">
            <a:xfrm flipV="1">
              <a:off x="5199063" y="2151063"/>
              <a:ext cx="0" cy="6270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arrow" w="lg" len="lg"/>
            </a:ln>
            <a:effectLst/>
          </p:spPr>
          <p:txBody>
            <a:bodyPr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421910" name="Line 22"/>
            <p:cNvSpPr>
              <a:spLocks noChangeShapeType="1"/>
            </p:cNvSpPr>
            <p:nvPr/>
          </p:nvSpPr>
          <p:spPr bwMode="auto">
            <a:xfrm>
              <a:off x="8297863" y="2082801"/>
              <a:ext cx="0" cy="6254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arrow" w="lg" len="lg"/>
            </a:ln>
            <a:effectLst/>
          </p:spPr>
          <p:txBody>
            <a:bodyPr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421911" name="Text Box 23"/>
            <p:cNvSpPr txBox="1">
              <a:spLocks noChangeArrowheads="1"/>
            </p:cNvSpPr>
            <p:nvPr/>
          </p:nvSpPr>
          <p:spPr bwMode="auto">
            <a:xfrm>
              <a:off x="4052003" y="2363788"/>
              <a:ext cx="1141595" cy="27699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>
                  <a:solidFill>
                    <a:schemeClr val="accent2"/>
                  </a:solidFill>
                  <a:latin typeface="+mn-lt"/>
                </a:rPr>
                <a:t>Externalisation</a:t>
              </a:r>
            </a:p>
          </p:txBody>
        </p:sp>
        <p:sp>
          <p:nvSpPr>
            <p:cNvPr id="421912" name="Text Box 24"/>
            <p:cNvSpPr txBox="1">
              <a:spLocks noChangeArrowheads="1"/>
            </p:cNvSpPr>
            <p:nvPr/>
          </p:nvSpPr>
          <p:spPr bwMode="auto">
            <a:xfrm>
              <a:off x="8315247" y="2292351"/>
              <a:ext cx="1119344" cy="27699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>
                  <a:solidFill>
                    <a:schemeClr val="accent2"/>
                  </a:solidFill>
                  <a:latin typeface="+mn-lt"/>
                </a:rPr>
                <a:t>Internalisation</a:t>
              </a:r>
            </a:p>
          </p:txBody>
        </p:sp>
        <p:sp>
          <p:nvSpPr>
            <p:cNvPr id="421913" name="Rectangle 25"/>
            <p:cNvSpPr>
              <a:spLocks noChangeArrowheads="1"/>
            </p:cNvSpPr>
            <p:nvPr/>
          </p:nvSpPr>
          <p:spPr bwMode="auto">
            <a:xfrm>
              <a:off x="7256463" y="1570038"/>
              <a:ext cx="1728787" cy="48736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fr-FR" sz="1200" b="1">
                  <a:solidFill>
                    <a:schemeClr val="accent2"/>
                  </a:solidFill>
                  <a:latin typeface="Calibri" pitchFamily="34" charset="0"/>
                </a:rPr>
                <a:t>Connaissances explicites</a:t>
              </a:r>
            </a:p>
            <a:p>
              <a:pPr algn="ctr" eaLnBrk="0" hangingPunct="0"/>
              <a:r>
                <a:rPr lang="fr-FR" sz="1200" b="1">
                  <a:solidFill>
                    <a:schemeClr val="accent2"/>
                  </a:solidFill>
                  <a:latin typeface="Calibri" pitchFamily="34" charset="0"/>
                </a:rPr>
                <a:t>(Information)</a:t>
              </a:r>
            </a:p>
          </p:txBody>
        </p:sp>
        <p:sp>
          <p:nvSpPr>
            <p:cNvPr id="421914" name="Rectangle 26"/>
            <p:cNvSpPr>
              <a:spLocks noChangeArrowheads="1"/>
            </p:cNvSpPr>
            <p:nvPr/>
          </p:nvSpPr>
          <p:spPr bwMode="auto">
            <a:xfrm>
              <a:off x="4303713" y="2847976"/>
              <a:ext cx="1573212" cy="5556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fr-FR" sz="1200" b="1">
                  <a:solidFill>
                    <a:schemeClr val="accent2"/>
                  </a:solidFill>
                  <a:latin typeface="Calibri" pitchFamily="34" charset="0"/>
                </a:rPr>
                <a:t> Connaissances tacites</a:t>
              </a:r>
            </a:p>
          </p:txBody>
        </p:sp>
        <p:sp>
          <p:nvSpPr>
            <p:cNvPr id="421915" name="Rectangle 27"/>
            <p:cNvSpPr>
              <a:spLocks noChangeArrowheads="1"/>
            </p:cNvSpPr>
            <p:nvPr/>
          </p:nvSpPr>
          <p:spPr bwMode="auto">
            <a:xfrm>
              <a:off x="7185025" y="2867026"/>
              <a:ext cx="1573212" cy="5556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fr-FR" sz="1200" b="1">
                  <a:solidFill>
                    <a:schemeClr val="accent2"/>
                  </a:solidFill>
                  <a:latin typeface="Calibri" pitchFamily="34" charset="0"/>
                </a:rPr>
                <a:t> Connaissances tacites</a:t>
              </a:r>
            </a:p>
          </p:txBody>
        </p:sp>
        <p:sp>
          <p:nvSpPr>
            <p:cNvPr id="421916" name="Line 28"/>
            <p:cNvSpPr>
              <a:spLocks noChangeShapeType="1"/>
            </p:cNvSpPr>
            <p:nvPr/>
          </p:nvSpPr>
          <p:spPr bwMode="auto">
            <a:xfrm>
              <a:off x="5961063" y="3154363"/>
              <a:ext cx="115252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arrow" w="lg" len="lg"/>
              <a:tailEnd type="arrow" w="lg" len="lg"/>
            </a:ln>
            <a:effectLst/>
          </p:spPr>
          <p:txBody>
            <a:bodyPr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421917" name="Text Box 29"/>
            <p:cNvSpPr txBox="1">
              <a:spLocks noChangeArrowheads="1"/>
            </p:cNvSpPr>
            <p:nvPr/>
          </p:nvSpPr>
          <p:spPr bwMode="auto">
            <a:xfrm>
              <a:off x="6132971" y="1844676"/>
              <a:ext cx="1021433" cy="27699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>
                  <a:solidFill>
                    <a:schemeClr val="accent2"/>
                  </a:solidFill>
                  <a:latin typeface="+mn-lt"/>
                </a:rPr>
                <a:t>Combinaison</a:t>
              </a:r>
            </a:p>
          </p:txBody>
        </p:sp>
        <p:sp>
          <p:nvSpPr>
            <p:cNvPr id="421918" name="Text Box 30"/>
            <p:cNvSpPr txBox="1">
              <a:spLocks noChangeArrowheads="1"/>
            </p:cNvSpPr>
            <p:nvPr/>
          </p:nvSpPr>
          <p:spPr bwMode="auto">
            <a:xfrm>
              <a:off x="6008419" y="3213101"/>
              <a:ext cx="987963" cy="27699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>
                  <a:solidFill>
                    <a:schemeClr val="accent2"/>
                  </a:solidFill>
                  <a:latin typeface="+mn-lt"/>
                </a:rPr>
                <a:t>Socialisation</a:t>
              </a:r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258763" y="3879850"/>
            <a:ext cx="5761037" cy="1927999"/>
            <a:chOff x="258763" y="3879850"/>
            <a:chExt cx="5761037" cy="1927999"/>
          </a:xfrm>
        </p:grpSpPr>
        <p:sp>
          <p:nvSpPr>
            <p:cNvPr id="421898" name="Rectangle 10"/>
            <p:cNvSpPr>
              <a:spLocks noChangeArrowheads="1"/>
            </p:cNvSpPr>
            <p:nvPr/>
          </p:nvSpPr>
          <p:spPr bwMode="auto">
            <a:xfrm>
              <a:off x="258763" y="5589588"/>
              <a:ext cx="1081087" cy="80963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421900" name="Rectangle 12"/>
            <p:cNvSpPr>
              <a:spLocks noChangeArrowheads="1"/>
            </p:cNvSpPr>
            <p:nvPr/>
          </p:nvSpPr>
          <p:spPr bwMode="auto">
            <a:xfrm>
              <a:off x="258763" y="3879850"/>
              <a:ext cx="5761037" cy="77788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421902" name="Rectangle 14"/>
            <p:cNvSpPr>
              <a:spLocks noChangeArrowheads="1"/>
            </p:cNvSpPr>
            <p:nvPr/>
          </p:nvSpPr>
          <p:spPr bwMode="auto">
            <a:xfrm>
              <a:off x="258763" y="3943350"/>
              <a:ext cx="73025" cy="1727200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421903" name="Rectangle 15"/>
            <p:cNvSpPr>
              <a:spLocks noChangeArrowheads="1"/>
            </p:cNvSpPr>
            <p:nvPr/>
          </p:nvSpPr>
          <p:spPr bwMode="auto">
            <a:xfrm>
              <a:off x="5949950" y="3946525"/>
              <a:ext cx="69850" cy="1582738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421904" name="AutoShape 16"/>
            <p:cNvSpPr>
              <a:spLocks noChangeArrowheads="1"/>
            </p:cNvSpPr>
            <p:nvPr/>
          </p:nvSpPr>
          <p:spPr bwMode="auto">
            <a:xfrm>
              <a:off x="4867275" y="5445125"/>
              <a:ext cx="1127125" cy="128588"/>
            </a:xfrm>
            <a:prstGeom prst="leftArrow">
              <a:avLst>
                <a:gd name="adj1" fmla="val 50000"/>
                <a:gd name="adj2" fmla="val 219136"/>
              </a:avLst>
            </a:prstGeom>
            <a:solidFill>
              <a:schemeClr val="bg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421920" name="Rectangle 32"/>
            <p:cNvSpPr>
              <a:spLocks noChangeArrowheads="1"/>
            </p:cNvSpPr>
            <p:nvPr/>
          </p:nvSpPr>
          <p:spPr bwMode="auto">
            <a:xfrm>
              <a:off x="1354138" y="4144963"/>
              <a:ext cx="458787" cy="42386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fr-FR" sz="2000" b="1">
                  <a:solidFill>
                    <a:schemeClr val="accent2"/>
                  </a:solidFill>
                  <a:latin typeface="Calibri" pitchFamily="34" charset="0"/>
                </a:rPr>
                <a:t>I</a:t>
              </a:r>
            </a:p>
          </p:txBody>
        </p:sp>
        <p:sp>
          <p:nvSpPr>
            <p:cNvPr id="421921" name="Line 33"/>
            <p:cNvSpPr>
              <a:spLocks noChangeShapeType="1"/>
            </p:cNvSpPr>
            <p:nvPr/>
          </p:nvSpPr>
          <p:spPr bwMode="auto">
            <a:xfrm>
              <a:off x="1946275" y="4356100"/>
              <a:ext cx="22352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arrow" w="lg" len="lg"/>
              <a:tailEnd type="arrow" w="lg" len="lg"/>
            </a:ln>
            <a:effectLst/>
          </p:spPr>
          <p:txBody>
            <a:bodyPr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421922" name="Rectangle 34"/>
            <p:cNvSpPr>
              <a:spLocks noChangeArrowheads="1"/>
            </p:cNvSpPr>
            <p:nvPr/>
          </p:nvSpPr>
          <p:spPr bwMode="auto">
            <a:xfrm>
              <a:off x="4445000" y="4114800"/>
              <a:ext cx="460375" cy="42386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fr-FR" sz="2000" b="1">
                  <a:solidFill>
                    <a:schemeClr val="accent2"/>
                  </a:solidFill>
                  <a:latin typeface="Calibri" pitchFamily="34" charset="0"/>
                </a:rPr>
                <a:t>I</a:t>
              </a:r>
            </a:p>
          </p:txBody>
        </p:sp>
        <p:sp>
          <p:nvSpPr>
            <p:cNvPr id="421923" name="Line 35"/>
            <p:cNvSpPr>
              <a:spLocks noChangeShapeType="1"/>
            </p:cNvSpPr>
            <p:nvPr/>
          </p:nvSpPr>
          <p:spPr bwMode="auto">
            <a:xfrm>
              <a:off x="2471738" y="5507038"/>
              <a:ext cx="138112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arrow" w="lg" len="lg"/>
              <a:tailEnd type="arrow" w="lg" len="lg"/>
            </a:ln>
            <a:effectLst/>
          </p:spPr>
          <p:txBody>
            <a:bodyPr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421924" name="Line 36"/>
            <p:cNvSpPr>
              <a:spLocks noChangeShapeType="1"/>
            </p:cNvSpPr>
            <p:nvPr/>
          </p:nvSpPr>
          <p:spPr bwMode="auto">
            <a:xfrm flipV="1">
              <a:off x="1550988" y="4659313"/>
              <a:ext cx="0" cy="5445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arrow" w="lg" len="lg"/>
            </a:ln>
            <a:effectLst/>
          </p:spPr>
          <p:txBody>
            <a:bodyPr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421925" name="Line 37"/>
            <p:cNvSpPr>
              <a:spLocks noChangeShapeType="1"/>
            </p:cNvSpPr>
            <p:nvPr/>
          </p:nvSpPr>
          <p:spPr bwMode="auto">
            <a:xfrm>
              <a:off x="4706938" y="4598988"/>
              <a:ext cx="0" cy="5445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arrow" w="lg" len="lg"/>
            </a:ln>
            <a:effectLst/>
          </p:spPr>
          <p:txBody>
            <a:bodyPr/>
            <a:lstStyle/>
            <a:p>
              <a:endParaRPr lang="fr-FR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421926" name="Text Box 38"/>
            <p:cNvSpPr txBox="1">
              <a:spLocks noChangeArrowheads="1"/>
            </p:cNvSpPr>
            <p:nvPr/>
          </p:nvSpPr>
          <p:spPr bwMode="auto">
            <a:xfrm>
              <a:off x="575132" y="4819650"/>
              <a:ext cx="870623" cy="27699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>
                  <a:solidFill>
                    <a:schemeClr val="accent2"/>
                  </a:solidFill>
                  <a:latin typeface="+mn-lt"/>
                </a:rPr>
                <a:t>Expression</a:t>
              </a:r>
            </a:p>
          </p:txBody>
        </p:sp>
        <p:sp>
          <p:nvSpPr>
            <p:cNvPr id="421927" name="Text Box 39"/>
            <p:cNvSpPr txBox="1">
              <a:spLocks noChangeArrowheads="1"/>
            </p:cNvSpPr>
            <p:nvPr/>
          </p:nvSpPr>
          <p:spPr bwMode="auto">
            <a:xfrm>
              <a:off x="4734883" y="4794250"/>
              <a:ext cx="1088696" cy="27699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>
                  <a:solidFill>
                    <a:schemeClr val="accent2"/>
                  </a:solidFill>
                  <a:latin typeface="+mn-lt"/>
                </a:rPr>
                <a:t>Appropriation</a:t>
              </a:r>
            </a:p>
          </p:txBody>
        </p:sp>
        <p:sp>
          <p:nvSpPr>
            <p:cNvPr id="421928" name="Rectangle 40"/>
            <p:cNvSpPr>
              <a:spLocks noChangeArrowheads="1"/>
            </p:cNvSpPr>
            <p:nvPr/>
          </p:nvSpPr>
          <p:spPr bwMode="auto">
            <a:xfrm>
              <a:off x="1312863" y="5307013"/>
              <a:ext cx="460375" cy="4254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fr-FR" sz="2000" b="1">
                  <a:solidFill>
                    <a:schemeClr val="accent2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421929" name="Rectangle 41"/>
            <p:cNvSpPr>
              <a:spLocks noChangeArrowheads="1"/>
            </p:cNvSpPr>
            <p:nvPr/>
          </p:nvSpPr>
          <p:spPr bwMode="auto">
            <a:xfrm>
              <a:off x="4456113" y="5307013"/>
              <a:ext cx="460375" cy="4254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fr-FR" sz="2000" b="1">
                  <a:solidFill>
                    <a:schemeClr val="accent2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421930" name="Text Box 42"/>
            <p:cNvSpPr txBox="1">
              <a:spLocks noChangeArrowheads="1"/>
            </p:cNvSpPr>
            <p:nvPr/>
          </p:nvSpPr>
          <p:spPr bwMode="auto">
            <a:xfrm>
              <a:off x="2603958" y="4437063"/>
              <a:ext cx="1021433" cy="27699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accent2"/>
                  </a:solidFill>
                  <a:latin typeface="+mn-lt"/>
                </a:rPr>
                <a:t>Combinaison</a:t>
              </a:r>
            </a:p>
          </p:txBody>
        </p:sp>
        <p:sp>
          <p:nvSpPr>
            <p:cNvPr id="421931" name="Text Box 43"/>
            <p:cNvSpPr txBox="1">
              <a:spLocks noChangeArrowheads="1"/>
            </p:cNvSpPr>
            <p:nvPr/>
          </p:nvSpPr>
          <p:spPr bwMode="auto">
            <a:xfrm>
              <a:off x="2610996" y="5530850"/>
              <a:ext cx="1023229" cy="27699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accent2"/>
                  </a:solidFill>
                  <a:latin typeface="+mn-lt"/>
                </a:rPr>
                <a:t>Socialisation</a:t>
              </a:r>
              <a:endParaRPr lang="fr-FR" sz="1200" b="1" dirty="0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38" name="Rectangle 26"/>
          <p:cNvSpPr>
            <a:spLocks noChangeArrowheads="1"/>
          </p:cNvSpPr>
          <p:nvPr/>
        </p:nvSpPr>
        <p:spPr bwMode="auto">
          <a:xfrm>
            <a:off x="2216696" y="332656"/>
            <a:ext cx="547260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  <a:spcAft>
                <a:spcPct val="105000"/>
              </a:spcAft>
            </a:pPr>
            <a:r>
              <a:rPr lang="fr-FR" sz="2000" b="1" i="1" dirty="0" smtClean="0">
                <a:solidFill>
                  <a:schemeClr val="accent2"/>
                </a:solidFill>
                <a:latin typeface="Calibri" pitchFamily="34" charset="0"/>
              </a:rPr>
              <a:t>Les modes de transformation des connaissances dans l’organisation</a:t>
            </a:r>
            <a:endParaRPr lang="fr-FR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632520" y="1916832"/>
            <a:ext cx="270477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800" b="1" dirty="0" smtClean="0">
                <a:solidFill>
                  <a:schemeClr val="accent2"/>
                </a:solidFill>
                <a:latin typeface="+mn-lt"/>
              </a:rPr>
              <a:t>Le modèle SECI de </a:t>
            </a:r>
            <a:r>
              <a:rPr lang="fr-FR" sz="1800" b="1" dirty="0" err="1" smtClean="0">
                <a:solidFill>
                  <a:schemeClr val="accent2"/>
                </a:solidFill>
                <a:latin typeface="+mn-lt"/>
              </a:rPr>
              <a:t>Nonaka</a:t>
            </a:r>
            <a:endParaRPr lang="fr-FR" sz="1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1" name="Text Box 42"/>
          <p:cNvSpPr txBox="1">
            <a:spLocks noChangeArrowheads="1"/>
          </p:cNvSpPr>
          <p:nvPr/>
        </p:nvSpPr>
        <p:spPr bwMode="auto">
          <a:xfrm>
            <a:off x="6159996" y="4365104"/>
            <a:ext cx="33151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800" b="1" dirty="0" smtClean="0">
                <a:solidFill>
                  <a:schemeClr val="accent2"/>
                </a:solidFill>
                <a:latin typeface="+mn-lt"/>
              </a:rPr>
              <a:t>Transcription dans le modèle AIK</a:t>
            </a:r>
            <a:endParaRPr lang="fr-FR" sz="1800" b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2000250" y="980728"/>
            <a:ext cx="5616575" cy="360045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40125" y="4581178"/>
            <a:ext cx="2244725" cy="2008188"/>
            <a:chOff x="2230" y="2978"/>
            <a:chExt cx="1414" cy="1265"/>
          </a:xfrm>
        </p:grpSpPr>
        <p:sp>
          <p:nvSpPr>
            <p:cNvPr id="1049" name="Line 4"/>
            <p:cNvSpPr>
              <a:spLocks noChangeShapeType="1"/>
            </p:cNvSpPr>
            <p:nvPr/>
          </p:nvSpPr>
          <p:spPr bwMode="auto">
            <a:xfrm>
              <a:off x="3029" y="2978"/>
              <a:ext cx="8" cy="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stealth" w="lg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0" name="Text Box 5"/>
            <p:cNvSpPr txBox="1">
              <a:spLocks noChangeArrowheads="1"/>
            </p:cNvSpPr>
            <p:nvPr/>
          </p:nvSpPr>
          <p:spPr bwMode="auto">
            <a:xfrm>
              <a:off x="2230" y="4066"/>
              <a:ext cx="1414" cy="17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sz="1200" b="1">
                  <a:solidFill>
                    <a:schemeClr val="accent2"/>
                  </a:solidFill>
                  <a:latin typeface="Calibri" pitchFamily="34" charset="0"/>
                </a:rPr>
                <a:t>Un système qui crée de la valeur</a:t>
              </a:r>
            </a:p>
          </p:txBody>
        </p:sp>
        <p:graphicFrame>
          <p:nvGraphicFramePr>
            <p:cNvPr id="1026" name="Object 6"/>
            <p:cNvGraphicFramePr>
              <a:graphicFrameLocks noChangeAspect="1"/>
            </p:cNvGraphicFramePr>
            <p:nvPr/>
          </p:nvGraphicFramePr>
          <p:xfrm>
            <a:off x="2804" y="3521"/>
            <a:ext cx="450" cy="453"/>
          </p:xfrm>
          <a:graphic>
            <a:graphicData uri="http://schemas.openxmlformats.org/presentationml/2006/ole">
              <p:oleObj spid="_x0000_s101378" name="Clip" r:id="rId3" imgW="1862280" imgH="1875960" progId="">
                <p:embed/>
              </p:oleObj>
            </a:graphicData>
          </a:graphic>
        </p:graphicFrame>
      </p:grp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2433638" y="115888"/>
            <a:ext cx="53276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fr-FR" sz="1600" b="1" dirty="0">
                <a:solidFill>
                  <a:schemeClr val="accent2"/>
                </a:solidFill>
                <a:latin typeface="Calibri" pitchFamily="34" charset="0"/>
              </a:rPr>
              <a:t>En </a:t>
            </a:r>
            <a:r>
              <a:rPr lang="fr-FR" sz="1600" b="1" dirty="0" smtClean="0">
                <a:solidFill>
                  <a:schemeClr val="accent2"/>
                </a:solidFill>
                <a:latin typeface="Calibri" pitchFamily="34" charset="0"/>
              </a:rPr>
              <a:t>résumé </a:t>
            </a:r>
            <a:r>
              <a:rPr lang="fr-FR" sz="1600" b="1" dirty="0">
                <a:solidFill>
                  <a:schemeClr val="accent2"/>
                </a:solidFill>
                <a:latin typeface="Calibri" pitchFamily="34" charset="0"/>
              </a:rPr>
              <a:t>:</a:t>
            </a:r>
          </a:p>
          <a:p>
            <a:pPr algn="ctr" eaLnBrk="0" hangingPunct="0"/>
            <a:r>
              <a:rPr lang="fr-FR" sz="1600" b="1" dirty="0">
                <a:solidFill>
                  <a:schemeClr val="accent2"/>
                </a:solidFill>
                <a:latin typeface="Calibri" pitchFamily="34" charset="0"/>
              </a:rPr>
              <a:t>Les composantes de la gestion des connaissances</a:t>
            </a:r>
          </a:p>
          <a:p>
            <a:pPr algn="ctr" eaLnBrk="0" hangingPunct="0"/>
            <a:r>
              <a:rPr lang="fr-FR" sz="1600" b="1" dirty="0" smtClean="0">
                <a:solidFill>
                  <a:schemeClr val="accent2"/>
                </a:solidFill>
                <a:latin typeface="Calibri" pitchFamily="34" charset="0"/>
              </a:rPr>
              <a:t>(sur </a:t>
            </a:r>
            <a:r>
              <a:rPr lang="fr-FR" sz="1600" b="1" dirty="0">
                <a:solidFill>
                  <a:schemeClr val="accent2"/>
                </a:solidFill>
                <a:latin typeface="Calibri" pitchFamily="34" charset="0"/>
              </a:rPr>
              <a:t>le modèle théorique </a:t>
            </a:r>
            <a:r>
              <a:rPr lang="fr-FR" sz="1600" b="1" dirty="0" smtClean="0">
                <a:solidFill>
                  <a:schemeClr val="accent2"/>
                </a:solidFill>
                <a:latin typeface="Calibri" pitchFamily="34" charset="0"/>
              </a:rPr>
              <a:t>étendu)</a:t>
            </a:r>
            <a:endParaRPr lang="fr-FR" sz="16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79561" name="Rectangle 9"/>
          <p:cNvSpPr>
            <a:spLocks noChangeArrowheads="1"/>
          </p:cNvSpPr>
          <p:nvPr/>
        </p:nvSpPr>
        <p:spPr bwMode="auto">
          <a:xfrm>
            <a:off x="2359025" y="1177578"/>
            <a:ext cx="5186363" cy="1457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9562" name="Rectangle 10"/>
          <p:cNvSpPr>
            <a:spLocks noChangeArrowheads="1"/>
          </p:cNvSpPr>
          <p:nvPr/>
        </p:nvSpPr>
        <p:spPr bwMode="auto">
          <a:xfrm>
            <a:off x="3081338" y="1464916"/>
            <a:ext cx="1404937" cy="10255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fr-FR" sz="6000" b="1">
                <a:solidFill>
                  <a:schemeClr val="accent2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79563" name="Line 11"/>
          <p:cNvSpPr>
            <a:spLocks noChangeShapeType="1"/>
          </p:cNvSpPr>
          <p:nvPr/>
        </p:nvSpPr>
        <p:spPr bwMode="auto">
          <a:xfrm flipV="1">
            <a:off x="5240338" y="2634903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279564" name="Line 12"/>
          <p:cNvSpPr>
            <a:spLocks noChangeShapeType="1"/>
          </p:cNvSpPr>
          <p:nvPr/>
        </p:nvSpPr>
        <p:spPr bwMode="auto">
          <a:xfrm rot="-5400000">
            <a:off x="5097463" y="1122015"/>
            <a:ext cx="0" cy="11525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stealth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279565" name="Line 13"/>
          <p:cNvSpPr>
            <a:spLocks noChangeShapeType="1"/>
          </p:cNvSpPr>
          <p:nvPr/>
        </p:nvSpPr>
        <p:spPr bwMode="auto">
          <a:xfrm rot="5400000">
            <a:off x="5060950" y="1734791"/>
            <a:ext cx="0" cy="10795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stealth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279566" name="AutoShape 14"/>
          <p:cNvSpPr>
            <a:spLocks/>
          </p:cNvSpPr>
          <p:nvPr/>
        </p:nvSpPr>
        <p:spPr bwMode="auto">
          <a:xfrm>
            <a:off x="7400925" y="1266478"/>
            <a:ext cx="2305050" cy="792163"/>
          </a:xfrm>
          <a:prstGeom prst="borderCallout2">
            <a:avLst>
              <a:gd name="adj1" fmla="val 14431"/>
              <a:gd name="adj2" fmla="val -3306"/>
              <a:gd name="adj3" fmla="val 14431"/>
              <a:gd name="adj4" fmla="val -8745"/>
              <a:gd name="adj5" fmla="val 101000"/>
              <a:gd name="adj6" fmla="val -14185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r>
              <a:rPr lang="fr-FR" sz="1200">
                <a:solidFill>
                  <a:schemeClr val="accent2"/>
                </a:solidFill>
                <a:latin typeface="Calibri" pitchFamily="34" charset="0"/>
              </a:rPr>
              <a:t>Un </a:t>
            </a:r>
            <a:r>
              <a:rPr lang="fr-FR" sz="1200" b="1">
                <a:solidFill>
                  <a:schemeClr val="accent2"/>
                </a:solidFill>
                <a:latin typeface="Calibri" pitchFamily="34" charset="0"/>
              </a:rPr>
              <a:t>système d’information</a:t>
            </a:r>
            <a:r>
              <a:rPr lang="fr-FR" sz="1200">
                <a:solidFill>
                  <a:schemeClr val="accent2"/>
                </a:solidFill>
                <a:latin typeface="Calibri" pitchFamily="34" charset="0"/>
              </a:rPr>
              <a:t> qui stocke, traite et met à disposition les informations de l’organisation</a:t>
            </a:r>
          </a:p>
        </p:txBody>
      </p:sp>
      <p:sp>
        <p:nvSpPr>
          <p:cNvPr id="279567" name="AutoShape 15"/>
          <p:cNvSpPr>
            <a:spLocks/>
          </p:cNvSpPr>
          <p:nvPr/>
        </p:nvSpPr>
        <p:spPr bwMode="auto">
          <a:xfrm>
            <a:off x="46038" y="1282353"/>
            <a:ext cx="2546350" cy="790575"/>
          </a:xfrm>
          <a:prstGeom prst="borderCallout2">
            <a:avLst>
              <a:gd name="adj1" fmla="val 14458"/>
              <a:gd name="adj2" fmla="val 102991"/>
              <a:gd name="adj3" fmla="val 14458"/>
              <a:gd name="adj4" fmla="val 110847"/>
              <a:gd name="adj5" fmla="val 98593"/>
              <a:gd name="adj6" fmla="val 11876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r>
              <a:rPr lang="fr-FR" sz="1200">
                <a:solidFill>
                  <a:schemeClr val="accent2"/>
                </a:solidFill>
                <a:latin typeface="Calibri" pitchFamily="34" charset="0"/>
              </a:rPr>
              <a:t>Des </a:t>
            </a:r>
            <a:r>
              <a:rPr lang="fr-FR" sz="1200" b="1">
                <a:solidFill>
                  <a:schemeClr val="accent2"/>
                </a:solidFill>
                <a:latin typeface="Calibri" pitchFamily="34" charset="0"/>
              </a:rPr>
              <a:t>acteurs de la connaissance</a:t>
            </a:r>
            <a:r>
              <a:rPr lang="fr-FR" sz="1200">
                <a:solidFill>
                  <a:schemeClr val="accent2"/>
                </a:solidFill>
                <a:latin typeface="Calibri" pitchFamily="34" charset="0"/>
              </a:rPr>
              <a:t>, regroupés en communautés de savoir, qui partagent et créent la connaissance</a:t>
            </a:r>
          </a:p>
        </p:txBody>
      </p:sp>
      <p:sp>
        <p:nvSpPr>
          <p:cNvPr id="279568" name="Rectangle 16"/>
          <p:cNvSpPr>
            <a:spLocks noChangeArrowheads="1"/>
          </p:cNvSpPr>
          <p:nvPr/>
        </p:nvSpPr>
        <p:spPr bwMode="auto">
          <a:xfrm>
            <a:off x="5673725" y="1464916"/>
            <a:ext cx="1404938" cy="10255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fr-FR" sz="6000" b="1" dirty="0">
                <a:solidFill>
                  <a:schemeClr val="accent2"/>
                </a:solidFill>
                <a:latin typeface="Calibri" pitchFamily="34" charset="0"/>
              </a:rPr>
              <a:t>I</a:t>
            </a:r>
          </a:p>
        </p:txBody>
      </p:sp>
      <p:sp>
        <p:nvSpPr>
          <p:cNvPr id="279569" name="Rectangle 17"/>
          <p:cNvSpPr>
            <a:spLocks noChangeArrowheads="1"/>
          </p:cNvSpPr>
          <p:nvPr/>
        </p:nvSpPr>
        <p:spPr bwMode="auto">
          <a:xfrm>
            <a:off x="4268788" y="3282603"/>
            <a:ext cx="1404937" cy="10255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fr-FR" sz="6000" b="1">
                <a:solidFill>
                  <a:schemeClr val="accent2"/>
                </a:solidFill>
                <a:latin typeface="Calibri" pitchFamily="34" charset="0"/>
              </a:rPr>
              <a:t>K</a:t>
            </a:r>
          </a:p>
        </p:txBody>
      </p:sp>
      <p:sp>
        <p:nvSpPr>
          <p:cNvPr id="279570" name="AutoShape 18"/>
          <p:cNvSpPr>
            <a:spLocks/>
          </p:cNvSpPr>
          <p:nvPr/>
        </p:nvSpPr>
        <p:spPr bwMode="auto">
          <a:xfrm>
            <a:off x="6008688" y="3066703"/>
            <a:ext cx="2592387" cy="647700"/>
          </a:xfrm>
          <a:prstGeom prst="borderCallout2">
            <a:avLst>
              <a:gd name="adj1" fmla="val 17648"/>
              <a:gd name="adj2" fmla="val -2940"/>
              <a:gd name="adj3" fmla="val 17648"/>
              <a:gd name="adj4" fmla="val -7778"/>
              <a:gd name="adj5" fmla="val 123528"/>
              <a:gd name="adj6" fmla="val -12616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r>
              <a:rPr lang="fr-FR" sz="1200">
                <a:solidFill>
                  <a:schemeClr val="accent2"/>
                </a:solidFill>
                <a:latin typeface="Calibri" pitchFamily="34" charset="0"/>
              </a:rPr>
              <a:t>Un </a:t>
            </a:r>
            <a:r>
              <a:rPr lang="fr-FR" sz="1200" b="1">
                <a:solidFill>
                  <a:schemeClr val="accent2"/>
                </a:solidFill>
                <a:latin typeface="Calibri" pitchFamily="34" charset="0"/>
              </a:rPr>
              <a:t>patrimoine de connaissances</a:t>
            </a:r>
            <a:r>
              <a:rPr lang="fr-FR" sz="1200">
                <a:solidFill>
                  <a:schemeClr val="accent2"/>
                </a:solidFill>
                <a:latin typeface="Calibri" pitchFamily="34" charset="0"/>
              </a:rPr>
              <a:t> où s’accumulent les savoirs créés et utilisés dans l’organisation</a:t>
            </a:r>
          </a:p>
        </p:txBody>
      </p:sp>
      <p:sp>
        <p:nvSpPr>
          <p:cNvPr id="279571" name="Line 19"/>
          <p:cNvSpPr>
            <a:spLocks noChangeShapeType="1"/>
          </p:cNvSpPr>
          <p:nvPr/>
        </p:nvSpPr>
        <p:spPr bwMode="auto">
          <a:xfrm>
            <a:off x="4521200" y="2634903"/>
            <a:ext cx="127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279572" name="Rectangle 20"/>
          <p:cNvSpPr>
            <a:spLocks noChangeArrowheads="1"/>
          </p:cNvSpPr>
          <p:nvPr/>
        </p:nvSpPr>
        <p:spPr bwMode="auto">
          <a:xfrm>
            <a:off x="5457825" y="5227291"/>
            <a:ext cx="1404938" cy="10255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fr-FR" sz="6000" b="1">
                <a:solidFill>
                  <a:schemeClr val="accent2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279573" name="AutoShape 21"/>
          <p:cNvSpPr>
            <a:spLocks/>
          </p:cNvSpPr>
          <p:nvPr/>
        </p:nvSpPr>
        <p:spPr bwMode="auto">
          <a:xfrm>
            <a:off x="7243763" y="4506566"/>
            <a:ext cx="2305050" cy="1008062"/>
          </a:xfrm>
          <a:prstGeom prst="borderCallout2">
            <a:avLst>
              <a:gd name="adj1" fmla="val 11338"/>
              <a:gd name="adj2" fmla="val -3306"/>
              <a:gd name="adj3" fmla="val 11338"/>
              <a:gd name="adj4" fmla="val -9644"/>
              <a:gd name="adj5" fmla="val 79370"/>
              <a:gd name="adj6" fmla="val -16046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r>
              <a:rPr lang="fr-FR" sz="1200">
                <a:solidFill>
                  <a:schemeClr val="accent2"/>
                </a:solidFill>
                <a:latin typeface="Calibri" pitchFamily="34" charset="0"/>
              </a:rPr>
              <a:t>L’</a:t>
            </a:r>
            <a:r>
              <a:rPr lang="fr-FR" sz="1200" b="1">
                <a:solidFill>
                  <a:schemeClr val="accent2"/>
                </a:solidFill>
                <a:latin typeface="Calibri" pitchFamily="34" charset="0"/>
              </a:rPr>
              <a:t>environnement</a:t>
            </a:r>
            <a:r>
              <a:rPr lang="fr-FR" sz="1200">
                <a:solidFill>
                  <a:schemeClr val="accent2"/>
                </a:solidFill>
                <a:latin typeface="Calibri" pitchFamily="34" charset="0"/>
              </a:rPr>
              <a:t> qui contient des informations essentielles qui doivent être </a:t>
            </a:r>
            <a:r>
              <a:rPr lang="fr-FR" sz="1200" smtClean="0">
                <a:solidFill>
                  <a:schemeClr val="accent2"/>
                </a:solidFill>
                <a:latin typeface="Calibri" pitchFamily="34" charset="0"/>
              </a:rPr>
              <a:t>transformées </a:t>
            </a:r>
            <a:r>
              <a:rPr lang="fr-FR" sz="1200">
                <a:solidFill>
                  <a:schemeClr val="accent2"/>
                </a:solidFill>
                <a:latin typeface="Calibri" pitchFamily="34" charset="0"/>
              </a:rPr>
              <a:t>en connaissances utiles pour l’organisation</a:t>
            </a:r>
          </a:p>
        </p:txBody>
      </p:sp>
      <p:sp>
        <p:nvSpPr>
          <p:cNvPr id="279574" name="Rectangle 22"/>
          <p:cNvSpPr>
            <a:spLocks noChangeArrowheads="1"/>
          </p:cNvSpPr>
          <p:nvPr/>
        </p:nvSpPr>
        <p:spPr bwMode="auto">
          <a:xfrm>
            <a:off x="2720975" y="5227291"/>
            <a:ext cx="1439863" cy="10080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fr-FR" sz="6000" b="1">
                <a:solidFill>
                  <a:schemeClr val="accent2"/>
                </a:solidFill>
                <a:latin typeface="Calibri" pitchFamily="34" charset="0"/>
              </a:rPr>
              <a:t>M</a:t>
            </a:r>
          </a:p>
        </p:txBody>
      </p:sp>
      <p:sp>
        <p:nvSpPr>
          <p:cNvPr id="279575" name="AutoShape 23"/>
          <p:cNvSpPr>
            <a:spLocks/>
          </p:cNvSpPr>
          <p:nvPr/>
        </p:nvSpPr>
        <p:spPr bwMode="auto">
          <a:xfrm>
            <a:off x="57150" y="4506566"/>
            <a:ext cx="2376488" cy="790575"/>
          </a:xfrm>
          <a:prstGeom prst="borderCallout2">
            <a:avLst>
              <a:gd name="adj1" fmla="val 14458"/>
              <a:gd name="adj2" fmla="val 103208"/>
              <a:gd name="adj3" fmla="val 14458"/>
              <a:gd name="adj4" fmla="val 115162"/>
              <a:gd name="adj5" fmla="val 96384"/>
              <a:gd name="adj6" fmla="val 127255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r>
              <a:rPr lang="fr-FR" sz="1200">
                <a:solidFill>
                  <a:schemeClr val="accent2"/>
                </a:solidFill>
                <a:latin typeface="Calibri" pitchFamily="34" charset="0"/>
              </a:rPr>
              <a:t>Le </a:t>
            </a:r>
            <a:r>
              <a:rPr lang="fr-FR" sz="1200" b="1">
                <a:solidFill>
                  <a:schemeClr val="accent2"/>
                </a:solidFill>
                <a:latin typeface="Calibri" pitchFamily="34" charset="0"/>
              </a:rPr>
              <a:t>marché (clients)</a:t>
            </a:r>
            <a:r>
              <a:rPr lang="fr-FR" sz="1200">
                <a:solidFill>
                  <a:schemeClr val="accent2"/>
                </a:solidFill>
                <a:latin typeface="Calibri" pitchFamily="34" charset="0"/>
              </a:rPr>
              <a:t>, dont la connaissance est fondamentale pour le fonctionnement de l’organisation</a:t>
            </a:r>
          </a:p>
        </p:txBody>
      </p:sp>
      <p:sp>
        <p:nvSpPr>
          <p:cNvPr id="279576" name="Line 24"/>
          <p:cNvSpPr>
            <a:spLocks noChangeShapeType="1"/>
          </p:cNvSpPr>
          <p:nvPr/>
        </p:nvSpPr>
        <p:spPr bwMode="auto">
          <a:xfrm flipV="1">
            <a:off x="3943350" y="4579591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279577" name="Line 25"/>
          <p:cNvSpPr>
            <a:spLocks noChangeShapeType="1"/>
          </p:cNvSpPr>
          <p:nvPr/>
        </p:nvSpPr>
        <p:spPr bwMode="auto">
          <a:xfrm>
            <a:off x="3224213" y="4579591"/>
            <a:ext cx="127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279578" name="Line 26"/>
          <p:cNvSpPr>
            <a:spLocks noChangeShapeType="1"/>
          </p:cNvSpPr>
          <p:nvPr/>
        </p:nvSpPr>
        <p:spPr bwMode="auto">
          <a:xfrm flipV="1">
            <a:off x="6465888" y="4579591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279579" name="Line 27"/>
          <p:cNvSpPr>
            <a:spLocks noChangeShapeType="1"/>
          </p:cNvSpPr>
          <p:nvPr/>
        </p:nvSpPr>
        <p:spPr bwMode="auto">
          <a:xfrm>
            <a:off x="5746750" y="4579591"/>
            <a:ext cx="127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79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9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79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9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79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9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79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27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7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9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79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7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7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7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7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7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7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7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7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7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7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7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61" grpId="0" animBg="1"/>
      <p:bldP spid="279562" grpId="0" animBg="1"/>
      <p:bldP spid="279563" grpId="0" animBg="1"/>
      <p:bldP spid="279564" grpId="0" animBg="1"/>
      <p:bldP spid="279565" grpId="0" animBg="1"/>
      <p:bldP spid="279568" grpId="0" animBg="1"/>
      <p:bldP spid="279569" grpId="0" animBg="1"/>
      <p:bldP spid="279571" grpId="0" animBg="1"/>
      <p:bldP spid="279572" grpId="0" animBg="1"/>
      <p:bldP spid="279574" grpId="0" animBg="1"/>
      <p:bldP spid="279576" grpId="0" animBg="1"/>
      <p:bldP spid="279577" grpId="0" animBg="1"/>
      <p:bldP spid="279578" grpId="0" animBg="1"/>
      <p:bldP spid="27957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4145</TotalTime>
  <Words>432</Words>
  <Application>Microsoft Office PowerPoint</Application>
  <PresentationFormat>Format A4 (210 x 297 mm)</PresentationFormat>
  <Paragraphs>128</Paragraphs>
  <Slides>16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Default Design</vt:lpstr>
      <vt:lpstr>Clip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Company>Groupe ESSEC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 I P</dc:title>
  <dc:creator>Jean-Louis Roy</dc:creator>
  <cp:lastModifiedBy>Jean-Louis Ermine</cp:lastModifiedBy>
  <cp:revision>113</cp:revision>
  <dcterms:created xsi:type="dcterms:W3CDTF">2010-11-25T07:39:51Z</dcterms:created>
  <dcterms:modified xsi:type="dcterms:W3CDTF">2014-03-13T14:52:42Z</dcterms:modified>
</cp:coreProperties>
</file>