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22" r:id="rId2"/>
    <p:sldId id="508" r:id="rId3"/>
    <p:sldId id="509" r:id="rId4"/>
    <p:sldId id="510" r:id="rId5"/>
    <p:sldId id="511" r:id="rId6"/>
    <p:sldId id="512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449" r:id="rId17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2" autoAdjust="0"/>
    <p:restoredTop sz="96494" autoAdjust="0"/>
  </p:normalViewPr>
  <p:slideViewPr>
    <p:cSldViewPr showGuides="1">
      <p:cViewPr>
        <p:scale>
          <a:sx n="70" d="100"/>
          <a:sy n="70" d="100"/>
        </p:scale>
        <p:origin x="-978" y="-7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28/09/2014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431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1863" y="293688"/>
            <a:ext cx="5516562" cy="382111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évolution sur plusieurs décennies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578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431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09550" y="0"/>
            <a:ext cx="5457825" cy="37798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88640" y="3419872"/>
            <a:ext cx="6336704" cy="5472608"/>
          </a:xfrm>
        </p:spPr>
        <p:txBody>
          <a:bodyPr>
            <a:noAutofit/>
          </a:bodyPr>
          <a:lstStyle/>
          <a:p>
            <a:pPr>
              <a:defRPr/>
            </a:pPr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8371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7431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432CD-F1EA-4C28-8860-392E7BE45DB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957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‹N°›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Thierry</a:t>
            </a:r>
            <a:r>
              <a:rPr lang="en-CA" sz="1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Burger-</a:t>
            </a:r>
            <a:r>
              <a:rPr lang="en-CA" sz="1000" kern="1200" baseline="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Helmchen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smtClean="0">
                <a:latin typeface="Arial" pitchFamily="34" charset="0"/>
                <a:cs typeface="Arial" pitchFamily="34" charset="0"/>
              </a:rPr>
              <a:t> n°4, 2014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Projet </a:t>
            </a:r>
            <a:r>
              <a:rPr lang="fr-FR" sz="2800" b="1" i="1" dirty="0" err="1" smtClean="0">
                <a:solidFill>
                  <a:srgbClr val="002060"/>
                </a:solidFill>
                <a:latin typeface="Calibri" pitchFamily="34" charset="0"/>
              </a:rPr>
              <a:t>BourbaKeM</a:t>
            </a:r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4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</a:p>
          <a:p>
            <a:pPr algn="ctr"/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Introduction à </a:t>
            </a:r>
            <a:r>
              <a:rPr lang="fr-FR" sz="2800" b="1" i="1" dirty="0" smtClean="0">
                <a:solidFill>
                  <a:srgbClr val="002060"/>
                </a:solidFill>
                <a:latin typeface="Calibri" pitchFamily="34" charset="0"/>
              </a:rPr>
              <a:t>l’Economie et à la Gestion de la Créativité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4292600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400" b="1" i="1" dirty="0" smtClean="0">
                <a:solidFill>
                  <a:srgbClr val="002060"/>
                </a:solidFill>
                <a:latin typeface="Calibri" pitchFamily="34" charset="0"/>
              </a:rPr>
              <a:t>Thierry </a:t>
            </a:r>
            <a:r>
              <a:rPr lang="fr-FR" sz="2400" b="1" i="1" dirty="0" smtClean="0">
                <a:solidFill>
                  <a:srgbClr val="002060"/>
                </a:solidFill>
                <a:latin typeface="Calibri" pitchFamily="34" charset="0"/>
              </a:rPr>
              <a:t>BURGER-HELMCHEN</a:t>
            </a:r>
            <a:endParaRPr lang="fr-FR" sz="2400" b="1" i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0593" name="Picture 1" descr="U:\AGeCSO\Logo\Logo final AGeCS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32656"/>
            <a:ext cx="1116012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9" y="1628801"/>
            <a:ext cx="9164963" cy="422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489" y="5949280"/>
            <a:ext cx="9164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  <a:latin typeface="+mn-lt"/>
              </a:rPr>
              <a:t>Créativité et innovation, source : adapté de Carrier et </a:t>
            </a:r>
            <a:r>
              <a:rPr lang="fr-FR" dirty="0" err="1">
                <a:solidFill>
                  <a:schemeClr val="accent2"/>
                </a:solidFill>
                <a:latin typeface="+mn-lt"/>
              </a:rPr>
              <a:t>Gélinas</a:t>
            </a:r>
            <a:r>
              <a:rPr lang="fr-FR" dirty="0">
                <a:solidFill>
                  <a:schemeClr val="accent2"/>
                </a:solidFill>
                <a:latin typeface="+mn-lt"/>
              </a:rPr>
              <a:t> (2011 :259)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26898" y="1527048"/>
            <a:ext cx="9150605" cy="45720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 travail le plus connu est celui de Teresa Amabile expliquant que la créativité telle qu’elle devrait s’exprimer dans une entreprise dépend de trois choses :</a:t>
            </a:r>
          </a:p>
          <a:p>
            <a:pPr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1- </a:t>
            </a:r>
            <a:r>
              <a:rPr lang="fr-FR" b="1" i="1" dirty="0" smtClean="0">
                <a:solidFill>
                  <a:schemeClr val="accent2"/>
                </a:solidFill>
              </a:rPr>
              <a:t>l’expertise de la personne</a:t>
            </a:r>
            <a:r>
              <a:rPr lang="fr-FR" dirty="0" smtClean="0">
                <a:solidFill>
                  <a:schemeClr val="accent2"/>
                </a:solidFill>
              </a:rPr>
              <a:t> et ici l’expertise est quelque chose qui est propre à chaque individu et qui correspond à son histoire, son éducation, le lycée et l’université qu’il a fréquentés, quelles sont les connaissances  qu’il a acquises mais aussi l’expertise en termes de travail. Cela dépend donc du vécu de chacun.</a:t>
            </a:r>
          </a:p>
          <a:p>
            <a:pPr algn="just"/>
            <a:endParaRPr lang="fr-FR" dirty="0" smtClean="0">
              <a:solidFill>
                <a:schemeClr val="accent2"/>
              </a:solidFill>
            </a:endParaRP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2- </a:t>
            </a:r>
            <a:r>
              <a:rPr lang="fr-FR" b="1" i="1" dirty="0" smtClean="0">
                <a:solidFill>
                  <a:schemeClr val="accent2"/>
                </a:solidFill>
              </a:rPr>
              <a:t>la personnalité </a:t>
            </a:r>
            <a:r>
              <a:rPr lang="fr-FR" dirty="0" smtClean="0">
                <a:solidFill>
                  <a:schemeClr val="accent2"/>
                </a:solidFill>
              </a:rPr>
              <a:t>qui serait à priori quelque chose de plutôt inné, certains d’entre nous sont plus ouverts à la naissance ou ont plus d’empathie par rapport à certains problèmes.</a:t>
            </a:r>
          </a:p>
          <a:p>
            <a:pPr algn="just"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3- </a:t>
            </a:r>
            <a:r>
              <a:rPr lang="fr-FR" b="1" i="1" dirty="0" smtClean="0">
                <a:solidFill>
                  <a:schemeClr val="accent2"/>
                </a:solidFill>
              </a:rPr>
              <a:t>la motivation personnelle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grpSp>
        <p:nvGrpSpPr>
          <p:cNvPr id="3" name="Groupe 8"/>
          <p:cNvGrpSpPr>
            <a:grpSpLocks/>
          </p:cNvGrpSpPr>
          <p:nvPr/>
        </p:nvGrpSpPr>
        <p:grpSpPr bwMode="auto">
          <a:xfrm>
            <a:off x="272480" y="1700808"/>
            <a:ext cx="9361040" cy="3816424"/>
            <a:chOff x="0" y="0"/>
            <a:chExt cx="69488" cy="32322"/>
          </a:xfrm>
        </p:grpSpPr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60" y="0"/>
              <a:ext cx="34970" cy="28016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27711"/>
              <a:ext cx="69488" cy="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+mn-lt"/>
                  <a:ea typeface="PMingLiU" pitchFamily="18" charset="-120"/>
                  <a:cs typeface="Arial" pitchFamily="34" charset="0"/>
                </a:rPr>
                <a:t>Les sources de la créativité au niveau individuel (Amabile, 1997)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3" y="1870670"/>
            <a:ext cx="5892006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488504" y="2276872"/>
            <a:ext cx="9150605" cy="1901952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</a:rPr>
              <a:t>Pour Tina </a:t>
            </a:r>
            <a:r>
              <a:rPr lang="fr-FR" dirty="0" err="1" smtClean="0">
                <a:solidFill>
                  <a:schemeClr val="accent2"/>
                </a:solidFill>
              </a:rPr>
              <a:t>Seeling</a:t>
            </a:r>
            <a:r>
              <a:rPr lang="fr-FR" dirty="0" smtClean="0">
                <a:solidFill>
                  <a:schemeClr val="accent2"/>
                </a:solidFill>
              </a:rPr>
              <a:t> la créativité est une intersection entre beaucoup d’éléments… d’où la difficulté pour les managers d’en gérer toutes les composantes</a:t>
            </a:r>
          </a:p>
          <a:p>
            <a:pPr algn="just"/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58" y="1844824"/>
            <a:ext cx="8034893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2216696" y="5013176"/>
            <a:ext cx="5761037" cy="998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Merci pour votre attention</a:t>
            </a:r>
            <a:endParaRPr lang="fr-FR" sz="3600" kern="10" dirty="0">
              <a:ln w="9525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396617" y="476672"/>
            <a:ext cx="5112766" cy="7105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Fin de l’élément </a:t>
            </a:r>
            <a:r>
              <a:rPr lang="fr-FR" sz="3600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n°4</a:t>
            </a:r>
            <a:endParaRPr lang="fr-FR" sz="3600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720455" y="1662534"/>
            <a:ext cx="2465090" cy="2630066"/>
            <a:chOff x="3720455" y="1662534"/>
            <a:chExt cx="2465090" cy="2630066"/>
          </a:xfrm>
        </p:grpSpPr>
        <p:pic>
          <p:nvPicPr>
            <p:cNvPr id="7" name="Picture 2" descr="U:\GeCSO\AGeCSO\penrose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0455" y="1662534"/>
              <a:ext cx="2465090" cy="2630066"/>
            </a:xfrm>
            <a:prstGeom prst="rect">
              <a:avLst/>
            </a:prstGeom>
            <a:noFill/>
          </p:spPr>
        </p:pic>
        <p:cxnSp>
          <p:nvCxnSpPr>
            <p:cNvPr id="9" name="Connecteur droit 8"/>
            <p:cNvCxnSpPr/>
            <p:nvPr/>
          </p:nvCxnSpPr>
          <p:spPr>
            <a:xfrm>
              <a:off x="4953653" y="3135116"/>
              <a:ext cx="0" cy="55990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4953653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 flipV="1">
              <a:off x="4663727" y="2634593"/>
              <a:ext cx="289926" cy="5005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4752066" y="3140968"/>
              <a:ext cx="400788" cy="32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5114285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>
              <a:off x="4788282" y="3048324"/>
              <a:ext cx="112" cy="8679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756756" y="4140369"/>
            <a:ext cx="4392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Association pour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Ge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stion des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onnaissances dans la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ociété et les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</a:rPr>
              <a:t>O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rganisations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accent2"/>
                </a:solidFill>
              </a:rPr>
              <a:t>La </a:t>
            </a:r>
            <a:r>
              <a:rPr lang="fr-FR" b="1" dirty="0">
                <a:solidFill>
                  <a:schemeClr val="accent2"/>
                </a:solidFill>
              </a:rPr>
              <a:t>créativité</a:t>
            </a:r>
            <a:r>
              <a:rPr lang="fr-FR" dirty="0">
                <a:solidFill>
                  <a:schemeClr val="accent2"/>
                </a:solidFill>
              </a:rPr>
              <a:t> décrit — de façon générale — la capacité d'un individu ou d'un groupe à imaginer ou construire et mettre en œuvre un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concept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neuf</a:t>
            </a:r>
            <a:r>
              <a:rPr lang="fr-FR" dirty="0">
                <a:solidFill>
                  <a:schemeClr val="accent2"/>
                </a:solidFill>
              </a:rPr>
              <a:t>, un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objet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nouveau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ou à </a:t>
            </a:r>
            <a:r>
              <a:rPr lang="fr-FR" dirty="0" smtClean="0">
                <a:solidFill>
                  <a:schemeClr val="accent2"/>
                </a:solidFill>
              </a:rPr>
              <a:t>découvrir, </a:t>
            </a:r>
            <a:r>
              <a:rPr lang="fr-FR" dirty="0">
                <a:solidFill>
                  <a:schemeClr val="accent2"/>
                </a:solidFill>
              </a:rPr>
              <a:t>une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fr-FR" i="1" dirty="0"/>
              <a:t>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originale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à un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problème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accent2"/>
                </a:solidFill>
              </a:rPr>
              <a:t>Une manière de </a:t>
            </a:r>
            <a:r>
              <a:rPr lang="fr-FR" b="1" dirty="0" smtClean="0">
                <a:solidFill>
                  <a:schemeClr val="accent2"/>
                </a:solidFill>
              </a:rPr>
              <a:t>penser</a:t>
            </a:r>
            <a:r>
              <a:rPr lang="fr-FR" dirty="0" smtClean="0">
                <a:solidFill>
                  <a:schemeClr val="accent2"/>
                </a:solidFill>
              </a:rPr>
              <a:t> et de </a:t>
            </a:r>
            <a:r>
              <a:rPr lang="fr-FR" b="1" dirty="0" smtClean="0">
                <a:solidFill>
                  <a:schemeClr val="accent2"/>
                </a:solidFill>
              </a:rPr>
              <a:t>faire</a:t>
            </a:r>
            <a:r>
              <a:rPr lang="fr-FR" dirty="0" smtClean="0">
                <a:solidFill>
                  <a:schemeClr val="accent2"/>
                </a:solidFill>
              </a:rPr>
              <a:t> qui permet de produire des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idées</a:t>
            </a:r>
            <a:r>
              <a:rPr lang="fr-FR" i="1" dirty="0" smtClean="0"/>
              <a:t>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inattendues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et 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utiles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							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576064"/>
          </a:xfr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  <a:spcAft>
                <a:spcPct val="105000"/>
              </a:spcAft>
            </a:pPr>
            <a:r>
              <a:rPr lang="fr-FR" sz="3200" b="1" i="1" kern="1200" dirty="0" smtClean="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rPr>
              <a:t>Créativité - Définition</a:t>
            </a:r>
            <a:endParaRPr lang="fr-FR" sz="3200" b="1" i="1" kern="1200" dirty="0">
              <a:solidFill>
                <a:schemeClr val="accent2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60712" y="3068960"/>
            <a:ext cx="5054530" cy="37021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>
                <a:solidFill>
                  <a:schemeClr val="accent2"/>
                </a:solidFill>
              </a:rPr>
              <a:t>É</a:t>
            </a:r>
            <a:r>
              <a:rPr lang="fr-FR" dirty="0" smtClean="0">
                <a:solidFill>
                  <a:schemeClr val="accent2"/>
                </a:solidFill>
              </a:rPr>
              <a:t>conomie </a:t>
            </a:r>
            <a:r>
              <a:rPr lang="fr-FR" dirty="0">
                <a:solidFill>
                  <a:schemeClr val="accent2"/>
                </a:solidFill>
              </a:rPr>
              <a:t>de la </a:t>
            </a:r>
            <a:r>
              <a:rPr lang="fr-FR" dirty="0" smtClean="0">
                <a:solidFill>
                  <a:schemeClr val="accent2"/>
                </a:solidFill>
              </a:rPr>
              <a:t>technologie</a:t>
            </a:r>
          </a:p>
          <a:p>
            <a:pPr marL="0" indent="0" algn="ctr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dirty="0">
                <a:solidFill>
                  <a:schemeClr val="accent2"/>
                </a:solidFill>
              </a:rPr>
              <a:t>Économie de </a:t>
            </a:r>
            <a:r>
              <a:rPr lang="fr-FR" dirty="0" smtClean="0">
                <a:solidFill>
                  <a:schemeClr val="accent2"/>
                </a:solidFill>
              </a:rPr>
              <a:t>l'innovation</a:t>
            </a:r>
          </a:p>
          <a:p>
            <a:pPr marL="0" indent="0" algn="ctr">
              <a:buNone/>
            </a:pPr>
            <a:endParaRPr lang="fr-FR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FR" sz="1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chemeClr val="accent2"/>
                </a:solidFill>
              </a:rPr>
              <a:t>Économie de la </a:t>
            </a:r>
            <a:r>
              <a:rPr lang="fr-FR" sz="3200" dirty="0" smtClean="0">
                <a:solidFill>
                  <a:schemeClr val="accent2"/>
                </a:solidFill>
              </a:rPr>
              <a:t>connaissance</a:t>
            </a:r>
          </a:p>
          <a:p>
            <a:pPr marL="0" indent="0" algn="ctr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fr-FR" sz="3600" b="1" dirty="0" smtClean="0">
                <a:solidFill>
                  <a:schemeClr val="accent2"/>
                </a:solidFill>
              </a:rPr>
              <a:t>Économie </a:t>
            </a:r>
            <a:r>
              <a:rPr lang="fr-FR" sz="3600" b="1" dirty="0">
                <a:solidFill>
                  <a:schemeClr val="accent2"/>
                </a:solidFill>
              </a:rPr>
              <a:t>de la créativité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8544" y="260648"/>
            <a:ext cx="8058100" cy="706090"/>
          </a:xfrm>
        </p:spPr>
        <p:txBody>
          <a:bodyPr/>
          <a:lstStyle/>
          <a:p>
            <a:r>
              <a:rPr lang="fr-FR" sz="3200" b="1" i="1" dirty="0">
                <a:solidFill>
                  <a:schemeClr val="accent2"/>
                </a:solidFill>
              </a:rPr>
              <a:t>Un changement sémantique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5169024" y="4725144"/>
            <a:ext cx="46805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3512840" y="3573016"/>
            <a:ext cx="468052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6105128" y="5733256"/>
            <a:ext cx="46805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0" y="1124744"/>
            <a:ext cx="9906000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changement sémantique a eu lieu dans le traitement économique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créativité à travers le temps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 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grandes approches s’intéressent à la valeur de la créativité: l’approche économique, psychosociale et managériale.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2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88640"/>
            <a:ext cx="9151017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6898" y="1527048"/>
            <a:ext cx="5328180" cy="4572000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Les rapports des nations unies sur le poids économique de la créativité ont inspiré de nombreux travaux.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La créativité, en particulier en provenance des secteurs culturels, y est décrit comme un moteur du développement économique.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économique</a:t>
            </a:r>
            <a:endParaRPr lang="fr-FR" sz="3200" b="1" i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96" y="1556792"/>
            <a:ext cx="379887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économique</a:t>
            </a:r>
            <a:endParaRPr lang="fr-FR" sz="3200" b="1" i="1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1" t="6569" r="1799" b="5820"/>
          <a:stretch/>
        </p:blipFill>
        <p:spPr bwMode="auto">
          <a:xfrm>
            <a:off x="194025" y="1722485"/>
            <a:ext cx="9595513" cy="425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44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6898" y="1527048"/>
            <a:ext cx="9150605" cy="4572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</a:rPr>
              <a:t>Dans l’ouvrage, </a:t>
            </a:r>
            <a:r>
              <a:rPr lang="fr-FR" i="1" dirty="0" smtClean="0">
                <a:solidFill>
                  <a:schemeClr val="accent2"/>
                </a:solidFill>
              </a:rPr>
              <a:t>The Flight of the </a:t>
            </a:r>
            <a:r>
              <a:rPr lang="fr-FR" i="1" dirty="0" err="1" smtClean="0">
                <a:solidFill>
                  <a:schemeClr val="accent2"/>
                </a:solidFill>
              </a:rPr>
              <a:t>Creative</a:t>
            </a:r>
            <a:r>
              <a:rPr lang="fr-FR" i="1" dirty="0" smtClean="0">
                <a:solidFill>
                  <a:schemeClr val="accent2"/>
                </a:solidFill>
              </a:rPr>
              <a:t> Class: The New Global </a:t>
            </a:r>
            <a:r>
              <a:rPr lang="fr-FR" i="1" dirty="0" err="1" smtClean="0">
                <a:solidFill>
                  <a:schemeClr val="accent2"/>
                </a:solidFill>
              </a:rPr>
              <a:t>Competition</a:t>
            </a:r>
            <a:r>
              <a:rPr lang="fr-FR" i="1" dirty="0" smtClean="0">
                <a:solidFill>
                  <a:schemeClr val="accent2"/>
                </a:solidFill>
              </a:rPr>
              <a:t> for Talent</a:t>
            </a:r>
            <a:r>
              <a:rPr lang="fr-FR" dirty="0" smtClean="0">
                <a:solidFill>
                  <a:schemeClr val="accent2"/>
                </a:solidFill>
              </a:rPr>
              <a:t> (2005), Richard Florida émet l’hypothèse qu’une classe  </a:t>
            </a:r>
            <a:r>
              <a:rPr lang="fr-FR" b="1" dirty="0" smtClean="0">
                <a:solidFill>
                  <a:schemeClr val="accent2"/>
                </a:solidFill>
              </a:rPr>
              <a:t>créative</a:t>
            </a:r>
            <a:r>
              <a:rPr lang="fr-FR" dirty="0" smtClean="0">
                <a:solidFill>
                  <a:schemeClr val="accent2"/>
                </a:solidFill>
              </a:rPr>
              <a:t> extrêmement éduquée, plus riche en moyenne que les autres, représenterait un fort intérêt pour les villes, les régions et les pays et par conséquent il deviendrait intéressant d’attirer cette classe. 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Une fois cette classe installée dans une zone géographique, les entreprises à forte valeur ajoutée suivront. 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Florida propose un top 10 des pays les plus créatifs, son indice est construit à l’aide de 3 variables qui sont i) les connaissances technologiques, ii) le talent et iii) la tolérance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économique</a:t>
            </a:r>
            <a:endParaRPr lang="fr-FR" sz="32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59224"/>
            <a:ext cx="8856984" cy="61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i="1" dirty="0" smtClean="0">
                <a:solidFill>
                  <a:schemeClr val="accent2"/>
                </a:solidFill>
              </a:rPr>
              <a:t>Approche « managériale »</a:t>
            </a:r>
            <a:endParaRPr lang="fr-FR" sz="3200" dirty="0">
              <a:solidFill>
                <a:schemeClr val="accent2"/>
              </a:solidFill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326898" y="1527048"/>
            <a:ext cx="9150605" cy="4572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>
                <a:solidFill>
                  <a:schemeClr val="accent2"/>
                </a:solidFill>
              </a:rPr>
              <a:t>La création d’un produit passe par plusieurs phases et ces phases n’ont pas toutes la même intensité créative.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La première phase appelée </a:t>
            </a:r>
            <a:r>
              <a:rPr lang="fr-FR" i="1" dirty="0" err="1" smtClean="0">
                <a:solidFill>
                  <a:schemeClr val="accent2"/>
                </a:solidFill>
              </a:rPr>
              <a:t>fuzzy</a:t>
            </a:r>
            <a:r>
              <a:rPr lang="fr-FR" i="1" dirty="0" smtClean="0">
                <a:solidFill>
                  <a:schemeClr val="accent2"/>
                </a:solidFill>
              </a:rPr>
              <a:t> front end</a:t>
            </a:r>
            <a:r>
              <a:rPr lang="fr-FR" dirty="0" smtClean="0">
                <a:solidFill>
                  <a:schemeClr val="accent2"/>
                </a:solidFill>
              </a:rPr>
              <a:t> ou phase d’idéation consistant en un début chaotique que constitue la période où la créativité est la plus forte. 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Au fur et à mesure de l’avancement, dans les phases de développement et d’amélioration, sans même parler de production, la créativité diminue. </a:t>
            </a:r>
          </a:p>
          <a:p>
            <a:pPr algn="just"/>
            <a:r>
              <a:rPr lang="fr-FR" dirty="0" smtClean="0">
                <a:solidFill>
                  <a:schemeClr val="accent2"/>
                </a:solidFill>
              </a:rPr>
              <a:t>Donc, si l’intensité créative n’est pas la même dans les différentes étapes, la manière de la gérer ne doit pas non plus être la même au cours de ces différentes étapes. </a:t>
            </a:r>
            <a:endParaRPr lang="fr-F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</TotalTime>
  <Words>512</Words>
  <Application>Microsoft Office PowerPoint</Application>
  <PresentationFormat>Format A4 (210 x 297 mm)</PresentationFormat>
  <Paragraphs>62</Paragraphs>
  <Slides>16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Default Design</vt:lpstr>
      <vt:lpstr>Diapositive 1</vt:lpstr>
      <vt:lpstr>Créativité - Définition</vt:lpstr>
      <vt:lpstr>Un changement sémantique</vt:lpstr>
      <vt:lpstr>Diapositive 4</vt:lpstr>
      <vt:lpstr>Approche économique</vt:lpstr>
      <vt:lpstr>Approche économique</vt:lpstr>
      <vt:lpstr>Approche économique</vt:lpstr>
      <vt:lpstr>Diapositive 8</vt:lpstr>
      <vt:lpstr>Approche « managériale »</vt:lpstr>
      <vt:lpstr>Approche « managériale »</vt:lpstr>
      <vt:lpstr>Approche « managériale »</vt:lpstr>
      <vt:lpstr>Approche « managériale »</vt:lpstr>
      <vt:lpstr>Approche « managériale »</vt:lpstr>
      <vt:lpstr>Approche « managériale »</vt:lpstr>
      <vt:lpstr>Approche « managériale »</vt:lpstr>
      <vt:lpstr>Diapositive 16</vt:lpstr>
    </vt:vector>
  </TitlesOfParts>
  <Company>Groupe ESSEC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ermine</cp:lastModifiedBy>
  <cp:revision>116</cp:revision>
  <dcterms:created xsi:type="dcterms:W3CDTF">2010-11-25T07:39:51Z</dcterms:created>
  <dcterms:modified xsi:type="dcterms:W3CDTF">2014-09-28T17:23:17Z</dcterms:modified>
</cp:coreProperties>
</file>